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53.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54.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6"/>
  </p:notesMasterIdLst>
  <p:handoutMasterIdLst>
    <p:handoutMasterId r:id="rId217"/>
  </p:handoutMasterIdLst>
  <p:sldIdLst>
    <p:sldId id="256" r:id="rId2"/>
    <p:sldId id="257" r:id="rId3"/>
    <p:sldId id="258" r:id="rId4"/>
    <p:sldId id="434" r:id="rId5"/>
    <p:sldId id="435" r:id="rId6"/>
    <p:sldId id="429" r:id="rId7"/>
    <p:sldId id="792" r:id="rId8"/>
    <p:sldId id="476" r:id="rId9"/>
    <p:sldId id="430" r:id="rId10"/>
    <p:sldId id="431" r:id="rId11"/>
    <p:sldId id="432" r:id="rId12"/>
    <p:sldId id="436" r:id="rId13"/>
    <p:sldId id="437" r:id="rId14"/>
    <p:sldId id="433" r:id="rId15"/>
    <p:sldId id="438" r:id="rId16"/>
    <p:sldId id="440" r:id="rId17"/>
    <p:sldId id="457" r:id="rId18"/>
    <p:sldId id="442" r:id="rId19"/>
    <p:sldId id="443" r:id="rId20"/>
    <p:sldId id="444" r:id="rId21"/>
    <p:sldId id="445" r:id="rId22"/>
    <p:sldId id="446" r:id="rId23"/>
    <p:sldId id="447" r:id="rId24"/>
    <p:sldId id="448" r:id="rId25"/>
    <p:sldId id="449" r:id="rId26"/>
    <p:sldId id="450" r:id="rId27"/>
    <p:sldId id="451" r:id="rId28"/>
    <p:sldId id="452" r:id="rId29"/>
    <p:sldId id="454" r:id="rId30"/>
    <p:sldId id="455" r:id="rId31"/>
    <p:sldId id="456" r:id="rId32"/>
    <p:sldId id="810" r:id="rId33"/>
    <p:sldId id="458" r:id="rId34"/>
    <p:sldId id="459" r:id="rId35"/>
    <p:sldId id="460" r:id="rId36"/>
    <p:sldId id="461" r:id="rId37"/>
    <p:sldId id="462" r:id="rId38"/>
    <p:sldId id="475" r:id="rId39"/>
    <p:sldId id="463" r:id="rId40"/>
    <p:sldId id="464" r:id="rId41"/>
    <p:sldId id="465" r:id="rId42"/>
    <p:sldId id="466" r:id="rId43"/>
    <p:sldId id="467" r:id="rId44"/>
    <p:sldId id="468" r:id="rId45"/>
    <p:sldId id="469" r:id="rId46"/>
    <p:sldId id="470" r:id="rId47"/>
    <p:sldId id="474" r:id="rId48"/>
    <p:sldId id="439" r:id="rId49"/>
    <p:sldId id="472" r:id="rId50"/>
    <p:sldId id="473" r:id="rId51"/>
    <p:sldId id="349" r:id="rId52"/>
    <p:sldId id="799" r:id="rId53"/>
    <p:sldId id="477" r:id="rId54"/>
    <p:sldId id="350" r:id="rId55"/>
    <p:sldId id="478" r:id="rId56"/>
    <p:sldId id="794" r:id="rId57"/>
    <p:sldId id="796" r:id="rId58"/>
    <p:sldId id="797" r:id="rId59"/>
    <p:sldId id="798" r:id="rId60"/>
    <p:sldId id="802" r:id="rId61"/>
    <p:sldId id="479" r:id="rId62"/>
    <p:sldId id="803" r:id="rId63"/>
    <p:sldId id="804" r:id="rId64"/>
    <p:sldId id="352" r:id="rId65"/>
    <p:sldId id="379" r:id="rId66"/>
    <p:sldId id="805" r:id="rId67"/>
    <p:sldId id="380" r:id="rId68"/>
    <p:sldId id="480" r:id="rId69"/>
    <p:sldId id="800" r:id="rId70"/>
    <p:sldId id="801" r:id="rId71"/>
    <p:sldId id="806" r:id="rId72"/>
    <p:sldId id="481" r:id="rId73"/>
    <p:sldId id="482" r:id="rId74"/>
    <p:sldId id="489" r:id="rId75"/>
    <p:sldId id="484" r:id="rId76"/>
    <p:sldId id="483" r:id="rId77"/>
    <p:sldId id="485" r:id="rId78"/>
    <p:sldId id="486" r:id="rId79"/>
    <p:sldId id="487" r:id="rId80"/>
    <p:sldId id="488" r:id="rId81"/>
    <p:sldId id="490" r:id="rId82"/>
    <p:sldId id="491" r:id="rId83"/>
    <p:sldId id="492" r:id="rId84"/>
    <p:sldId id="493" r:id="rId85"/>
    <p:sldId id="494" r:id="rId86"/>
    <p:sldId id="495" r:id="rId87"/>
    <p:sldId id="496" r:id="rId88"/>
    <p:sldId id="497" r:id="rId89"/>
    <p:sldId id="498" r:id="rId90"/>
    <p:sldId id="807" r:id="rId91"/>
    <p:sldId id="499" r:id="rId92"/>
    <p:sldId id="500" r:id="rId93"/>
    <p:sldId id="811" r:id="rId94"/>
    <p:sldId id="501" r:id="rId95"/>
    <p:sldId id="502" r:id="rId96"/>
    <p:sldId id="503" r:id="rId97"/>
    <p:sldId id="504" r:id="rId98"/>
    <p:sldId id="505" r:id="rId99"/>
    <p:sldId id="506" r:id="rId100"/>
    <p:sldId id="507" r:id="rId101"/>
    <p:sldId id="808" r:id="rId102"/>
    <p:sldId id="809" r:id="rId103"/>
    <p:sldId id="389" r:id="rId104"/>
    <p:sldId id="390" r:id="rId105"/>
    <p:sldId id="388" r:id="rId106"/>
    <p:sldId id="508" r:id="rId107"/>
    <p:sldId id="509" r:id="rId108"/>
    <p:sldId id="510" r:id="rId109"/>
    <p:sldId id="511" r:id="rId110"/>
    <p:sldId id="512" r:id="rId111"/>
    <p:sldId id="513" r:id="rId112"/>
    <p:sldId id="514" r:id="rId113"/>
    <p:sldId id="515" r:id="rId114"/>
    <p:sldId id="516" r:id="rId115"/>
    <p:sldId id="517" r:id="rId116"/>
    <p:sldId id="518" r:id="rId117"/>
    <p:sldId id="519" r:id="rId118"/>
    <p:sldId id="520" r:id="rId119"/>
    <p:sldId id="521" r:id="rId120"/>
    <p:sldId id="391" r:id="rId121"/>
    <p:sldId id="398" r:id="rId122"/>
    <p:sldId id="399" r:id="rId123"/>
    <p:sldId id="392" r:id="rId124"/>
    <p:sldId id="522" r:id="rId125"/>
    <p:sldId id="523" r:id="rId126"/>
    <p:sldId id="524" r:id="rId127"/>
    <p:sldId id="393" r:id="rId128"/>
    <p:sldId id="394" r:id="rId129"/>
    <p:sldId id="525" r:id="rId130"/>
    <p:sldId id="526" r:id="rId131"/>
    <p:sldId id="527" r:id="rId132"/>
    <p:sldId id="528" r:id="rId133"/>
    <p:sldId id="529" r:id="rId134"/>
    <p:sldId id="530" r:id="rId135"/>
    <p:sldId id="531" r:id="rId136"/>
    <p:sldId id="532" r:id="rId137"/>
    <p:sldId id="533" r:id="rId138"/>
    <p:sldId id="395" r:id="rId139"/>
    <p:sldId id="534" r:id="rId140"/>
    <p:sldId id="535" r:id="rId141"/>
    <p:sldId id="536" r:id="rId142"/>
    <p:sldId id="396" r:id="rId143"/>
    <p:sldId id="786" r:id="rId144"/>
    <p:sldId id="537" r:id="rId145"/>
    <p:sldId id="538" r:id="rId146"/>
    <p:sldId id="539" r:id="rId147"/>
    <p:sldId id="744" r:id="rId148"/>
    <p:sldId id="745" r:id="rId149"/>
    <p:sldId id="816" r:id="rId150"/>
    <p:sldId id="817" r:id="rId151"/>
    <p:sldId id="746" r:id="rId152"/>
    <p:sldId id="747" r:id="rId153"/>
    <p:sldId id="748" r:id="rId154"/>
    <p:sldId id="788" r:id="rId155"/>
    <p:sldId id="787" r:id="rId156"/>
    <p:sldId id="789" r:id="rId157"/>
    <p:sldId id="790" r:id="rId158"/>
    <p:sldId id="791" r:id="rId159"/>
    <p:sldId id="815" r:id="rId160"/>
    <p:sldId id="749" r:id="rId161"/>
    <p:sldId id="750" r:id="rId162"/>
    <p:sldId id="752" r:id="rId163"/>
    <p:sldId id="753" r:id="rId164"/>
    <p:sldId id="754" r:id="rId165"/>
    <p:sldId id="755" r:id="rId166"/>
    <p:sldId id="756" r:id="rId167"/>
    <p:sldId id="757" r:id="rId168"/>
    <p:sldId id="758" r:id="rId169"/>
    <p:sldId id="759" r:id="rId170"/>
    <p:sldId id="760" r:id="rId171"/>
    <p:sldId id="761" r:id="rId172"/>
    <p:sldId id="762" r:id="rId173"/>
    <p:sldId id="812" r:id="rId174"/>
    <p:sldId id="397" r:id="rId175"/>
    <p:sldId id="814" r:id="rId176"/>
    <p:sldId id="813" r:id="rId177"/>
    <p:sldId id="406" r:id="rId178"/>
    <p:sldId id="407" r:id="rId179"/>
    <p:sldId id="408" r:id="rId180"/>
    <p:sldId id="409" r:id="rId181"/>
    <p:sldId id="410" r:id="rId182"/>
    <p:sldId id="411" r:id="rId183"/>
    <p:sldId id="412" r:id="rId184"/>
    <p:sldId id="413" r:id="rId185"/>
    <p:sldId id="414" r:id="rId186"/>
    <p:sldId id="415" r:id="rId187"/>
    <p:sldId id="416" r:id="rId188"/>
    <p:sldId id="764" r:id="rId189"/>
    <p:sldId id="763" r:id="rId190"/>
    <p:sldId id="765" r:id="rId191"/>
    <p:sldId id="766" r:id="rId192"/>
    <p:sldId id="767" r:id="rId193"/>
    <p:sldId id="769" r:id="rId194"/>
    <p:sldId id="768" r:id="rId195"/>
    <p:sldId id="771" r:id="rId196"/>
    <p:sldId id="772" r:id="rId197"/>
    <p:sldId id="773" r:id="rId198"/>
    <p:sldId id="774" r:id="rId199"/>
    <p:sldId id="775" r:id="rId200"/>
    <p:sldId id="776" r:id="rId201"/>
    <p:sldId id="777" r:id="rId202"/>
    <p:sldId id="778" r:id="rId203"/>
    <p:sldId id="770" r:id="rId204"/>
    <p:sldId id="779" r:id="rId205"/>
    <p:sldId id="780" r:id="rId206"/>
    <p:sldId id="781" r:id="rId207"/>
    <p:sldId id="782" r:id="rId208"/>
    <p:sldId id="783" r:id="rId209"/>
    <p:sldId id="420" r:id="rId210"/>
    <p:sldId id="784" r:id="rId211"/>
    <p:sldId id="785" r:id="rId212"/>
    <p:sldId id="425" r:id="rId213"/>
    <p:sldId id="426" r:id="rId214"/>
    <p:sldId id="428" r:id="rId215"/>
  </p:sldIdLst>
  <p:sldSz cx="12192000" cy="6858000"/>
  <p:notesSz cx="6858000" cy="9144000"/>
  <p:custDataLst>
    <p:tags r:id="rId2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99"/>
    <a:srgbClr val="FF6600"/>
    <a:srgbClr val="C1E2E5"/>
    <a:srgbClr val="FF3399"/>
    <a:srgbClr val="51ADB7"/>
    <a:srgbClr val="FF9933"/>
    <a:srgbClr val="FF7C80"/>
    <a:srgbClr val="FF33CC"/>
    <a:srgbClr val="7DC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0" autoAdjust="0"/>
    <p:restoredTop sz="88209" autoAdjust="0"/>
  </p:normalViewPr>
  <p:slideViewPr>
    <p:cSldViewPr snapToGrid="0">
      <p:cViewPr varScale="1">
        <p:scale>
          <a:sx n="109" d="100"/>
          <a:sy n="109" d="100"/>
        </p:scale>
        <p:origin x="138" y="384"/>
      </p:cViewPr>
      <p:guideLst/>
    </p:cSldViewPr>
  </p:slideViewPr>
  <p:notesTextViewPr>
    <p:cViewPr>
      <p:scale>
        <a:sx n="1" d="1"/>
        <a:sy n="1" d="1"/>
      </p:scale>
      <p:origin x="0" y="0"/>
    </p:cViewPr>
  </p:notesTextViewPr>
  <p:notesViewPr>
    <p:cSldViewPr snapToGrid="0">
      <p:cViewPr varScale="1">
        <p:scale>
          <a:sx n="67" d="100"/>
          <a:sy n="67" d="100"/>
        </p:scale>
        <p:origin x="240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gs" Target="tags/tag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7FE23-F5A8-42E9-9888-C3A84DB64DCA}" type="datetimeFigureOut">
              <a:rPr lang="zh-CN" altLang="en-US" smtClean="0"/>
              <a:t>2025/12/23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E0775B-E8BF-40E3-8D21-20EEF706AAF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2025/12/23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每个结点入队一次，出队</a:t>
            </a:r>
            <a:r>
              <a:rPr kumimoji="1" lang="en-US" altLang="zh-CN" dirty="0"/>
              <a:t>1</a:t>
            </a:r>
            <a:r>
              <a:rPr kumimoji="1" lang="zh-CN" altLang="en-US" dirty="0"/>
              <a:t>次！空间复杂度</a:t>
            </a:r>
            <a:r>
              <a:rPr kumimoji="1" lang="en-US" altLang="zh-CN" dirty="0"/>
              <a:t>O(|V|)</a:t>
            </a:r>
          </a:p>
          <a:p>
            <a:r>
              <a:rPr kumimoji="1" lang="zh-CN" altLang="en-US" dirty="0"/>
              <a:t>思考题</a:t>
            </a:r>
            <a:r>
              <a:rPr kumimoji="1" lang="en-US" altLang="zh-CN" dirty="0"/>
              <a:t>1</a:t>
            </a:r>
            <a:r>
              <a:rPr kumimoji="1" lang="zh-CN" altLang="en-US" dirty="0"/>
              <a:t>：对输出的结点计数</a:t>
            </a:r>
            <a:endParaRPr kumimoji="1" lang="en-US" altLang="zh-CN" dirty="0"/>
          </a:p>
          <a:p>
            <a:r>
              <a:rPr kumimoji="1" lang="zh-CN" altLang="en-US" dirty="0"/>
              <a:t>思考题</a:t>
            </a:r>
            <a:r>
              <a:rPr kumimoji="1" lang="en-US" altLang="zh-CN" dirty="0"/>
              <a:t>2</a:t>
            </a:r>
            <a:r>
              <a:rPr kumimoji="1" lang="zh-CN" altLang="en-US" dirty="0"/>
              <a:t>：所有结点的入度只减不增，而且只有降为</a:t>
            </a:r>
            <a:r>
              <a:rPr kumimoji="1" lang="en-US" altLang="zh-CN" dirty="0"/>
              <a:t>0</a:t>
            </a:r>
            <a:r>
              <a:rPr kumimoji="1" lang="zh-CN" altLang="en-US" dirty="0"/>
              <a:t>时才入队，因此只有一次入队机会。</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36310339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209</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210</a:t>
            </a:fld>
            <a:endParaRPr lang="zh-CN" altLang="en-US"/>
          </a:p>
        </p:txBody>
      </p:sp>
    </p:spTree>
    <p:extLst>
      <p:ext uri="{BB962C8B-B14F-4D97-AF65-F5344CB8AC3E}">
        <p14:creationId xmlns:p14="http://schemas.microsoft.com/office/powerpoint/2010/main" val="15448806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211</a:t>
            </a:fld>
            <a:endParaRPr lang="zh-CN" altLang="en-US"/>
          </a:p>
        </p:txBody>
      </p:sp>
    </p:spTree>
    <p:extLst>
      <p:ext uri="{BB962C8B-B14F-4D97-AF65-F5344CB8AC3E}">
        <p14:creationId xmlns:p14="http://schemas.microsoft.com/office/powerpoint/2010/main" val="23588189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C8AECDA-B852-4CA6-98F9-FDA299AD4FD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1331689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89590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265686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150142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228001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3997698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281800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597801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373789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13077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10194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可以输出所有结点，因为该算法只是对有向图做深度优先遍历，与一般的</a:t>
            </a:r>
            <a:r>
              <a:rPr kumimoji="1" lang="en-US" altLang="zh-CN" dirty="0"/>
              <a:t>DFS</a:t>
            </a:r>
            <a:r>
              <a:rPr kumimoji="1" lang="zh-CN" altLang="en-US" dirty="0"/>
              <a:t>算法无区别。但只有</a:t>
            </a:r>
            <a:r>
              <a:rPr kumimoji="1" lang="en-US" altLang="zh-CN" dirty="0"/>
              <a:t>DAG</a:t>
            </a:r>
            <a:r>
              <a:rPr kumimoji="1" lang="zh-CN" altLang="en-US" dirty="0"/>
              <a:t>，输出的才是拓扑序列</a:t>
            </a:r>
            <a:endParaRPr kumimoji="1" lang="en-US" altLang="zh-CN" dirty="0"/>
          </a:p>
          <a:p>
            <a:r>
              <a:rPr kumimoji="1" lang="zh-CN" altLang="en-US" dirty="0"/>
              <a:t>因此，如何判断图不是</a:t>
            </a:r>
            <a:r>
              <a:rPr kumimoji="1" lang="en-US" altLang="zh-CN" dirty="0"/>
              <a:t>DAG</a:t>
            </a:r>
            <a:r>
              <a:rPr kumimoji="1" lang="zh-CN" altLang="en-US" dirty="0"/>
              <a:t>，即有回路？</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2961424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判断是否有环，需要判断</a:t>
            </a:r>
            <a:r>
              <a:rPr kumimoji="1" lang="en-US" altLang="zh-CN" dirty="0"/>
              <a:t>&lt;v. </a:t>
            </a:r>
            <a:r>
              <a:rPr kumimoji="1" lang="en-US" altLang="zh-CN" dirty="0" err="1"/>
              <a:t>p.dest</a:t>
            </a:r>
            <a:r>
              <a:rPr kumimoji="1" lang="en-US" altLang="zh-CN" dirty="0"/>
              <a:t>&gt;</a:t>
            </a:r>
            <a:r>
              <a:rPr kumimoji="1" lang="zh-CN" altLang="en-US" dirty="0"/>
              <a:t>边是否回边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3439444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2569253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1000912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2471392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911729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252911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298572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3647868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822097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3812424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1450243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534187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353635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3192267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对输出的结点计数！</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812844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en-US" altLang="zh-CN" dirty="0"/>
              <a:t>DFS</a:t>
            </a:r>
            <a:r>
              <a:rPr kumimoji="1" lang="zh-CN" altLang="en-US" dirty="0"/>
              <a:t>求最长路径！</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1446991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经过中间结点</a:t>
            </a:r>
            <a:r>
              <a:rPr kumimoji="1" lang="en-US" altLang="zh-CN" dirty="0"/>
              <a:t>x</a:t>
            </a:r>
            <a:r>
              <a:rPr kumimoji="1" lang="zh-CN" altLang="en-US" dirty="0"/>
              <a:t>的最短路径</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61</a:t>
            </a:fld>
            <a:endParaRPr lang="zh-CN" altLang="en-US"/>
          </a:p>
        </p:txBody>
      </p:sp>
    </p:spTree>
    <p:extLst>
      <p:ext uri="{BB962C8B-B14F-4D97-AF65-F5344CB8AC3E}">
        <p14:creationId xmlns:p14="http://schemas.microsoft.com/office/powerpoint/2010/main" val="193473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4</a:t>
            </a:fld>
            <a:endParaRPr lang="zh-CN" altLang="en-US"/>
          </a:p>
        </p:txBody>
      </p:sp>
    </p:spTree>
    <p:extLst>
      <p:ext uri="{BB962C8B-B14F-4D97-AF65-F5344CB8AC3E}">
        <p14:creationId xmlns:p14="http://schemas.microsoft.com/office/powerpoint/2010/main" val="3760974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经过中间结点</a:t>
            </a:r>
            <a:r>
              <a:rPr kumimoji="1" lang="en-US" altLang="zh-CN" dirty="0"/>
              <a:t>x</a:t>
            </a:r>
            <a:r>
              <a:rPr kumimoji="1" lang="zh-CN" altLang="en-US" dirty="0"/>
              <a:t>的最短路径</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63</a:t>
            </a:fld>
            <a:endParaRPr lang="zh-CN" altLang="en-US"/>
          </a:p>
        </p:txBody>
      </p:sp>
    </p:spTree>
    <p:extLst>
      <p:ext uri="{BB962C8B-B14F-4D97-AF65-F5344CB8AC3E}">
        <p14:creationId xmlns:p14="http://schemas.microsoft.com/office/powerpoint/2010/main" val="63633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两条不同路径到达</a:t>
            </a:r>
            <a:r>
              <a:rPr kumimoji="1" lang="en-US" altLang="zh-CN" dirty="0"/>
              <a:t>C</a:t>
            </a:r>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78</a:t>
            </a:fld>
            <a:endParaRPr lang="zh-CN" altLang="en-US"/>
          </a:p>
        </p:txBody>
      </p:sp>
    </p:spTree>
    <p:extLst>
      <p:ext uri="{BB962C8B-B14F-4D97-AF65-F5344CB8AC3E}">
        <p14:creationId xmlns:p14="http://schemas.microsoft.com/office/powerpoint/2010/main" val="4059009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79</a:t>
            </a:fld>
            <a:endParaRPr lang="zh-CN" altLang="en-US"/>
          </a:p>
        </p:txBody>
      </p:sp>
    </p:spTree>
    <p:extLst>
      <p:ext uri="{BB962C8B-B14F-4D97-AF65-F5344CB8AC3E}">
        <p14:creationId xmlns:p14="http://schemas.microsoft.com/office/powerpoint/2010/main" val="1212714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84</a:t>
            </a:fld>
            <a:endParaRPr lang="zh-CN" altLang="en-US"/>
          </a:p>
        </p:txBody>
      </p:sp>
    </p:spTree>
    <p:extLst>
      <p:ext uri="{BB962C8B-B14F-4D97-AF65-F5344CB8AC3E}">
        <p14:creationId xmlns:p14="http://schemas.microsoft.com/office/powerpoint/2010/main" val="4268778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a:t>
            </a:r>
            <a:r>
              <a:rPr kumimoji="1" lang="zh-CN" altLang="en-US" dirty="0"/>
              <a:t>选项就是</a:t>
            </a:r>
            <a:r>
              <a:rPr kumimoji="1" lang="en-US" altLang="zh-CN" dirty="0"/>
              <a:t>BFS</a:t>
            </a:r>
            <a:r>
              <a:rPr kumimoji="1" lang="zh-CN" altLang="en-US" dirty="0"/>
              <a:t>的原理！即一入队就是最小距离</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89</a:t>
            </a:fld>
            <a:endParaRPr lang="zh-CN" altLang="en-US"/>
          </a:p>
        </p:txBody>
      </p:sp>
    </p:spTree>
    <p:extLst>
      <p:ext uri="{BB962C8B-B14F-4D97-AF65-F5344CB8AC3E}">
        <p14:creationId xmlns:p14="http://schemas.microsoft.com/office/powerpoint/2010/main" val="7832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90</a:t>
            </a:fld>
            <a:endParaRPr lang="zh-CN" altLang="en-US"/>
          </a:p>
        </p:txBody>
      </p:sp>
    </p:spTree>
    <p:extLst>
      <p:ext uri="{BB962C8B-B14F-4D97-AF65-F5344CB8AC3E}">
        <p14:creationId xmlns:p14="http://schemas.microsoft.com/office/powerpoint/2010/main" val="1276877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91</a:t>
            </a:fld>
            <a:endParaRPr lang="zh-CN" altLang="en-US"/>
          </a:p>
        </p:txBody>
      </p:sp>
    </p:spTree>
    <p:extLst>
      <p:ext uri="{BB962C8B-B14F-4D97-AF65-F5344CB8AC3E}">
        <p14:creationId xmlns:p14="http://schemas.microsoft.com/office/powerpoint/2010/main" val="3609310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不需要考虑，因为图中所有边的权重是正值，说明最短路径是简单路径，即每个位置最多只通过一次！</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92</a:t>
            </a:fld>
            <a:endParaRPr lang="zh-CN" altLang="en-US"/>
          </a:p>
        </p:txBody>
      </p:sp>
    </p:spTree>
    <p:extLst>
      <p:ext uri="{BB962C8B-B14F-4D97-AF65-F5344CB8AC3E}">
        <p14:creationId xmlns:p14="http://schemas.microsoft.com/office/powerpoint/2010/main" val="2142998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94</a:t>
            </a:fld>
            <a:endParaRPr lang="zh-CN" altLang="en-US"/>
          </a:p>
        </p:txBody>
      </p:sp>
    </p:spTree>
    <p:extLst>
      <p:ext uri="{BB962C8B-B14F-4D97-AF65-F5344CB8AC3E}">
        <p14:creationId xmlns:p14="http://schemas.microsoft.com/office/powerpoint/2010/main" val="458497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复制多个勇者一起超目标点移动！</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95</a:t>
            </a:fld>
            <a:endParaRPr lang="zh-CN" altLang="en-US"/>
          </a:p>
        </p:txBody>
      </p:sp>
    </p:spTree>
    <p:extLst>
      <p:ext uri="{BB962C8B-B14F-4D97-AF65-F5344CB8AC3E}">
        <p14:creationId xmlns:p14="http://schemas.microsoft.com/office/powerpoint/2010/main" val="3273993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拓扑排序就是对图形结构的结点进行排序</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5</a:t>
            </a:fld>
            <a:endParaRPr lang="zh-CN" altLang="en-US"/>
          </a:p>
        </p:txBody>
      </p:sp>
    </p:spTree>
    <p:extLst>
      <p:ext uri="{BB962C8B-B14F-4D97-AF65-F5344CB8AC3E}">
        <p14:creationId xmlns:p14="http://schemas.microsoft.com/office/powerpoint/2010/main" val="369101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不需要考虑，因为图中所有边的权重是</a:t>
            </a:r>
            <a:r>
              <a:rPr kumimoji="1" lang="en-US" altLang="zh-CN" dirty="0"/>
              <a:t>1</a:t>
            </a:r>
            <a:r>
              <a:rPr kumimoji="1" lang="zh-CN" altLang="en-US" dirty="0"/>
              <a:t>，说明最短路径是简单路径，即每个位置最多只通过一次！</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97</a:t>
            </a:fld>
            <a:endParaRPr lang="zh-CN" altLang="en-US"/>
          </a:p>
        </p:txBody>
      </p:sp>
    </p:spTree>
    <p:extLst>
      <p:ext uri="{BB962C8B-B14F-4D97-AF65-F5344CB8AC3E}">
        <p14:creationId xmlns:p14="http://schemas.microsoft.com/office/powerpoint/2010/main" val="1717514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98</a:t>
            </a:fld>
            <a:endParaRPr lang="zh-CN" altLang="en-US"/>
          </a:p>
        </p:txBody>
      </p:sp>
    </p:spTree>
    <p:extLst>
      <p:ext uri="{BB962C8B-B14F-4D97-AF65-F5344CB8AC3E}">
        <p14:creationId xmlns:p14="http://schemas.microsoft.com/office/powerpoint/2010/main" val="2653431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最多入队</a:t>
            </a:r>
            <a:r>
              <a:rPr kumimoji="1" lang="en-US" altLang="zh-CN" dirty="0"/>
              <a:t>2</a:t>
            </a:r>
            <a:r>
              <a:rPr kumimoji="1" lang="zh-CN" altLang="en-US" dirty="0"/>
              <a:t>次，出队</a:t>
            </a:r>
            <a:r>
              <a:rPr kumimoji="1" lang="en-US" altLang="zh-CN" dirty="0"/>
              <a:t>2</a:t>
            </a:r>
            <a:r>
              <a:rPr kumimoji="1" lang="zh-CN" altLang="en-US" dirty="0"/>
              <a:t>次！</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99</a:t>
            </a:fld>
            <a:endParaRPr lang="zh-CN" altLang="en-US"/>
          </a:p>
        </p:txBody>
      </p:sp>
    </p:spTree>
    <p:extLst>
      <p:ext uri="{BB962C8B-B14F-4D97-AF65-F5344CB8AC3E}">
        <p14:creationId xmlns:p14="http://schemas.microsoft.com/office/powerpoint/2010/main" val="1194204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140</a:t>
            </a:fld>
            <a:endParaRPr lang="zh-CN" altLang="en-US"/>
          </a:p>
        </p:txBody>
      </p:sp>
    </p:spTree>
    <p:extLst>
      <p:ext uri="{BB962C8B-B14F-4D97-AF65-F5344CB8AC3E}">
        <p14:creationId xmlns:p14="http://schemas.microsoft.com/office/powerpoint/2010/main" val="311549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Prim</a:t>
            </a:r>
            <a:r>
              <a:rPr lang="zh-CN" altLang="en-US" dirty="0"/>
              <a:t>算法是找两个点集之间的最短跨越边，不是与起点（根结点）的最短路，与权重正负无关！不需要按从近到远的顺序加点！！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141</a:t>
            </a:fld>
            <a:endParaRPr lang="zh-CN" altLang="en-US"/>
          </a:p>
        </p:txBody>
      </p:sp>
    </p:spTree>
    <p:extLst>
      <p:ext uri="{BB962C8B-B14F-4D97-AF65-F5344CB8AC3E}">
        <p14:creationId xmlns:p14="http://schemas.microsoft.com/office/powerpoint/2010/main" val="1054995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并查集不需要用邻接表或邻接矩阵预先把图表示出来，但时间复杂度可能比</a:t>
            </a:r>
            <a:r>
              <a:rPr lang="en-US" altLang="zh-CN" dirty="0"/>
              <a:t>DFS</a:t>
            </a:r>
            <a:r>
              <a:rPr lang="zh-CN" altLang="en-US" dirty="0"/>
              <a:t>高，尤其是并查集不做路径压缩处理时！</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150</a:t>
            </a:fld>
            <a:endParaRPr lang="zh-CN" altLang="en-US"/>
          </a:p>
        </p:txBody>
      </p:sp>
    </p:spTree>
    <p:extLst>
      <p:ext uri="{BB962C8B-B14F-4D97-AF65-F5344CB8AC3E}">
        <p14:creationId xmlns:p14="http://schemas.microsoft.com/office/powerpoint/2010/main" val="1587224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161</a:t>
            </a:fld>
            <a:endParaRPr lang="zh-CN" altLang="en-US"/>
          </a:p>
        </p:txBody>
      </p:sp>
    </p:spTree>
    <p:extLst>
      <p:ext uri="{BB962C8B-B14F-4D97-AF65-F5344CB8AC3E}">
        <p14:creationId xmlns:p14="http://schemas.microsoft.com/office/powerpoint/2010/main" val="11407893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162</a:t>
            </a:fld>
            <a:endParaRPr lang="zh-CN" altLang="en-US"/>
          </a:p>
        </p:txBody>
      </p:sp>
    </p:spTree>
    <p:extLst>
      <p:ext uri="{BB962C8B-B14F-4D97-AF65-F5344CB8AC3E}">
        <p14:creationId xmlns:p14="http://schemas.microsoft.com/office/powerpoint/2010/main" val="1859375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163</a:t>
            </a:fld>
            <a:endParaRPr lang="zh-CN" altLang="en-US"/>
          </a:p>
        </p:txBody>
      </p:sp>
    </p:spTree>
    <p:extLst>
      <p:ext uri="{BB962C8B-B14F-4D97-AF65-F5344CB8AC3E}">
        <p14:creationId xmlns:p14="http://schemas.microsoft.com/office/powerpoint/2010/main" val="771670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164</a:t>
            </a:fld>
            <a:endParaRPr lang="zh-CN" altLang="en-US"/>
          </a:p>
        </p:txBody>
      </p:sp>
    </p:spTree>
    <p:extLst>
      <p:ext uri="{BB962C8B-B14F-4D97-AF65-F5344CB8AC3E}">
        <p14:creationId xmlns:p14="http://schemas.microsoft.com/office/powerpoint/2010/main" val="219812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树：每个结点最多一个前驱；</a:t>
            </a:r>
            <a:r>
              <a:rPr lang="en-US" altLang="zh-CN" dirty="0"/>
              <a:t>DAG</a:t>
            </a:r>
            <a:r>
              <a:rPr lang="zh-CN" altLang="en-US" dirty="0"/>
              <a:t>：可以有多个前驱，但无回路；有向图：可以有回路</a:t>
            </a:r>
            <a:endParaRPr lang="en-US" altLang="zh-CN"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2433446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165</a:t>
            </a:fld>
            <a:endParaRPr lang="zh-CN" altLang="en-US"/>
          </a:p>
        </p:txBody>
      </p:sp>
    </p:spTree>
    <p:extLst>
      <p:ext uri="{BB962C8B-B14F-4D97-AF65-F5344CB8AC3E}">
        <p14:creationId xmlns:p14="http://schemas.microsoft.com/office/powerpoint/2010/main" val="3287639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166</a:t>
            </a:fld>
            <a:endParaRPr lang="zh-CN" altLang="en-US"/>
          </a:p>
        </p:txBody>
      </p:sp>
    </p:spTree>
    <p:extLst>
      <p:ext uri="{BB962C8B-B14F-4D97-AF65-F5344CB8AC3E}">
        <p14:creationId xmlns:p14="http://schemas.microsoft.com/office/powerpoint/2010/main" val="1549033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167</a:t>
            </a:fld>
            <a:endParaRPr lang="zh-CN" altLang="en-US"/>
          </a:p>
        </p:txBody>
      </p:sp>
    </p:spTree>
    <p:extLst>
      <p:ext uri="{BB962C8B-B14F-4D97-AF65-F5344CB8AC3E}">
        <p14:creationId xmlns:p14="http://schemas.microsoft.com/office/powerpoint/2010/main" val="2512687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168</a:t>
            </a:fld>
            <a:endParaRPr lang="zh-CN" altLang="en-US"/>
          </a:p>
        </p:txBody>
      </p:sp>
    </p:spTree>
    <p:extLst>
      <p:ext uri="{BB962C8B-B14F-4D97-AF65-F5344CB8AC3E}">
        <p14:creationId xmlns:p14="http://schemas.microsoft.com/office/powerpoint/2010/main" val="2713797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169</a:t>
            </a:fld>
            <a:endParaRPr lang="zh-CN" altLang="en-US"/>
          </a:p>
        </p:txBody>
      </p:sp>
    </p:spTree>
    <p:extLst>
      <p:ext uri="{BB962C8B-B14F-4D97-AF65-F5344CB8AC3E}">
        <p14:creationId xmlns:p14="http://schemas.microsoft.com/office/powerpoint/2010/main" val="652811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170</a:t>
            </a:fld>
            <a:endParaRPr lang="zh-CN" altLang="en-US"/>
          </a:p>
        </p:txBody>
      </p:sp>
    </p:spTree>
    <p:extLst>
      <p:ext uri="{BB962C8B-B14F-4D97-AF65-F5344CB8AC3E}">
        <p14:creationId xmlns:p14="http://schemas.microsoft.com/office/powerpoint/2010/main" val="994717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171</a:t>
            </a:fld>
            <a:endParaRPr lang="zh-CN" altLang="en-US"/>
          </a:p>
        </p:txBody>
      </p:sp>
    </p:spTree>
    <p:extLst>
      <p:ext uri="{BB962C8B-B14F-4D97-AF65-F5344CB8AC3E}">
        <p14:creationId xmlns:p14="http://schemas.microsoft.com/office/powerpoint/2010/main" val="7339818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16</a:t>
            </a:r>
            <a:r>
              <a:rPr lang="zh-CN" altLang="en-US" dirty="0"/>
              <a:t>行代码需要判断邻接结点是不是已在</a:t>
            </a:r>
            <a:r>
              <a:rPr lang="en-US" altLang="zh-CN" dirty="0"/>
              <a:t>U</a:t>
            </a:r>
            <a:r>
              <a:rPr lang="zh-CN" altLang="en-US" dirty="0"/>
              <a:t>中，因为最短跨越版不一定是结点的最短边！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172</a:t>
            </a:fld>
            <a:endParaRPr lang="zh-CN" altLang="en-US"/>
          </a:p>
        </p:txBody>
      </p:sp>
    </p:spTree>
    <p:extLst>
      <p:ext uri="{BB962C8B-B14F-4D97-AF65-F5344CB8AC3E}">
        <p14:creationId xmlns:p14="http://schemas.microsoft.com/office/powerpoint/2010/main" val="4294634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177</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8</a:t>
            </a:fld>
            <a:endParaRPr lang="zh-CN" altLang="en-US"/>
          </a:p>
        </p:txBody>
      </p:sp>
    </p:spTree>
    <p:extLst>
      <p:ext uri="{BB962C8B-B14F-4D97-AF65-F5344CB8AC3E}">
        <p14:creationId xmlns:p14="http://schemas.microsoft.com/office/powerpoint/2010/main" val="453889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179</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180</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181</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182</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183</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184</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186</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187</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188</a:t>
            </a:fld>
            <a:endParaRPr lang="zh-CN" altLang="en-US"/>
          </a:p>
        </p:txBody>
      </p:sp>
    </p:spTree>
    <p:extLst>
      <p:ext uri="{BB962C8B-B14F-4D97-AF65-F5344CB8AC3E}">
        <p14:creationId xmlns:p14="http://schemas.microsoft.com/office/powerpoint/2010/main" val="237809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入度为</a:t>
            </a:r>
            <a:r>
              <a:rPr kumimoji="1" lang="en-US" altLang="zh-CN" dirty="0"/>
              <a:t>0</a:t>
            </a:r>
            <a:r>
              <a:rPr kumimoji="1" lang="zh-CN" altLang="en-US" dirty="0"/>
              <a:t>表示不依赖其它任何结点的结点，出度为</a:t>
            </a:r>
            <a:r>
              <a:rPr kumimoji="1" lang="en-US" altLang="zh-CN" dirty="0"/>
              <a:t>0</a:t>
            </a:r>
            <a:r>
              <a:rPr kumimoji="1" lang="zh-CN" altLang="en-US" dirty="0"/>
              <a:t>表示其它结点都不依赖于该结点。思考：如何证明？可以根据</a:t>
            </a:r>
            <a:r>
              <a:rPr kumimoji="1" lang="en-US" altLang="zh-CN" dirty="0"/>
              <a:t>DGA</a:t>
            </a:r>
            <a:r>
              <a:rPr kumimoji="1" lang="zh-CN" altLang="en-US" dirty="0"/>
              <a:t>没有回路的性质简单说明。</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23877088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189</a:t>
            </a:fld>
            <a:endParaRPr lang="zh-CN" altLang="en-US"/>
          </a:p>
        </p:txBody>
      </p:sp>
    </p:spTree>
    <p:extLst>
      <p:ext uri="{BB962C8B-B14F-4D97-AF65-F5344CB8AC3E}">
        <p14:creationId xmlns:p14="http://schemas.microsoft.com/office/powerpoint/2010/main" val="19354961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190</a:t>
            </a:fld>
            <a:endParaRPr lang="zh-CN" altLang="en-US"/>
          </a:p>
        </p:txBody>
      </p:sp>
    </p:spTree>
    <p:extLst>
      <p:ext uri="{BB962C8B-B14F-4D97-AF65-F5344CB8AC3E}">
        <p14:creationId xmlns:p14="http://schemas.microsoft.com/office/powerpoint/2010/main" val="35399276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直觉上很容易理解，中间结点都守恒，不存储或删除流，所有从</a:t>
            </a:r>
            <a:r>
              <a:rPr lang="en-US" altLang="zh-CN" dirty="0"/>
              <a:t>s</a:t>
            </a:r>
            <a:r>
              <a:rPr lang="zh-CN" altLang="en-US" dirty="0"/>
              <a:t>流出的只能流进</a:t>
            </a:r>
            <a:r>
              <a:rPr lang="en-US" altLang="zh-CN" dirty="0"/>
              <a:t>t</a:t>
            </a:r>
            <a:r>
              <a:rPr lang="zh-CN" altLang="en-US" dirty="0"/>
              <a:t>！</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191</a:t>
            </a:fld>
            <a:endParaRPr lang="zh-CN" altLang="en-US"/>
          </a:p>
        </p:txBody>
      </p:sp>
    </p:spTree>
    <p:extLst>
      <p:ext uri="{BB962C8B-B14F-4D97-AF65-F5344CB8AC3E}">
        <p14:creationId xmlns:p14="http://schemas.microsoft.com/office/powerpoint/2010/main" val="3060387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直觉上很容易理解，中间结点都守恒，不增加或减少流，所有从</a:t>
            </a:r>
            <a:r>
              <a:rPr lang="en-US" altLang="zh-CN" dirty="0"/>
              <a:t>s</a:t>
            </a:r>
            <a:r>
              <a:rPr lang="zh-CN" altLang="en-US" dirty="0"/>
              <a:t>流出的只能流进</a:t>
            </a:r>
            <a:r>
              <a:rPr lang="en-US" altLang="zh-CN" dirty="0"/>
              <a:t>t</a:t>
            </a:r>
            <a:r>
              <a:rPr lang="zh-CN" altLang="en-US" dirty="0"/>
              <a:t>！</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192</a:t>
            </a:fld>
            <a:endParaRPr lang="zh-CN" altLang="en-US"/>
          </a:p>
        </p:txBody>
      </p:sp>
    </p:spTree>
    <p:extLst>
      <p:ext uri="{BB962C8B-B14F-4D97-AF65-F5344CB8AC3E}">
        <p14:creationId xmlns:p14="http://schemas.microsoft.com/office/powerpoint/2010/main" val="3119896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193</a:t>
            </a:fld>
            <a:endParaRPr lang="zh-CN" altLang="en-US"/>
          </a:p>
        </p:txBody>
      </p:sp>
    </p:spTree>
    <p:extLst>
      <p:ext uri="{BB962C8B-B14F-4D97-AF65-F5344CB8AC3E}">
        <p14:creationId xmlns:p14="http://schemas.microsoft.com/office/powerpoint/2010/main" val="30166184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194</a:t>
            </a:fld>
            <a:endParaRPr lang="zh-CN" altLang="en-US"/>
          </a:p>
        </p:txBody>
      </p:sp>
    </p:spTree>
    <p:extLst>
      <p:ext uri="{BB962C8B-B14F-4D97-AF65-F5344CB8AC3E}">
        <p14:creationId xmlns:p14="http://schemas.microsoft.com/office/powerpoint/2010/main" val="17751892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割容量表示从</a:t>
            </a:r>
            <a:r>
              <a:rPr lang="en-US" altLang="zh-CN" dirty="0"/>
              <a:t>S</a:t>
            </a:r>
            <a:r>
              <a:rPr lang="zh-CN" altLang="en-US" dirty="0"/>
              <a:t>流向</a:t>
            </a:r>
            <a:r>
              <a:rPr lang="en-US" altLang="zh-CN" dirty="0"/>
              <a:t>T</a:t>
            </a:r>
            <a:r>
              <a:rPr lang="zh-CN" altLang="en-US" dirty="0"/>
              <a:t>的流量上限，不需要考虑从</a:t>
            </a:r>
            <a:r>
              <a:rPr lang="en-US" altLang="zh-CN" dirty="0"/>
              <a:t>T</a:t>
            </a:r>
            <a:r>
              <a:rPr lang="zh-CN" altLang="en-US" dirty="0"/>
              <a:t>指向</a:t>
            </a:r>
            <a:r>
              <a:rPr lang="en-US" altLang="zh-CN" dirty="0"/>
              <a:t>S</a:t>
            </a:r>
            <a:r>
              <a:rPr lang="zh-CN" altLang="en-US" dirty="0"/>
              <a:t>的边！</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195</a:t>
            </a:fld>
            <a:endParaRPr lang="zh-CN" altLang="en-US"/>
          </a:p>
        </p:txBody>
      </p:sp>
    </p:spTree>
    <p:extLst>
      <p:ext uri="{BB962C8B-B14F-4D97-AF65-F5344CB8AC3E}">
        <p14:creationId xmlns:p14="http://schemas.microsoft.com/office/powerpoint/2010/main" val="36413342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网络流等于割流量，证明方法与前面的一样</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196</a:t>
            </a:fld>
            <a:endParaRPr lang="zh-CN" altLang="en-US"/>
          </a:p>
        </p:txBody>
      </p:sp>
    </p:spTree>
    <p:extLst>
      <p:ext uri="{BB962C8B-B14F-4D97-AF65-F5344CB8AC3E}">
        <p14:creationId xmlns:p14="http://schemas.microsoft.com/office/powerpoint/2010/main" val="33360052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最大流问题变成求流网络的最小割问题</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197</a:t>
            </a:fld>
            <a:endParaRPr lang="zh-CN" altLang="en-US"/>
          </a:p>
        </p:txBody>
      </p:sp>
    </p:spTree>
    <p:extLst>
      <p:ext uri="{BB962C8B-B14F-4D97-AF65-F5344CB8AC3E}">
        <p14:creationId xmlns:p14="http://schemas.microsoft.com/office/powerpoint/2010/main" val="1107091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最大流问题变成求流网络的最小割问题</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198</a:t>
            </a:fld>
            <a:endParaRPr lang="zh-CN" altLang="en-US"/>
          </a:p>
        </p:txBody>
      </p:sp>
    </p:spTree>
    <p:extLst>
      <p:ext uri="{BB962C8B-B14F-4D97-AF65-F5344CB8AC3E}">
        <p14:creationId xmlns:p14="http://schemas.microsoft.com/office/powerpoint/2010/main" val="1265074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3559365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剩余流量图的边是“算出来”的，与流量图的边不一定相同</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199</a:t>
            </a:fld>
            <a:endParaRPr lang="zh-CN" altLang="en-US"/>
          </a:p>
        </p:txBody>
      </p:sp>
    </p:spTree>
    <p:extLst>
      <p:ext uri="{BB962C8B-B14F-4D97-AF65-F5344CB8AC3E}">
        <p14:creationId xmlns:p14="http://schemas.microsoft.com/office/powerpoint/2010/main" val="1314750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这里增加和减少是相对的！</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200</a:t>
            </a:fld>
            <a:endParaRPr lang="zh-CN" altLang="en-US"/>
          </a:p>
        </p:txBody>
      </p:sp>
    </p:spTree>
    <p:extLst>
      <p:ext uri="{BB962C8B-B14F-4D97-AF65-F5344CB8AC3E}">
        <p14:creationId xmlns:p14="http://schemas.microsoft.com/office/powerpoint/2010/main" val="26617059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剩余流量图的边是“算出来”的，与流量图的边不一定相同</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201</a:t>
            </a:fld>
            <a:endParaRPr lang="zh-CN" altLang="en-US"/>
          </a:p>
        </p:txBody>
      </p:sp>
    </p:spTree>
    <p:extLst>
      <p:ext uri="{BB962C8B-B14F-4D97-AF65-F5344CB8AC3E}">
        <p14:creationId xmlns:p14="http://schemas.microsoft.com/office/powerpoint/2010/main" val="18438582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剩余流量图的边是“算出来”的，与流量图的边不一定相同</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202</a:t>
            </a:fld>
            <a:endParaRPr lang="zh-CN" altLang="en-US"/>
          </a:p>
        </p:txBody>
      </p:sp>
    </p:spTree>
    <p:extLst>
      <p:ext uri="{BB962C8B-B14F-4D97-AF65-F5344CB8AC3E}">
        <p14:creationId xmlns:p14="http://schemas.microsoft.com/office/powerpoint/2010/main" val="12547494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203</a:t>
            </a:fld>
            <a:endParaRPr lang="zh-CN" altLang="en-US"/>
          </a:p>
        </p:txBody>
      </p:sp>
    </p:spTree>
    <p:extLst>
      <p:ext uri="{BB962C8B-B14F-4D97-AF65-F5344CB8AC3E}">
        <p14:creationId xmlns:p14="http://schemas.microsoft.com/office/powerpoint/2010/main" val="29902140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204</a:t>
            </a:fld>
            <a:endParaRPr lang="zh-CN" altLang="en-US"/>
          </a:p>
        </p:txBody>
      </p:sp>
    </p:spTree>
    <p:extLst>
      <p:ext uri="{BB962C8B-B14F-4D97-AF65-F5344CB8AC3E}">
        <p14:creationId xmlns:p14="http://schemas.microsoft.com/office/powerpoint/2010/main" val="32173249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205</a:t>
            </a:fld>
            <a:endParaRPr lang="zh-CN" altLang="en-US"/>
          </a:p>
        </p:txBody>
      </p:sp>
    </p:spTree>
    <p:extLst>
      <p:ext uri="{BB962C8B-B14F-4D97-AF65-F5344CB8AC3E}">
        <p14:creationId xmlns:p14="http://schemas.microsoft.com/office/powerpoint/2010/main" val="17763426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206</a:t>
            </a:fld>
            <a:endParaRPr lang="zh-CN" altLang="en-US"/>
          </a:p>
        </p:txBody>
      </p:sp>
    </p:spTree>
    <p:extLst>
      <p:ext uri="{BB962C8B-B14F-4D97-AF65-F5344CB8AC3E}">
        <p14:creationId xmlns:p14="http://schemas.microsoft.com/office/powerpoint/2010/main" val="14795082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8AECDA-B852-4CA6-98F9-FDA299AD4FD3}" type="slidenum">
              <a:rPr lang="zh-CN" altLang="en-US" smtClean="0"/>
              <a:t>207</a:t>
            </a:fld>
            <a:endParaRPr lang="zh-CN" altLang="en-US"/>
          </a:p>
        </p:txBody>
      </p:sp>
    </p:spTree>
    <p:extLst>
      <p:ext uri="{BB962C8B-B14F-4D97-AF65-F5344CB8AC3E}">
        <p14:creationId xmlns:p14="http://schemas.microsoft.com/office/powerpoint/2010/main" val="18333307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只需要存储剩余流网络！</a:t>
            </a:r>
          </a:p>
        </p:txBody>
      </p:sp>
      <p:sp>
        <p:nvSpPr>
          <p:cNvPr id="4" name="灯片编号占位符 3"/>
          <p:cNvSpPr>
            <a:spLocks noGrp="1"/>
          </p:cNvSpPr>
          <p:nvPr>
            <p:ph type="sldNum" sz="quarter" idx="5"/>
          </p:nvPr>
        </p:nvSpPr>
        <p:spPr/>
        <p:txBody>
          <a:bodyPr/>
          <a:lstStyle/>
          <a:p>
            <a:fld id="{FC8AECDA-B852-4CA6-98F9-FDA299AD4FD3}" type="slidenum">
              <a:rPr lang="zh-CN" altLang="en-US" smtClean="0"/>
              <a:t>208</a:t>
            </a:fld>
            <a:endParaRPr lang="zh-CN" altLang="en-US"/>
          </a:p>
        </p:txBody>
      </p:sp>
    </p:spTree>
    <p:extLst>
      <p:ext uri="{BB962C8B-B14F-4D97-AF65-F5344CB8AC3E}">
        <p14:creationId xmlns:p14="http://schemas.microsoft.com/office/powerpoint/2010/main" val="447727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89530" y="6483551"/>
            <a:ext cx="1612940" cy="239914"/>
          </a:xfrm>
          <a:prstGeom prst="rect">
            <a:avLst/>
          </a:prstGeom>
        </p:spPr>
      </p:pic>
      <p:cxnSp>
        <p:nvCxnSpPr>
          <p:cNvPr id="4" name="直接连接符 3"/>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584225" y="271204"/>
            <a:ext cx="4864359" cy="327421"/>
          </a:xfrm>
          <a:prstGeom prst="rect">
            <a:avLst/>
          </a:prstGeom>
        </p:spPr>
        <p:txBody>
          <a:bodyPr>
            <a:normAutofit/>
          </a:bodyPr>
          <a:lstStyle>
            <a:lvl1pPr marL="0" indent="0" algn="l">
              <a:buNone/>
              <a:defRPr sz="12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chemeClr val="bg1">
                    <a:lumMod val="6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深色）">
    <p:spTree>
      <p:nvGrpSpPr>
        <p:cNvPr id="1" name=""/>
        <p:cNvGrpSpPr/>
        <p:nvPr/>
      </p:nvGrpSpPr>
      <p:grpSpPr>
        <a:xfrm>
          <a:off x="0" y="0"/>
          <a:ext cx="0" cy="0"/>
          <a:chOff x="0" y="0"/>
          <a:chExt cx="0" cy="0"/>
        </a:xfrm>
      </p:grpSpPr>
      <p:sp>
        <p:nvSpPr>
          <p:cNvPr id="15" name="矩形: 圆角 6"/>
          <p:cNvSpPr/>
          <p:nvPr userDrawn="1"/>
        </p:nvSpPr>
        <p:spPr>
          <a:xfrm>
            <a:off x="0" y="0"/>
            <a:ext cx="12192000" cy="68579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0" y="564948"/>
            <a:ext cx="10515600" cy="518958"/>
          </a:xfrm>
          <a:prstGeom prst="rect">
            <a:avLst/>
          </a:prstGeom>
        </p:spPr>
        <p:txBody>
          <a:bodyPr>
            <a:normAutofit/>
          </a:bodyPr>
          <a:lstStyle>
            <a:lvl1pPr algn="ctr">
              <a:defRPr sz="26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defRPr>
            </a:lvl1pPr>
          </a:lstStyle>
          <a:p>
            <a:r>
              <a:rPr lang="zh-CN" altLang="en-US" dirty="0"/>
              <a:t>单击此处编辑一级标题样式</a:t>
            </a:r>
          </a:p>
        </p:txBody>
      </p:sp>
      <p:cxnSp>
        <p:nvCxnSpPr>
          <p:cNvPr id="4" name="直接连接符 3"/>
          <p:cNvCxnSpPr/>
          <p:nvPr userDrawn="1"/>
        </p:nvCxnSpPr>
        <p:spPr>
          <a:xfrm flipH="1">
            <a:off x="33391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7181755" y="6603508"/>
            <a:ext cx="4674965" cy="0"/>
          </a:xfrm>
          <a:prstGeom prst="line">
            <a:avLst/>
          </a:prstGeom>
          <a:ln>
            <a:solidFill>
              <a:srgbClr val="7DC2C9"/>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333915" y="84221"/>
            <a:ext cx="531773" cy="420912"/>
            <a:chOff x="218722" y="105704"/>
            <a:chExt cx="573744" cy="454133"/>
          </a:xfrm>
        </p:grpSpPr>
        <p:grpSp>
          <p:nvGrpSpPr>
            <p:cNvPr id="11" name="组合 10"/>
            <p:cNvGrpSpPr/>
            <p:nvPr userDrawn="1"/>
          </p:nvGrpSpPr>
          <p:grpSpPr>
            <a:xfrm>
              <a:off x="218722" y="105704"/>
              <a:ext cx="490325" cy="454133"/>
              <a:chOff x="6175344" y="342254"/>
              <a:chExt cx="7803037" cy="7227071"/>
            </a:xfrm>
          </p:grpSpPr>
          <p:sp>
            <p:nvSpPr>
              <p:cNvPr id="13" name="六边形 12"/>
              <p:cNvSpPr/>
              <p:nvPr/>
            </p:nvSpPr>
            <p:spPr>
              <a:xfrm rot="5400000">
                <a:off x="5847446" y="670152"/>
                <a:ext cx="7227071" cy="6571275"/>
              </a:xfrm>
              <a:prstGeom prst="hexagon">
                <a:avLst>
                  <a:gd name="adj" fmla="val 30493"/>
                  <a:gd name="vf" fmla="val 115470"/>
                </a:avLst>
              </a:prstGeom>
              <a:gradFill>
                <a:gsLst>
                  <a:gs pos="87000">
                    <a:srgbClr val="00ABA5"/>
                  </a:gs>
                  <a:gs pos="10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rot="19714174">
                <a:off x="8249707" y="3214634"/>
                <a:ext cx="5728674" cy="3087560"/>
              </a:xfrm>
              <a:prstGeom prst="parallelogram">
                <a:avLst>
                  <a:gd name="adj" fmla="val 61032"/>
                </a:avLst>
              </a:prstGeom>
              <a:solidFill>
                <a:srgbClr val="7DC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平行四边形 11"/>
            <p:cNvSpPr/>
            <p:nvPr userDrawn="1"/>
          </p:nvSpPr>
          <p:spPr>
            <a:xfrm rot="19714174">
              <a:off x="432489" y="310360"/>
              <a:ext cx="359977" cy="194015"/>
            </a:xfrm>
            <a:prstGeom prst="parallelogram">
              <a:avLst>
                <a:gd name="adj" fmla="val 61032"/>
              </a:avLst>
            </a:prstGeom>
            <a:solidFill>
              <a:srgbClr val="C1E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副标题 2"/>
          <p:cNvSpPr>
            <a:spLocks noGrp="1"/>
          </p:cNvSpPr>
          <p:nvPr>
            <p:ph type="subTitle" idx="1" hasCustomPrompt="1"/>
          </p:nvPr>
        </p:nvSpPr>
        <p:spPr>
          <a:xfrm>
            <a:off x="784250" y="271204"/>
            <a:ext cx="4864359" cy="327421"/>
          </a:xfrm>
          <a:prstGeom prst="rect">
            <a:avLst/>
          </a:prstGeom>
        </p:spPr>
        <p:txBody>
          <a:bodyPr>
            <a:normAutofit/>
          </a:bodyPr>
          <a:lstStyle>
            <a:lvl1pPr marL="0" indent="0" algn="l">
              <a:buNone/>
              <a:defRPr sz="1200">
                <a:solidFill>
                  <a:srgbClr val="C1E2E5"/>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单击此处编辑小节名</a:t>
            </a:r>
          </a:p>
        </p:txBody>
      </p:sp>
      <p:sp>
        <p:nvSpPr>
          <p:cNvPr id="20" name="文本占位符 2"/>
          <p:cNvSpPr>
            <a:spLocks noGrp="1"/>
          </p:cNvSpPr>
          <p:nvPr>
            <p:ph type="body" idx="10" hasCustomPrompt="1"/>
          </p:nvPr>
        </p:nvSpPr>
        <p:spPr>
          <a:xfrm>
            <a:off x="6798353" y="200366"/>
            <a:ext cx="5157787" cy="323806"/>
          </a:xfrm>
        </p:spPr>
        <p:txBody>
          <a:bodyPr anchor="b">
            <a:normAutofit/>
          </a:bodyPr>
          <a:lstStyle>
            <a:lvl1pPr marL="0" indent="0" algn="r">
              <a:lnSpc>
                <a:spcPct val="100000"/>
              </a:lnSpc>
              <a:buNone/>
              <a:defRPr sz="1200" b="0">
                <a:solidFill>
                  <a:srgbClr val="C1E2E5"/>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数据结构</a:t>
            </a:r>
          </a:p>
        </p:txBody>
      </p:sp>
      <p:sp>
        <p:nvSpPr>
          <p:cNvPr id="21" name="内容占位符 2"/>
          <p:cNvSpPr>
            <a:spLocks noGrp="1"/>
          </p:cNvSpPr>
          <p:nvPr>
            <p:ph idx="11" hasCustomPrompt="1"/>
          </p:nvPr>
        </p:nvSpPr>
        <p:spPr>
          <a:xfrm>
            <a:off x="584225" y="1276350"/>
            <a:ext cx="11055325" cy="5057775"/>
          </a:xfrm>
        </p:spPr>
        <p:txBody>
          <a:bodyPr>
            <a:normAutofit/>
          </a:bodyPr>
          <a:lstStyle>
            <a:lvl1pPr marL="0" indent="0">
              <a:buFontTx/>
              <a:buNone/>
              <a:defRPr sz="2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457200" indent="0">
              <a:buFontTx/>
              <a:buNone/>
              <a:defRPr sz="2800"/>
            </a:lvl2pPr>
            <a:lvl3pPr marL="914400" indent="0">
              <a:buFontTx/>
              <a:buNone/>
              <a:defRPr sz="2400"/>
            </a:lvl3pPr>
            <a:lvl4pPr marL="1371600" indent="0">
              <a:buFontTx/>
              <a:buNone/>
              <a:defRPr sz="2000"/>
            </a:lvl4pPr>
            <a:lvl5pPr marL="1828800" indent="0">
              <a:buFontTx/>
              <a:buNone/>
              <a:defRPr sz="2000"/>
            </a:lvl5pPr>
            <a:lvl6pPr>
              <a:defRPr sz="2000"/>
            </a:lvl6pPr>
            <a:lvl7pPr>
              <a:defRPr sz="2000"/>
            </a:lvl7pPr>
            <a:lvl8pPr>
              <a:defRPr sz="2000"/>
            </a:lvl8pPr>
            <a:lvl9pPr>
              <a:defRPr sz="2000"/>
            </a:lvl9pPr>
          </a:lstStyle>
          <a:p>
            <a:pPr lvl="0"/>
            <a:r>
              <a:rPr lang="zh-CN" altLang="en-US" dirty="0"/>
              <a:t>单击此处编辑正文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72109" y="6483552"/>
            <a:ext cx="1647783" cy="2450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数据结构</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userDrawn="1"/>
        </p:nvSpPr>
        <p:spPr>
          <a:xfrm>
            <a:off x="572335" y="230736"/>
            <a:ext cx="6324687" cy="275590"/>
          </a:xfrm>
          <a:prstGeom prst="rect">
            <a:avLst/>
          </a:prstGeom>
        </p:spPr>
        <p:txBody>
          <a:bodyPr wrap="squar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第一节</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前馈神经网络</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AE70FF-A6D0-E813-4281-54B3595420D9}"/>
              </a:ext>
            </a:extLst>
          </p:cNvPr>
          <p:cNvSpPr>
            <a:spLocks noGrp="1"/>
          </p:cNvSpPr>
          <p:nvPr>
            <p:ph type="dt" sz="half" idx="10"/>
          </p:nvPr>
        </p:nvSpPr>
        <p:spPr/>
        <p:txBody>
          <a:bodyPr/>
          <a:lstStyle/>
          <a:p>
            <a:fld id="{1FCE56C6-9774-47FC-A39E-CCCBDFE7815A}" type="datetimeFigureOut">
              <a:rPr lang="zh-CN" altLang="en-US" smtClean="0"/>
              <a:t>2025/12/23</a:t>
            </a:fld>
            <a:endParaRPr lang="zh-CN" altLang="en-US"/>
          </a:p>
        </p:txBody>
      </p:sp>
      <p:sp>
        <p:nvSpPr>
          <p:cNvPr id="3" name="页脚占位符 2">
            <a:extLst>
              <a:ext uri="{FF2B5EF4-FFF2-40B4-BE49-F238E27FC236}">
                <a16:creationId xmlns:a16="http://schemas.microsoft.com/office/drawing/2014/main" id="{F10292D9-F735-C212-4C1E-27C9AF2705F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1307730-5E50-AD05-001A-FE7856315DDA}"/>
              </a:ext>
            </a:extLst>
          </p:cNvPr>
          <p:cNvSpPr>
            <a:spLocks noGrp="1"/>
          </p:cNvSpPr>
          <p:nvPr>
            <p:ph type="sldNum" sz="quarter" idx="12"/>
          </p:nvPr>
        </p:nvSpPr>
        <p:spPr/>
        <p:txBody>
          <a:bodyPr/>
          <a:lstStyle/>
          <a:p>
            <a:fld id="{A8FC8200-D7D1-4D60-9004-3F0BBDC27A78}" type="slidenum">
              <a:rPr lang="zh-CN" altLang="en-US" smtClean="0"/>
              <a:t>‹#›</a:t>
            </a:fld>
            <a:endParaRPr lang="zh-CN" altLang="en-US"/>
          </a:p>
        </p:txBody>
      </p:sp>
    </p:spTree>
    <p:extLst>
      <p:ext uri="{BB962C8B-B14F-4D97-AF65-F5344CB8AC3E}">
        <p14:creationId xmlns:p14="http://schemas.microsoft.com/office/powerpoint/2010/main" val="1190904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573" y="76200"/>
            <a:ext cx="11204027" cy="685800"/>
          </a:xfrm>
        </p:spPr>
        <p:txBody>
          <a:bodyPr>
            <a:noAutofit/>
          </a:bodyPr>
          <a:lstStyle>
            <a:lvl1pPr algn="l" eaLnBrk="1" latinLnBrk="0" hangingPunct="1">
              <a:defRPr kumimoji="0" lang="zh-CN" sz="4400" b="1" i="0" baseline="0">
                <a:solidFill>
                  <a:schemeClr val="tx1">
                    <a:lumMod val="85000"/>
                    <a:lumOff val="15000"/>
                  </a:schemeClr>
                </a:solidFill>
              </a:defRPr>
            </a:lvl1pPr>
          </a:lstStyle>
          <a:p>
            <a:r>
              <a:rPr lang="zh-CN" altLang="en-US"/>
              <a:t>单击此处编辑母版标题样式</a:t>
            </a:r>
            <a:endParaRPr dirty="0"/>
          </a:p>
        </p:txBody>
      </p:sp>
      <p:sp>
        <p:nvSpPr>
          <p:cNvPr id="3" name="Content Placeholder 2"/>
          <p:cNvSpPr>
            <a:spLocks noGrp="1"/>
          </p:cNvSpPr>
          <p:nvPr>
            <p:ph idx="1"/>
          </p:nvPr>
        </p:nvSpPr>
        <p:spPr>
          <a:xfrm>
            <a:off x="576000" y="1440000"/>
            <a:ext cx="11040000" cy="5040000"/>
          </a:xfrm>
        </p:spPr>
        <p:txBody>
          <a:bodyPr/>
          <a:lstStyle>
            <a:lvl1pPr eaLnBrk="1" latinLnBrk="0" hangingPunct="1">
              <a:spcBef>
                <a:spcPts val="0"/>
              </a:spcBef>
              <a:defRPr kumimoji="0" lang="zh-CN" b="1" i="0" baseline="0">
                <a:solidFill>
                  <a:schemeClr val="tx1">
                    <a:lumMod val="85000"/>
                    <a:lumOff val="15000"/>
                  </a:schemeClr>
                </a:solidFill>
                <a:latin typeface="Times New Roman" pitchFamily="18" charset="0"/>
                <a:ea typeface="黑体" pitchFamily="49" charset="-122"/>
              </a:defRPr>
            </a:lvl1pPr>
            <a:lvl2pPr eaLnBrk="1" latinLnBrk="0" hangingPunct="1">
              <a:spcBef>
                <a:spcPts val="0"/>
              </a:spcBef>
              <a:defRPr kumimoji="0" lang="zh-CN" b="1" i="0" baseline="0">
                <a:solidFill>
                  <a:schemeClr val="tx1">
                    <a:lumMod val="85000"/>
                    <a:lumOff val="15000"/>
                  </a:schemeClr>
                </a:solidFill>
                <a:latin typeface="Times New Roman" pitchFamily="18" charset="0"/>
                <a:ea typeface="黑体" pitchFamily="49" charset="-122"/>
              </a:defRPr>
            </a:lvl2pPr>
            <a:lvl3pPr eaLnBrk="1" latinLnBrk="0" hangingPunct="1">
              <a:spcBef>
                <a:spcPts val="0"/>
              </a:spcBef>
              <a:defRPr kumimoji="0" lang="zh-CN" b="1" i="0">
                <a:solidFill>
                  <a:schemeClr val="tx1">
                    <a:lumMod val="85000"/>
                    <a:lumOff val="15000"/>
                  </a:schemeClr>
                </a:solidFill>
                <a:latin typeface="Times New Roman" pitchFamily="18" charset="0"/>
                <a:ea typeface="黑体" pitchFamily="49" charset="-122"/>
              </a:defRPr>
            </a:lvl3pPr>
            <a:lvl4pPr eaLnBrk="1" latinLnBrk="0" hangingPunct="1">
              <a:spcBef>
                <a:spcPts val="0"/>
              </a:spcBef>
              <a:defRPr kumimoji="0" lang="zh-CN" b="1" i="0">
                <a:solidFill>
                  <a:schemeClr val="tx1">
                    <a:lumMod val="85000"/>
                    <a:lumOff val="15000"/>
                  </a:schemeClr>
                </a:solidFill>
                <a:latin typeface="Times New Roman" pitchFamily="18" charset="0"/>
                <a:ea typeface="黑体" pitchFamily="49" charset="-122"/>
              </a:defRPr>
            </a:lvl4pPr>
            <a:lvl5pPr eaLnBrk="1" latinLnBrk="0" hangingPunct="1">
              <a:spcBef>
                <a:spcPts val="0"/>
              </a:spcBef>
              <a:defRPr kumimoji="0" lang="zh-CN" b="1" i="0">
                <a:solidFill>
                  <a:schemeClr val="tx1">
                    <a:lumMod val="85000"/>
                    <a:lumOff val="15000"/>
                  </a:schemeClr>
                </a:solidFill>
                <a:latin typeface="Times New Roman" pitchFamily="18" charset="0"/>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Tree>
    <p:extLst>
      <p:ext uri="{BB962C8B-B14F-4D97-AF65-F5344CB8AC3E}">
        <p14:creationId xmlns:p14="http://schemas.microsoft.com/office/powerpoint/2010/main" val="7990873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E56C6-9774-47FC-A39E-CCCBDFE7815A}" type="datetimeFigureOut">
              <a:rPr lang="zh-CN" altLang="en-US" smtClean="0"/>
              <a:t>2025/12/23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C8200-D7D1-4D60-9004-3F0BBDC27A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slideLayout" Target="../slideLayouts/slideLayout6.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 Type="http://schemas.openxmlformats.org/officeDocument/2006/relationships/tags" Target="../tags/tag159.xml"/><Relationship Id="rId16" Type="http://schemas.openxmlformats.org/officeDocument/2006/relationships/tags" Target="../tags/tag173.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tags" Target="../tags/tag172.xml"/><Relationship Id="rId10" Type="http://schemas.openxmlformats.org/officeDocument/2006/relationships/tags" Target="../tags/tag167.xml"/><Relationship Id="rId19" Type="http://schemas.openxmlformats.org/officeDocument/2006/relationships/image" Target="../media/image24.tmp"/><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220.png"/></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106.xml.rels><?xml version="1.0" encoding="UTF-8" standalone="yes"?>
<Relationships xmlns="http://schemas.openxmlformats.org/package/2006/relationships"><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0.png"/><Relationship Id="rId4" Type="http://schemas.openxmlformats.org/officeDocument/2006/relationships/image" Target="../media/image811.png"/></Relationships>
</file>

<file path=ppt/slides/_rels/slide107.xml.rels><?xml version="1.0" encoding="UTF-8" standalone="yes"?>
<Relationships xmlns="http://schemas.openxmlformats.org/package/2006/relationships"><Relationship Id="rId3" Type="http://schemas.openxmlformats.org/officeDocument/2006/relationships/hyperlink" Target="https://baike.baidu.com/item/%E6%AE%B5%E5%87%A1%E4%B8%81/9384925?fromModule=lemma_inlink" TargetMode="External"/><Relationship Id="rId2" Type="http://schemas.openxmlformats.org/officeDocument/2006/relationships/hyperlink" Target="https://baike.baidu.com/item/%E8%A5%BF%E5%8D%97%E4%BA%A4%E9%80%9A%E5%A4%A7%E5%AD%A6/166403?fromModule=lemma_inlink" TargetMode="Externa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hyperlink" Target="https://baike.baidu.com/item/%E4%BC%98%E5%8C%96%E5%86%85%E5%AE%B9/9225938?fromModule=lemma_inlink"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0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85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slideLayout" Target="../slideLayouts/slideLayout6.xml"/><Relationship Id="rId3" Type="http://schemas.openxmlformats.org/officeDocument/2006/relationships/tags" Target="../tags/tag17.xml"/><Relationship Id="rId21" Type="http://schemas.openxmlformats.org/officeDocument/2006/relationships/image" Target="../media/image24.png"/><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image" Target="../media/image28.png"/><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image" Target="../media/image230.pn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27.pn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image" Target="../media/image26.png"/><Relationship Id="rId10" Type="http://schemas.openxmlformats.org/officeDocument/2006/relationships/tags" Target="../tags/tag24.xml"/><Relationship Id="rId19" Type="http://schemas.openxmlformats.org/officeDocument/2006/relationships/image" Target="../media/image221.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slideLayout" Target="../slideLayouts/slideLayout6.xml"/><Relationship Id="rId3" Type="http://schemas.openxmlformats.org/officeDocument/2006/relationships/tags" Target="../tags/tag180.xml"/><Relationship Id="rId21" Type="http://schemas.openxmlformats.org/officeDocument/2006/relationships/image" Target="../media/image24.tmp"/><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 Type="http://schemas.openxmlformats.org/officeDocument/2006/relationships/tags" Target="../tags/tag179.xml"/><Relationship Id="rId16" Type="http://schemas.openxmlformats.org/officeDocument/2006/relationships/tags" Target="../tags/tag193.xml"/><Relationship Id="rId20" Type="http://schemas.openxmlformats.org/officeDocument/2006/relationships/image" Target="../media/image950.png"/><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tags" Target="../tags/tag192.xml"/><Relationship Id="rId10" Type="http://schemas.openxmlformats.org/officeDocument/2006/relationships/tags" Target="../tags/tag187.xml"/><Relationship Id="rId19" Type="http://schemas.openxmlformats.org/officeDocument/2006/relationships/tags" Target="../tags/tag179.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126.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slideLayout" Target="../slideLayouts/slideLayout6.xml"/><Relationship Id="rId3" Type="http://schemas.openxmlformats.org/officeDocument/2006/relationships/tags" Target="../tags/tag197.xml"/><Relationship Id="rId21" Type="http://schemas.openxmlformats.org/officeDocument/2006/relationships/image" Target="../media/image24.tmp"/><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image" Target="../media/image99.pn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tags" Target="../tags/tag209.xml"/><Relationship Id="rId10" Type="http://schemas.openxmlformats.org/officeDocument/2006/relationships/tags" Target="../tags/tag204.xml"/><Relationship Id="rId19" Type="http://schemas.openxmlformats.org/officeDocument/2006/relationships/tags" Target="../tags/tag196.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s>
</file>

<file path=ppt/slides/_rels/slide1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212.xml"/><Relationship Id="rId5" Type="http://schemas.openxmlformats.org/officeDocument/2006/relationships/image" Target="../media/image105.png"/><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3.xml"/><Relationship Id="rId5" Type="http://schemas.openxmlformats.org/officeDocument/2006/relationships/image" Target="../media/image100.png"/><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4.xml"/><Relationship Id="rId5" Type="http://schemas.openxmlformats.org/officeDocument/2006/relationships/image" Target="../media/image103.png"/><Relationship Id="rId4" Type="http://schemas.openxmlformats.org/officeDocument/2006/relationships/image" Target="../media/image105.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5.xml"/><Relationship Id="rId5" Type="http://schemas.openxmlformats.org/officeDocument/2006/relationships/image" Target="../media/image106.png"/><Relationship Id="rId4" Type="http://schemas.openxmlformats.org/officeDocument/2006/relationships/image" Target="../media/image105.png"/></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6.xml"/><Relationship Id="rId5" Type="http://schemas.openxmlformats.org/officeDocument/2006/relationships/image" Target="../media/image107.png"/><Relationship Id="rId4" Type="http://schemas.openxmlformats.org/officeDocument/2006/relationships/image" Target="../media/image105.png"/></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7.xml"/><Relationship Id="rId5" Type="http://schemas.openxmlformats.org/officeDocument/2006/relationships/image" Target="../media/image105.png"/><Relationship Id="rId4" Type="http://schemas.openxmlformats.org/officeDocument/2006/relationships/image" Target="../media/image10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18.xml"/><Relationship Id="rId5" Type="http://schemas.openxmlformats.org/officeDocument/2006/relationships/image" Target="../media/image109.png"/><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1.xml"/><Relationship Id="rId1" Type="http://schemas.openxmlformats.org/officeDocument/2006/relationships/tags" Target="../tags/tag219.xml"/><Relationship Id="rId5" Type="http://schemas.openxmlformats.org/officeDocument/2006/relationships/image" Target="../media/image105.png"/><Relationship Id="rId4" Type="http://schemas.openxmlformats.org/officeDocument/2006/relationships/image" Target="../media/image104.png"/></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20.xml"/><Relationship Id="rId5" Type="http://schemas.openxmlformats.org/officeDocument/2006/relationships/image" Target="../media/image111.png"/><Relationship Id="rId4" Type="http://schemas.openxmlformats.org/officeDocument/2006/relationships/image" Target="../media/image105.png"/></Relationships>
</file>

<file path=ppt/slides/_rels/slide1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1.xml"/><Relationship Id="rId1" Type="http://schemas.openxmlformats.org/officeDocument/2006/relationships/tags" Target="../tags/tag221.xml"/><Relationship Id="rId5" Type="http://schemas.openxmlformats.org/officeDocument/2006/relationships/image" Target="../media/image112.png"/><Relationship Id="rId4"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3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tags" Target="../tags/tag233.xml"/><Relationship Id="rId2" Type="http://schemas.openxmlformats.org/officeDocument/2006/relationships/tags" Target="../tags/tag223.xml"/><Relationship Id="rId16" Type="http://schemas.openxmlformats.org/officeDocument/2006/relationships/image" Target="../media/image24.tmp"/><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notesSlide" Target="../notesSlides/notesSlide54.xm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image" Target="../media/image22.png"/><Relationship Id="rId10" Type="http://schemas.openxmlformats.org/officeDocument/2006/relationships/tags" Target="../tags/tag244.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7.xml"/><Relationship Id="rId6" Type="http://schemas.openxmlformats.org/officeDocument/2006/relationships/image" Target="../media/image119.tiff"/><Relationship Id="rId5" Type="http://schemas.openxmlformats.org/officeDocument/2006/relationships/image" Target="../media/image118.tiff"/><Relationship Id="rId4" Type="http://schemas.openxmlformats.org/officeDocument/2006/relationships/image" Target="../media/image117.tif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1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175.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1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1.xml"/><Relationship Id="rId1" Type="http://schemas.openxmlformats.org/officeDocument/2006/relationships/tags" Target="../tags/tag251.xml"/><Relationship Id="rId4" Type="http://schemas.openxmlformats.org/officeDocument/2006/relationships/image" Target="../media/image1340.png"/></Relationships>
</file>

<file path=ppt/slides/_rels/slide1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24.emf"/><Relationship Id="rId4" Type="http://schemas.openxmlformats.org/officeDocument/2006/relationships/image" Target="../media/image400.png"/></Relationships>
</file>

<file path=ppt/slides/_rels/slide17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image" Target="../media/image12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60.png"/></Relationships>
</file>

<file path=ppt/slides/_rels/slide18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1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10.png"/><Relationship Id="rId4" Type="http://schemas.openxmlformats.org/officeDocument/2006/relationships/image" Target="../media/image500.png"/></Relationships>
</file>

<file path=ppt/slides/_rels/slide1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40.png"/><Relationship Id="rId4" Type="http://schemas.openxmlformats.org/officeDocument/2006/relationships/image" Target="../media/image530.png"/></Relationships>
</file>

<file path=ppt/slides/_rels/slide184.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8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186.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147.png"/><Relationship Id="rId11" Type="http://schemas.openxmlformats.org/officeDocument/2006/relationships/image" Target="../media/image630.png"/><Relationship Id="rId5" Type="http://schemas.openxmlformats.org/officeDocument/2006/relationships/image" Target="../media/image146.png"/><Relationship Id="rId10" Type="http://schemas.openxmlformats.org/officeDocument/2006/relationships/image" Target="../media/image620.png"/><Relationship Id="rId4" Type="http://schemas.openxmlformats.org/officeDocument/2006/relationships/image" Target="../media/image145.png"/><Relationship Id="rId9" Type="http://schemas.openxmlformats.org/officeDocument/2006/relationships/image" Target="../media/image610.png"/></Relationships>
</file>

<file path=ppt/slides/_rels/slide187.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188.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510.png"/><Relationship Id="rId4" Type="http://schemas.openxmlformats.org/officeDocument/2006/relationships/image" Target="../media/image1500.png"/></Relationships>
</file>

<file path=ppt/slides/_rels/slide189.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92.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54.png"/></Relationships>
</file>

<file path=ppt/slides/_rels/slide19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70.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171.png"/><Relationship Id="rId5" Type="http://schemas.openxmlformats.org/officeDocument/2006/relationships/image" Target="../media/image168.png"/><Relationship Id="rId4" Type="http://schemas.openxmlformats.org/officeDocument/2006/relationships/image" Target="../media/image167.png"/></Relationships>
</file>

<file path=ppt/slides/_rels/slide1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199.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64.w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24.tmp"/><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slideLayout" Target="../slideLayouts/slideLayout6.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10" Type="http://schemas.openxmlformats.org/officeDocument/2006/relationships/tags" Target="../tags/tag54.xml"/><Relationship Id="rId19" Type="http://schemas.openxmlformats.org/officeDocument/2006/relationships/image" Target="../media/image24.tmp"/><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10.png"/><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image" Target="../media/image22.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41.png"/><Relationship Id="rId2" Type="http://schemas.openxmlformats.org/officeDocument/2006/relationships/tags" Target="../tags/tag67.xml"/><Relationship Id="rId16" Type="http://schemas.openxmlformats.org/officeDocument/2006/relationships/slideLayout" Target="../slideLayouts/slideLayout6.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_rels/slide58.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slideLayout" Target="../slideLayouts/slideLayout6.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image" Target="../media/image22.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10" Type="http://schemas.openxmlformats.org/officeDocument/2006/relationships/tags" Target="../tags/tag90.xml"/><Relationship Id="rId19" Type="http://schemas.openxmlformats.org/officeDocument/2006/relationships/image" Target="../media/image41.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image" Target="../media/image46.png"/><Relationship Id="rId3" Type="http://schemas.openxmlformats.org/officeDocument/2006/relationships/tags" Target="../tags/tag102.xml"/><Relationship Id="rId21" Type="http://schemas.openxmlformats.org/officeDocument/2006/relationships/tags" Target="../tags/tag120.xml"/><Relationship Id="rId34" Type="http://schemas.openxmlformats.org/officeDocument/2006/relationships/image" Target="../media/image51.png"/><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slideLayout" Target="../slideLayouts/slideLayout6.xml"/><Relationship Id="rId33" Type="http://schemas.openxmlformats.org/officeDocument/2006/relationships/image" Target="../media/image50.png"/><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29" Type="http://schemas.openxmlformats.org/officeDocument/2006/relationships/image" Target="../media/image47.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tags" Target="../tags/tag123.xml"/><Relationship Id="rId32" Type="http://schemas.openxmlformats.org/officeDocument/2006/relationships/image" Target="../media/image49.png"/><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28" Type="http://schemas.openxmlformats.org/officeDocument/2006/relationships/tags" Target="../tags/tag103.xml"/><Relationship Id="rId10" Type="http://schemas.openxmlformats.org/officeDocument/2006/relationships/tags" Target="../tags/tag109.xml"/><Relationship Id="rId19" Type="http://schemas.openxmlformats.org/officeDocument/2006/relationships/tags" Target="../tags/tag118.xml"/><Relationship Id="rId31" Type="http://schemas.openxmlformats.org/officeDocument/2006/relationships/image" Target="../media/image48.png"/><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 Id="rId30" Type="http://schemas.openxmlformats.org/officeDocument/2006/relationships/tags" Target="../tags/tag106.xml"/><Relationship Id="rId35" Type="http://schemas.openxmlformats.org/officeDocument/2006/relationships/image" Target="../media/image24.tmp"/><Relationship Id="rId8" Type="http://schemas.openxmlformats.org/officeDocument/2006/relationships/tags" Target="../tags/tag10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58.png"/><Relationship Id="rId5" Type="http://schemas.openxmlformats.org/officeDocument/2006/relationships/image" Target="../media/image490.png"/><Relationship Id="rId4"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1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6.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58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3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1.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31.png"/><Relationship Id="rId1" Type="http://schemas.openxmlformats.org/officeDocument/2006/relationships/slideLayout" Target="../slideLayouts/slideLayout1.xml"/><Relationship Id="rId6" Type="http://schemas.openxmlformats.org/officeDocument/2006/relationships/image" Target="../media/image651.png"/><Relationship Id="rId5" Type="http://schemas.openxmlformats.org/officeDocument/2006/relationships/image" Target="../media/image641.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31.png"/><Relationship Id="rId1" Type="http://schemas.openxmlformats.org/officeDocument/2006/relationships/slideLayout" Target="../slideLayouts/slideLayout1.xml"/><Relationship Id="rId6" Type="http://schemas.openxmlformats.org/officeDocument/2006/relationships/image" Target="../media/image651.png"/><Relationship Id="rId5" Type="http://schemas.openxmlformats.org/officeDocument/2006/relationships/image" Target="../media/image641.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4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31.png"/></Relationships>
</file>

<file path=ppt/slides/_rels/slide84.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60.png"/><Relationship Id="rId7" Type="http://schemas.openxmlformats.org/officeDocument/2006/relationships/image" Target="../media/image64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31.png"/></Relationships>
</file>

<file path=ppt/slides/_rels/slide85.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631.png"/><Relationship Id="rId7" Type="http://schemas.openxmlformats.org/officeDocument/2006/relationships/image" Target="../media/image651.png"/><Relationship Id="rId2" Type="http://schemas.openxmlformats.org/officeDocument/2006/relationships/image" Target="../media/image660.png"/><Relationship Id="rId1" Type="http://schemas.openxmlformats.org/officeDocument/2006/relationships/slideLayout" Target="../slideLayouts/slideLayout1.xml"/><Relationship Id="rId6" Type="http://schemas.openxmlformats.org/officeDocument/2006/relationships/image" Target="../media/image641.png"/><Relationship Id="rId5" Type="http://schemas.openxmlformats.org/officeDocument/2006/relationships/image" Target="../media/image62.png"/><Relationship Id="rId4" Type="http://schemas.openxmlformats.org/officeDocument/2006/relationships/image" Target="../media/image611.png"/></Relationships>
</file>

<file path=ppt/slides/_rels/slide86.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631.png"/><Relationship Id="rId7" Type="http://schemas.openxmlformats.org/officeDocument/2006/relationships/image" Target="../media/image651.png"/><Relationship Id="rId2" Type="http://schemas.openxmlformats.org/officeDocument/2006/relationships/image" Target="../media/image660.png"/><Relationship Id="rId1" Type="http://schemas.openxmlformats.org/officeDocument/2006/relationships/slideLayout" Target="../slideLayouts/slideLayout1.xml"/><Relationship Id="rId6" Type="http://schemas.openxmlformats.org/officeDocument/2006/relationships/image" Target="../media/image641.png"/><Relationship Id="rId5" Type="http://schemas.openxmlformats.org/officeDocument/2006/relationships/image" Target="../media/image62.png"/><Relationship Id="rId4" Type="http://schemas.openxmlformats.org/officeDocument/2006/relationships/image" Target="../media/image6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5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slideLayout" Target="../slideLayouts/slideLayout6.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tags" Target="../tags/tag143.xml"/><Relationship Id="rId2" Type="http://schemas.openxmlformats.org/officeDocument/2006/relationships/tags" Target="../tags/tag128.xml"/><Relationship Id="rId16" Type="http://schemas.openxmlformats.org/officeDocument/2006/relationships/tags" Target="../tags/tag142.xml"/><Relationship Id="rId20" Type="http://schemas.openxmlformats.org/officeDocument/2006/relationships/image" Target="../media/image22.pn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tags" Target="../tags/tag141.xml"/><Relationship Id="rId10" Type="http://schemas.openxmlformats.org/officeDocument/2006/relationships/tags" Target="../tags/tag136.xml"/><Relationship Id="rId19" Type="http://schemas.openxmlformats.org/officeDocument/2006/relationships/notesSlide" Target="../notesSlides/notesSlide44.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tags" Target="../tags/tag156.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tags" Target="../tags/tag155.xml"/><Relationship Id="rId2" Type="http://schemas.openxmlformats.org/officeDocument/2006/relationships/tags" Target="../tags/tag145.xml"/><Relationship Id="rId16" Type="http://schemas.openxmlformats.org/officeDocument/2006/relationships/image" Target="../media/image22.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5" Type="http://schemas.openxmlformats.org/officeDocument/2006/relationships/tags" Target="../tags/tag148.xml"/><Relationship Id="rId15" Type="http://schemas.openxmlformats.org/officeDocument/2006/relationships/slideLayout" Target="../slideLayouts/slideLayout6.xml"/><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5.jpe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3.jpe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jpeg"/><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6.jpeg"/></Relationships>
</file>

<file path=ppt/slides/_rels/slide9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jpe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a:ext>
            </a:extLst>
          </a:blip>
          <a:srcRect/>
          <a:stretch>
            <a:fillRect/>
          </a:stretch>
        </p:blipFill>
        <p:spPr>
          <a:xfrm flipH="1" flipV="1">
            <a:off x="8544560" y="5394960"/>
            <a:ext cx="3677920" cy="1493520"/>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数据结构</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0865" y="231750"/>
            <a:ext cx="701051" cy="808481"/>
          </a:xfrm>
          <a:prstGeom prst="rect">
            <a:avLst/>
          </a:prstGeom>
        </p:spPr>
      </p:pic>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
        <p:nvSpPr>
          <p:cNvPr id="16" name="文本框 15"/>
          <p:cNvSpPr txBox="1"/>
          <p:nvPr/>
        </p:nvSpPr>
        <p:spPr>
          <a:xfrm>
            <a:off x="4034782" y="4299065"/>
            <a:ext cx="4122438"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俞勇、张铭、陈越、韩文弢</a:t>
            </a:r>
          </a:p>
        </p:txBody>
      </p:sp>
      <p:sp>
        <p:nvSpPr>
          <p:cNvPr id="20" name="文本框 19"/>
          <p:cNvSpPr txBox="1"/>
          <p:nvPr/>
        </p:nvSpPr>
        <p:spPr>
          <a:xfrm>
            <a:off x="3016738" y="4985017"/>
            <a:ext cx="6158524" cy="396583"/>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上海交通大学、北京大学、浙江大学、清华大学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391305" y="2363123"/>
            <a:ext cx="11059015" cy="11640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问题建模</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444512" y="1139599"/>
            <a:ext cx="11095156" cy="2528888"/>
          </a:xfrm>
        </p:spPr>
        <p:txBody>
          <a:bodyPr>
            <a:normAutofit lnSpcReduction="10000"/>
          </a:bodyPr>
          <a:lstStyle/>
          <a:p>
            <a:pPr>
              <a:lnSpc>
                <a:spcPct val="150000"/>
              </a:lnSpc>
              <a:spcAft>
                <a:spcPts val="600"/>
              </a:spcAft>
            </a:pPr>
            <a:r>
              <a:rPr lang="zh-CN" altLang="en-US" sz="2400" b="1" u="sng" dirty="0"/>
              <a:t>有向无环图</a:t>
            </a:r>
            <a:r>
              <a:rPr lang="zh-CN" altLang="en-US" sz="2400" b="1" dirty="0"/>
              <a:t>    </a:t>
            </a:r>
            <a:r>
              <a:rPr lang="zh-CN" altLang="en-US" sz="2400" dirty="0"/>
              <a:t>不存在环路的有向图称为</a:t>
            </a:r>
            <a:r>
              <a:rPr lang="zh-CN" altLang="en-US" sz="2400" dirty="0">
                <a:effectLst>
                  <a:outerShdw blurRad="38100" dist="38100" dir="2700000" algn="tl">
                    <a:srgbClr val="000000">
                      <a:alpha val="43137"/>
                    </a:srgbClr>
                  </a:outerShdw>
                </a:effectLst>
              </a:rPr>
              <a:t>有向无环图（</a:t>
            </a:r>
            <a:r>
              <a:rPr lang="en-US" altLang="zh-CN" sz="2400" dirty="0">
                <a:effectLst>
                  <a:outerShdw blurRad="38100" dist="38100" dir="2700000" algn="tl">
                    <a:srgbClr val="000000">
                      <a:alpha val="43137"/>
                    </a:srgbClr>
                  </a:outerShdw>
                </a:effectLst>
              </a:rPr>
              <a:t>Directed Acyclic Graph</a:t>
            </a:r>
            <a:r>
              <a:rPr lang="zh-CN" altLang="en-US" sz="2400" dirty="0">
                <a:effectLst>
                  <a:outerShdw blurRad="38100" dist="38100" dir="2700000" algn="tl">
                    <a:srgbClr val="000000">
                      <a:alpha val="43137"/>
                    </a:srgbClr>
                  </a:outerShdw>
                </a:effectLst>
              </a:rPr>
              <a:t>，</a:t>
            </a:r>
            <a:r>
              <a:rPr lang="en-US" altLang="zh-CN" sz="2400" dirty="0">
                <a:effectLst>
                  <a:outerShdw blurRad="38100" dist="38100" dir="2700000" algn="tl">
                    <a:srgbClr val="000000">
                      <a:alpha val="43137"/>
                    </a:srgbClr>
                  </a:outerShdw>
                </a:effectLst>
              </a:rPr>
              <a:t>DAG</a:t>
            </a:r>
            <a:r>
              <a:rPr lang="zh-CN" altLang="en-US" sz="2400" dirty="0">
                <a:effectLst>
                  <a:outerShdw blurRad="38100" dist="38100" dir="2700000" algn="tl">
                    <a:srgbClr val="000000">
                      <a:alpha val="43137"/>
                    </a:srgbClr>
                  </a:outerShdw>
                </a:effectLst>
              </a:rPr>
              <a:t>）</a:t>
            </a:r>
            <a:r>
              <a:rPr lang="zh-CN" altLang="en-US" sz="2400" dirty="0"/>
              <a:t>。由于课程先修关系不会出现</a:t>
            </a:r>
            <a:r>
              <a:rPr lang="zh-CN" altLang="en-US" sz="2400" dirty="0">
                <a:solidFill>
                  <a:srgbClr val="00B0F0"/>
                </a:solidFill>
              </a:rPr>
              <a:t>闭环</a:t>
            </a:r>
            <a:r>
              <a:rPr lang="zh-CN" altLang="en-US" sz="2400" dirty="0"/>
              <a:t>，因此该图一定是有向无环图。</a:t>
            </a:r>
            <a:endParaRPr lang="en-US" altLang="zh-CN" sz="2400" dirty="0"/>
          </a:p>
          <a:p>
            <a:pPr>
              <a:lnSpc>
                <a:spcPct val="150000"/>
              </a:lnSpc>
              <a:spcAft>
                <a:spcPts val="600"/>
              </a:spcAft>
            </a:pPr>
            <a:r>
              <a:rPr lang="en-US" altLang="zh-CN" sz="2400" b="1" u="sng" dirty="0"/>
              <a:t>AOV</a:t>
            </a:r>
            <a:r>
              <a:rPr lang="zh-CN" altLang="en-US" sz="2400" b="1" u="sng" dirty="0"/>
              <a:t>网络</a:t>
            </a:r>
            <a:r>
              <a:rPr lang="zh-CN" altLang="en-US" sz="2400" b="1" dirty="0"/>
              <a:t>    </a:t>
            </a:r>
            <a:r>
              <a:rPr lang="zh-CN" altLang="en-US" sz="2400" dirty="0"/>
              <a:t>在一个有向图中，如果图中的结点表示活动，图的有向边表示活动之间的优先关系，则称这样的有向图为</a:t>
            </a:r>
            <a:r>
              <a:rPr lang="en-US" altLang="zh-CN" sz="2400" dirty="0">
                <a:effectLst>
                  <a:outerShdw blurRad="38100" dist="38100" dir="2700000" algn="tl">
                    <a:srgbClr val="000000">
                      <a:alpha val="43137"/>
                    </a:srgbClr>
                  </a:outerShdw>
                </a:effectLst>
              </a:rPr>
              <a:t>AOV</a:t>
            </a:r>
            <a:r>
              <a:rPr lang="zh-CN" altLang="en-US" sz="2400" dirty="0">
                <a:effectLst>
                  <a:outerShdw blurRad="38100" dist="38100" dir="2700000" algn="tl">
                    <a:srgbClr val="000000">
                      <a:alpha val="43137"/>
                    </a:srgbClr>
                  </a:outerShdw>
                </a:effectLst>
              </a:rPr>
              <a:t>网络（</a:t>
            </a:r>
            <a:r>
              <a:rPr lang="en-US" altLang="zh-CN" sz="2400" dirty="0">
                <a:effectLst>
                  <a:outerShdw blurRad="38100" dist="38100" dir="2700000" algn="tl">
                    <a:srgbClr val="000000">
                      <a:alpha val="43137"/>
                    </a:srgbClr>
                  </a:outerShdw>
                </a:effectLst>
              </a:rPr>
              <a:t>Activity On Vertex Network</a:t>
            </a:r>
            <a:r>
              <a:rPr lang="zh-CN" altLang="en-US" sz="2400" dirty="0">
                <a:effectLst>
                  <a:outerShdw blurRad="38100" dist="38100" dir="2700000" algn="tl">
                    <a:srgbClr val="000000">
                      <a:alpha val="43137"/>
                    </a:srgbClr>
                  </a:outerShdw>
                </a:effectLst>
              </a:rPr>
              <a:t>）</a:t>
            </a:r>
            <a:r>
              <a:rPr lang="zh-CN" altLang="en-US" sz="2400" dirty="0"/>
              <a:t>。</a:t>
            </a:r>
            <a:endParaRPr lang="en-US" altLang="zh-CN" sz="2400" dirty="0"/>
          </a:p>
          <a:p>
            <a:pPr>
              <a:lnSpc>
                <a:spcPct val="110000"/>
              </a:lnSpc>
            </a:pPr>
            <a:endParaRPr lang="en-US" altLang="zh-CN" sz="2400" dirty="0">
              <a:latin typeface="微软雅黑" panose="020B0503020204020204" pitchFamily="34" charset="-122"/>
              <a:ea typeface="微软雅黑" panose="020B0503020204020204" pitchFamily="34" charset="-122"/>
            </a:endParaRPr>
          </a:p>
          <a:p>
            <a:pPr>
              <a:lnSpc>
                <a:spcPct val="110000"/>
              </a:lnSpc>
            </a:pPr>
            <a:endParaRPr lang="en-US" altLang="zh-CN" sz="2400" b="1" dirty="0"/>
          </a:p>
        </p:txBody>
      </p:sp>
      <p:grpSp>
        <p:nvGrpSpPr>
          <p:cNvPr id="9" name="组合 8"/>
          <p:cNvGrpSpPr/>
          <p:nvPr/>
        </p:nvGrpSpPr>
        <p:grpSpPr>
          <a:xfrm>
            <a:off x="3729875" y="3677920"/>
            <a:ext cx="5320144" cy="2511851"/>
            <a:chOff x="3729875" y="3586480"/>
            <a:chExt cx="5320144" cy="2511851"/>
          </a:xfrm>
        </p:grpSpPr>
        <p:sp>
          <p:nvSpPr>
            <p:cNvPr id="10" name="文本框 1"/>
            <p:cNvSpPr txBox="1"/>
            <p:nvPr/>
          </p:nvSpPr>
          <p:spPr>
            <a:xfrm>
              <a:off x="3729875" y="5790947"/>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pSp>
          <p:nvGrpSpPr>
            <p:cNvPr id="14" name="组合 13"/>
            <p:cNvGrpSpPr/>
            <p:nvPr/>
          </p:nvGrpSpPr>
          <p:grpSpPr>
            <a:xfrm>
              <a:off x="4464540" y="3586480"/>
              <a:ext cx="3856500" cy="2080866"/>
              <a:chOff x="2407920" y="2494954"/>
              <a:chExt cx="3214595" cy="1568411"/>
            </a:xfrm>
          </p:grpSpPr>
          <p:grpSp>
            <p:nvGrpSpPr>
              <p:cNvPr id="15" name="Graph"/>
              <p:cNvGrpSpPr/>
              <p:nvPr/>
            </p:nvGrpSpPr>
            <p:grpSpPr>
              <a:xfrm>
                <a:off x="2407920" y="2494954"/>
                <a:ext cx="2293607" cy="1568411"/>
                <a:chOff x="-50800" y="-47031"/>
                <a:chExt cx="2121151" cy="1393066"/>
              </a:xfrm>
            </p:grpSpPr>
            <p:cxnSp>
              <p:nvCxnSpPr>
                <p:cNvPr id="23" name="1-4"/>
                <p:cNvCxnSpPr/>
                <p:nvPr/>
              </p:nvCxnSpPr>
              <p:spPr>
                <a:xfrm flipV="1">
                  <a:off x="242433" y="428093"/>
                  <a:ext cx="488608" cy="190933"/>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24"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25" name="节点2"/>
                <p:cNvGrpSpPr/>
                <p:nvPr/>
              </p:nvGrpSpPr>
              <p:grpSpPr>
                <a:xfrm>
                  <a:off x="-44827" y="-47031"/>
                  <a:ext cx="313942" cy="290735"/>
                  <a:chOff x="-44827" y="-47031"/>
                  <a:chExt cx="313942" cy="290735"/>
                </a:xfrm>
              </p:grpSpPr>
              <p:sp>
                <p:nvSpPr>
                  <p:cNvPr id="45" name="node2"/>
                  <p:cNvSpPr/>
                  <p:nvPr/>
                </p:nvSpPr>
                <p:spPr>
                  <a:xfrm>
                    <a:off x="-18885" y="-47031"/>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6" name="2"/>
                  <p:cNvSpPr txBox="1"/>
                  <p:nvPr/>
                </p:nvSpPr>
                <p:spPr>
                  <a:xfrm>
                    <a:off x="-44827" y="-44296"/>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6" name="节点1"/>
                <p:cNvGrpSpPr/>
                <p:nvPr/>
              </p:nvGrpSpPr>
              <p:grpSpPr>
                <a:xfrm>
                  <a:off x="-45567" y="466487"/>
                  <a:ext cx="288000" cy="296539"/>
                  <a:chOff x="-45567" y="466487"/>
                  <a:chExt cx="288000" cy="296539"/>
                </a:xfrm>
              </p:grpSpPr>
              <p:sp>
                <p:nvSpPr>
                  <p:cNvPr id="43" name="node1"/>
                  <p:cNvSpPr/>
                  <p:nvPr/>
                </p:nvSpPr>
                <p:spPr>
                  <a:xfrm>
                    <a:off x="-45567" y="47502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4" name="1"/>
                  <p:cNvSpPr txBox="1"/>
                  <p:nvPr/>
                </p:nvSpPr>
                <p:spPr>
                  <a:xfrm>
                    <a:off x="-310" y="466487"/>
                    <a:ext cx="213619" cy="286492"/>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4"/>
                <p:cNvGrpSpPr/>
                <p:nvPr/>
              </p:nvGrpSpPr>
              <p:grpSpPr>
                <a:xfrm>
                  <a:off x="731041" y="273158"/>
                  <a:ext cx="304599" cy="298935"/>
                  <a:chOff x="731041" y="273158"/>
                  <a:chExt cx="304599" cy="298935"/>
                </a:xfrm>
              </p:grpSpPr>
              <p:sp>
                <p:nvSpPr>
                  <p:cNvPr id="41" name="node4"/>
                  <p:cNvSpPr/>
                  <p:nvPr/>
                </p:nvSpPr>
                <p:spPr>
                  <a:xfrm>
                    <a:off x="731041" y="284093"/>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2" name="4"/>
                  <p:cNvSpPr txBox="1"/>
                  <p:nvPr/>
                </p:nvSpPr>
                <p:spPr>
                  <a:xfrm>
                    <a:off x="747640" y="273158"/>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3"/>
                <p:cNvGrpSpPr/>
                <p:nvPr/>
              </p:nvGrpSpPr>
              <p:grpSpPr>
                <a:xfrm>
                  <a:off x="-50800" y="1035751"/>
                  <a:ext cx="313163" cy="310284"/>
                  <a:chOff x="-50800" y="1035751"/>
                  <a:chExt cx="313163" cy="310284"/>
                </a:xfrm>
              </p:grpSpPr>
              <p:sp>
                <p:nvSpPr>
                  <p:cNvPr id="39" name="node3"/>
                  <p:cNvSpPr/>
                  <p:nvPr/>
                </p:nvSpPr>
                <p:spPr>
                  <a:xfrm>
                    <a:off x="-50800" y="1058035"/>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0" name="3"/>
                  <p:cNvSpPr txBox="1"/>
                  <p:nvPr/>
                </p:nvSpPr>
                <p:spPr>
                  <a:xfrm>
                    <a:off x="-25637" y="1035751"/>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9" name="节点6"/>
                <p:cNvGrpSpPr/>
                <p:nvPr/>
              </p:nvGrpSpPr>
              <p:grpSpPr>
                <a:xfrm>
                  <a:off x="1769443" y="282417"/>
                  <a:ext cx="300908" cy="294220"/>
                  <a:chOff x="1769443" y="282417"/>
                  <a:chExt cx="300908" cy="294220"/>
                </a:xfrm>
              </p:grpSpPr>
              <p:sp>
                <p:nvSpPr>
                  <p:cNvPr id="37"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8"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30" name="节点5"/>
                <p:cNvGrpSpPr/>
                <p:nvPr/>
              </p:nvGrpSpPr>
              <p:grpSpPr>
                <a:xfrm>
                  <a:off x="691614" y="815217"/>
                  <a:ext cx="376365" cy="379623"/>
                  <a:chOff x="691614" y="815217"/>
                  <a:chExt cx="376365" cy="379623"/>
                </a:xfrm>
              </p:grpSpPr>
              <p:sp>
                <p:nvSpPr>
                  <p:cNvPr id="35"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6" name="5"/>
                  <p:cNvSpPr txBox="1"/>
                  <p:nvPr/>
                </p:nvSpPr>
                <p:spPr>
                  <a:xfrm>
                    <a:off x="691614" y="815217"/>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31" name="节点7"/>
                <p:cNvGrpSpPr/>
                <p:nvPr/>
              </p:nvGrpSpPr>
              <p:grpSpPr>
                <a:xfrm>
                  <a:off x="1769442" y="855246"/>
                  <a:ext cx="288395" cy="292175"/>
                  <a:chOff x="1769442" y="855246"/>
                  <a:chExt cx="288395" cy="292175"/>
                </a:xfrm>
              </p:grpSpPr>
              <p:sp>
                <p:nvSpPr>
                  <p:cNvPr id="33"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4" name="7"/>
                  <p:cNvSpPr txBox="1"/>
                  <p:nvPr/>
                </p:nvSpPr>
                <p:spPr>
                  <a:xfrm>
                    <a:off x="1769442" y="859422"/>
                    <a:ext cx="288000" cy="287999"/>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32" name="1-2"/>
                <p:cNvCxnSpPr/>
                <p:nvPr/>
              </p:nvCxnSpPr>
              <p:spPr>
                <a:xfrm>
                  <a:off x="226938" y="198792"/>
                  <a:ext cx="504103" cy="229301"/>
                </a:xfrm>
                <a:prstGeom prst="line">
                  <a:avLst/>
                </a:prstGeom>
                <a:noFill/>
                <a:ln w="9525" cap="flat" cmpd="sng" algn="ctr">
                  <a:solidFill>
                    <a:sysClr val="windowText" lastClr="000000"/>
                  </a:solidFill>
                  <a:prstDash val="solid"/>
                  <a:round/>
                  <a:headEnd type="none" w="med" len="med"/>
                  <a:tailEnd type="arrow" w="med" len="med"/>
                </a:ln>
                <a:effectLst/>
              </p:spPr>
            </p:cxnSp>
          </p:grpSp>
          <p:cxnSp>
            <p:nvCxnSpPr>
              <p:cNvPr id="16" name="1-2"/>
              <p:cNvCxnSpPr/>
              <p:nvPr/>
            </p:nvCxnSpPr>
            <p:spPr>
              <a:xfrm>
                <a:off x="2711450" y="3256280"/>
                <a:ext cx="538480" cy="4292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7" name="1-2"/>
              <p:cNvCxnSpPr/>
              <p:nvPr/>
            </p:nvCxnSpPr>
            <p:spPr>
              <a:xfrm>
                <a:off x="2720340" y="2777490"/>
                <a:ext cx="528955" cy="889635"/>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8" name="1-2"/>
              <p:cNvCxnSpPr/>
              <p:nvPr/>
            </p:nvCxnSpPr>
            <p:spPr>
              <a:xfrm flipV="1">
                <a:off x="2711450" y="3686175"/>
                <a:ext cx="530225" cy="2133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19" name="5-6"/>
              <p:cNvCxnSpPr/>
              <p:nvPr/>
            </p:nvCxnSpPr>
            <p:spPr>
              <a:xfrm flipV="1">
                <a:off x="3564255" y="3680460"/>
                <a:ext cx="810260" cy="444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20" name="node7"/>
              <p:cNvSpPr/>
              <p:nvPr/>
            </p:nvSpPr>
            <p:spPr>
              <a:xfrm>
                <a:off x="5083810" y="3202940"/>
                <a:ext cx="321945" cy="35941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21" name="4-6"/>
              <p:cNvCxnSpPr/>
              <p:nvPr/>
            </p:nvCxnSpPr>
            <p:spPr>
              <a:xfrm>
                <a:off x="4686300" y="3055620"/>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22" name="文本框 183"/>
              <p:cNvSpPr txBox="1">
                <a:spLocks noChangeArrowheads="1"/>
              </p:cNvSpPr>
              <p:nvPr/>
            </p:nvSpPr>
            <p:spPr bwMode="auto">
              <a:xfrm>
                <a:off x="5089745" y="3242810"/>
                <a:ext cx="532770" cy="46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spTree>
    <p:extLst>
      <p:ext uri="{BB962C8B-B14F-4D97-AF65-F5344CB8AC3E}">
        <p14:creationId xmlns:p14="http://schemas.microsoft.com/office/powerpoint/2010/main" val="979194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8603"/>
            <a:ext cx="10515600" cy="518958"/>
          </a:xfrm>
        </p:spPr>
        <p:txBody>
          <a:bodyPr/>
          <a:lstStyle/>
          <a:p>
            <a:r>
              <a:rPr lang="zh-CN" altLang="en-US" dirty="0"/>
              <a:t>Dijkstra算法的局限</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文本框 10">
            <a:extLst>
              <a:ext uri="{FF2B5EF4-FFF2-40B4-BE49-F238E27FC236}">
                <a16:creationId xmlns:a16="http://schemas.microsoft.com/office/drawing/2014/main" id="{7D871D4A-65F1-652A-28AC-1973E94A8AF6}"/>
              </a:ext>
            </a:extLst>
          </p:cNvPr>
          <p:cNvSpPr txBox="1"/>
          <p:nvPr/>
        </p:nvSpPr>
        <p:spPr>
          <a:xfrm>
            <a:off x="1959478" y="1705516"/>
            <a:ext cx="7574509"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思考</a:t>
            </a:r>
            <a:r>
              <a:rPr kumimoji="1" lang="zh-CN" altLang="en-US" sz="2400" dirty="0">
                <a:latin typeface="Microsoft YaHei" panose="020B0503020204020204" pitchFamily="34" charset="-122"/>
                <a:ea typeface="Microsoft YaHei" panose="020B0503020204020204" pitchFamily="34" charset="-122"/>
              </a:rPr>
              <a:t>：为何</a:t>
            </a:r>
            <a:r>
              <a:rPr kumimoji="1" lang="en-US" altLang="zh-CN" sz="2400" dirty="0">
                <a:latin typeface="Microsoft YaHei" panose="020B0503020204020204" pitchFamily="34" charset="-122"/>
                <a:ea typeface="Microsoft YaHei" panose="020B0503020204020204" pitchFamily="34" charset="-122"/>
              </a:rPr>
              <a:t>Dijkstra</a:t>
            </a:r>
            <a:r>
              <a:rPr kumimoji="1" lang="zh-CN" altLang="en-US" sz="2400" dirty="0">
                <a:latin typeface="Microsoft YaHei" panose="020B0503020204020204" pitchFamily="34" charset="-122"/>
                <a:ea typeface="Microsoft YaHei" panose="020B0503020204020204" pitchFamily="34" charset="-122"/>
              </a:rPr>
              <a:t>算法要求图中所有边的权重非负？</a:t>
            </a:r>
          </a:p>
        </p:txBody>
      </p:sp>
      <p:sp>
        <p:nvSpPr>
          <p:cNvPr id="5" name="椭圆 4">
            <a:extLst>
              <a:ext uri="{FF2B5EF4-FFF2-40B4-BE49-F238E27FC236}">
                <a16:creationId xmlns:a16="http://schemas.microsoft.com/office/drawing/2014/main" id="{7E1F7654-9A96-457C-888C-70660894ABEA}"/>
              </a:ext>
            </a:extLst>
          </p:cNvPr>
          <p:cNvSpPr/>
          <p:nvPr/>
        </p:nvSpPr>
        <p:spPr>
          <a:xfrm>
            <a:off x="4608705" y="3836856"/>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45" name="椭圆 44">
            <a:extLst>
              <a:ext uri="{FF2B5EF4-FFF2-40B4-BE49-F238E27FC236}">
                <a16:creationId xmlns:a16="http://schemas.microsoft.com/office/drawing/2014/main" id="{A12F95B4-4648-4B64-9EE9-7DA593362896}"/>
              </a:ext>
            </a:extLst>
          </p:cNvPr>
          <p:cNvSpPr/>
          <p:nvPr/>
        </p:nvSpPr>
        <p:spPr>
          <a:xfrm>
            <a:off x="5746450" y="3423745"/>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6" name="椭圆 45">
            <a:extLst>
              <a:ext uri="{FF2B5EF4-FFF2-40B4-BE49-F238E27FC236}">
                <a16:creationId xmlns:a16="http://schemas.microsoft.com/office/drawing/2014/main" id="{B3099F2E-3776-4316-8DC3-3D06CE057777}"/>
              </a:ext>
            </a:extLst>
          </p:cNvPr>
          <p:cNvSpPr/>
          <p:nvPr/>
        </p:nvSpPr>
        <p:spPr>
          <a:xfrm>
            <a:off x="5746450" y="4215227"/>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47" name="椭圆 46">
            <a:extLst>
              <a:ext uri="{FF2B5EF4-FFF2-40B4-BE49-F238E27FC236}">
                <a16:creationId xmlns:a16="http://schemas.microsoft.com/office/drawing/2014/main" id="{7E1F7654-9A96-457C-888C-70660894ABEA}"/>
              </a:ext>
            </a:extLst>
          </p:cNvPr>
          <p:cNvSpPr/>
          <p:nvPr/>
        </p:nvSpPr>
        <p:spPr>
          <a:xfrm>
            <a:off x="6747559" y="3689131"/>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c</a:t>
            </a:r>
            <a:endParaRPr lang="zh-CN" altLang="en-US" dirty="0"/>
          </a:p>
        </p:txBody>
      </p:sp>
      <p:cxnSp>
        <p:nvCxnSpPr>
          <p:cNvPr id="7" name="直接连接符 6">
            <a:extLst>
              <a:ext uri="{FF2B5EF4-FFF2-40B4-BE49-F238E27FC236}">
                <a16:creationId xmlns:a16="http://schemas.microsoft.com/office/drawing/2014/main" id="{1B8092B9-1C5F-402A-801B-4238E05B7944}"/>
              </a:ext>
            </a:extLst>
          </p:cNvPr>
          <p:cNvCxnSpPr>
            <a:stCxn id="5" idx="7"/>
            <a:endCxn id="45" idx="2"/>
          </p:cNvCxnSpPr>
          <p:nvPr/>
        </p:nvCxnSpPr>
        <p:spPr>
          <a:xfrm flipV="1">
            <a:off x="4904752" y="3597166"/>
            <a:ext cx="841698" cy="2904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25B466A-0336-4467-B2F2-EC9E789673A1}"/>
              </a:ext>
            </a:extLst>
          </p:cNvPr>
          <p:cNvCxnSpPr>
            <a:cxnSpLocks/>
            <a:stCxn id="5" idx="5"/>
            <a:endCxn id="46" idx="2"/>
          </p:cNvCxnSpPr>
          <p:nvPr/>
        </p:nvCxnSpPr>
        <p:spPr>
          <a:xfrm>
            <a:off x="4904752" y="4132903"/>
            <a:ext cx="841698" cy="2557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1059D9D-D613-4D20-8B91-3576D864871D}"/>
              </a:ext>
            </a:extLst>
          </p:cNvPr>
          <p:cNvCxnSpPr>
            <a:cxnSpLocks/>
            <a:stCxn id="47" idx="1"/>
            <a:endCxn id="45" idx="6"/>
          </p:cNvCxnSpPr>
          <p:nvPr/>
        </p:nvCxnSpPr>
        <p:spPr>
          <a:xfrm flipH="1" flipV="1">
            <a:off x="6093291" y="3597166"/>
            <a:ext cx="705062" cy="1427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77F6CFA-F1FF-4986-A940-D4173C82392C}"/>
              </a:ext>
            </a:extLst>
          </p:cNvPr>
          <p:cNvCxnSpPr>
            <a:cxnSpLocks/>
            <a:stCxn id="46" idx="6"/>
            <a:endCxn id="47" idx="3"/>
          </p:cNvCxnSpPr>
          <p:nvPr/>
        </p:nvCxnSpPr>
        <p:spPr>
          <a:xfrm flipV="1">
            <a:off x="6093291" y="3985178"/>
            <a:ext cx="705062" cy="4034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9933B46-4898-4C9C-B13D-4CC6EC493DE3}"/>
              </a:ext>
            </a:extLst>
          </p:cNvPr>
          <p:cNvSpPr txBox="1"/>
          <p:nvPr/>
        </p:nvSpPr>
        <p:spPr>
          <a:xfrm>
            <a:off x="5111113" y="3371732"/>
            <a:ext cx="301686" cy="369332"/>
          </a:xfrm>
          <a:prstGeom prst="rect">
            <a:avLst/>
          </a:prstGeom>
          <a:noFill/>
        </p:spPr>
        <p:txBody>
          <a:bodyPr wrap="none" rtlCol="0">
            <a:spAutoFit/>
          </a:bodyPr>
          <a:lstStyle/>
          <a:p>
            <a:r>
              <a:rPr lang="en-US" altLang="zh-CN" dirty="0"/>
              <a:t>2</a:t>
            </a:r>
            <a:endParaRPr lang="zh-CN" altLang="en-US" dirty="0"/>
          </a:p>
        </p:txBody>
      </p:sp>
      <p:sp>
        <p:nvSpPr>
          <p:cNvPr id="62" name="文本框 61">
            <a:extLst>
              <a:ext uri="{FF2B5EF4-FFF2-40B4-BE49-F238E27FC236}">
                <a16:creationId xmlns:a16="http://schemas.microsoft.com/office/drawing/2014/main" id="{278BF333-D343-472C-9D19-77D42246890F}"/>
              </a:ext>
            </a:extLst>
          </p:cNvPr>
          <p:cNvSpPr txBox="1"/>
          <p:nvPr/>
        </p:nvSpPr>
        <p:spPr>
          <a:xfrm>
            <a:off x="6300669" y="3319799"/>
            <a:ext cx="301686" cy="369332"/>
          </a:xfrm>
          <a:prstGeom prst="rect">
            <a:avLst/>
          </a:prstGeom>
          <a:noFill/>
        </p:spPr>
        <p:txBody>
          <a:bodyPr wrap="none" rtlCol="0">
            <a:spAutoFit/>
          </a:bodyPr>
          <a:lstStyle/>
          <a:p>
            <a:r>
              <a:rPr lang="en-US" altLang="zh-CN" dirty="0"/>
              <a:t>3</a:t>
            </a:r>
            <a:endParaRPr lang="zh-CN" altLang="en-US" dirty="0"/>
          </a:p>
        </p:txBody>
      </p:sp>
      <p:sp>
        <p:nvSpPr>
          <p:cNvPr id="63" name="文本框 62">
            <a:extLst>
              <a:ext uri="{FF2B5EF4-FFF2-40B4-BE49-F238E27FC236}">
                <a16:creationId xmlns:a16="http://schemas.microsoft.com/office/drawing/2014/main" id="{747EE6A8-8446-45E4-855E-61BFB5771862}"/>
              </a:ext>
            </a:extLst>
          </p:cNvPr>
          <p:cNvSpPr txBox="1"/>
          <p:nvPr/>
        </p:nvSpPr>
        <p:spPr>
          <a:xfrm>
            <a:off x="5111113" y="4264569"/>
            <a:ext cx="301686" cy="369332"/>
          </a:xfrm>
          <a:prstGeom prst="rect">
            <a:avLst/>
          </a:prstGeom>
          <a:noFill/>
        </p:spPr>
        <p:txBody>
          <a:bodyPr wrap="none" rtlCol="0">
            <a:spAutoFit/>
          </a:bodyPr>
          <a:lstStyle/>
          <a:p>
            <a:r>
              <a:rPr lang="en-US" altLang="zh-CN" dirty="0"/>
              <a:t>6</a:t>
            </a:r>
            <a:endParaRPr lang="zh-CN" altLang="en-US" dirty="0"/>
          </a:p>
        </p:txBody>
      </p:sp>
      <p:sp>
        <p:nvSpPr>
          <p:cNvPr id="65" name="文本框 64">
            <a:extLst>
              <a:ext uri="{FF2B5EF4-FFF2-40B4-BE49-F238E27FC236}">
                <a16:creationId xmlns:a16="http://schemas.microsoft.com/office/drawing/2014/main" id="{29A49A02-1FFD-4001-B61F-555892031142}"/>
              </a:ext>
            </a:extLst>
          </p:cNvPr>
          <p:cNvSpPr txBox="1"/>
          <p:nvPr/>
        </p:nvSpPr>
        <p:spPr>
          <a:xfrm>
            <a:off x="6451512" y="4127937"/>
            <a:ext cx="372218" cy="369332"/>
          </a:xfrm>
          <a:prstGeom prst="rect">
            <a:avLst/>
          </a:prstGeom>
          <a:noFill/>
        </p:spPr>
        <p:txBody>
          <a:bodyPr wrap="none" rtlCol="0">
            <a:spAutoFit/>
          </a:bodyPr>
          <a:lstStyle/>
          <a:p>
            <a:r>
              <a:rPr lang="en-US" altLang="zh-CN" dirty="0">
                <a:solidFill>
                  <a:srgbClr val="C00000"/>
                </a:solidFill>
              </a:rPr>
              <a:t>-8</a:t>
            </a:r>
            <a:endParaRPr lang="zh-CN" altLang="en-US" dirty="0">
              <a:solidFill>
                <a:srgbClr val="C00000"/>
              </a:solidFill>
            </a:endParaRPr>
          </a:p>
        </p:txBody>
      </p:sp>
    </p:spTree>
    <p:extLst>
      <p:ext uri="{BB962C8B-B14F-4D97-AF65-F5344CB8AC3E}">
        <p14:creationId xmlns:p14="http://schemas.microsoft.com/office/powerpoint/2010/main" val="891650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05284B-F578-4008-A8C2-3D14EBDD96B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Dijkstra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算法求从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到各结点的最短距离，结果是：</a:t>
            </a:r>
          </a:p>
        </p:txBody>
      </p:sp>
      <p:sp>
        <p:nvSpPr>
          <p:cNvPr id="9" name="文本框 8">
            <a:extLst>
              <a:ext uri="{FF2B5EF4-FFF2-40B4-BE49-F238E27FC236}">
                <a16:creationId xmlns:a16="http://schemas.microsoft.com/office/drawing/2014/main" id="{18C69BF3-D5D0-4BC7-9460-017E109982D8}"/>
              </a:ext>
            </a:extLst>
          </p:cNvPr>
          <p:cNvSpPr txBox="1"/>
          <p:nvPr>
            <p:custDataLst>
              <p:tags r:id="rId3"/>
            </p:custDataLst>
          </p:nvPr>
        </p:nvSpPr>
        <p:spPr>
          <a:xfrm>
            <a:off x="2285835" y="2795424"/>
            <a:ext cx="5223304" cy="642938"/>
          </a:xfrm>
          <a:prstGeom prst="rect">
            <a:avLst/>
          </a:prstGeom>
          <a:noFill/>
        </p:spPr>
        <p:txBody>
          <a:bodyPr vert="horz" rtlCol="0" anchor="ctr" anchorCtr="0">
            <a:noAutofit/>
          </a:bodyPr>
          <a:lstStyle/>
          <a:p>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[s]=0,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[b]=2,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[c]=5,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[d]=6</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F42F1FB5-05BA-4ABA-A9FF-C734E75E1E11}"/>
              </a:ext>
            </a:extLst>
          </p:cNvPr>
          <p:cNvSpPr>
            <a:spLocks noChangeAspect="1"/>
          </p:cNvSpPr>
          <p:nvPr>
            <p:custDataLst>
              <p:tags r:id="rId4"/>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D062B90-F6AC-4392-B1EC-85F4092B684C}"/>
              </a:ext>
            </a:extLst>
          </p:cNvPr>
          <p:cNvSpPr>
            <a:spLocks noChangeAspect="1"/>
          </p:cNvSpPr>
          <p:nvPr>
            <p:custDataLst>
              <p:tags r:id="rId5"/>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ED8DF3EC-09B8-495F-9E43-919D4CA2B31A}"/>
              </a:ext>
            </a:extLst>
          </p:cNvPr>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01BE032-C127-431F-A4CB-CDB0B7D5AA49}"/>
              </a:ext>
            </a:extLst>
          </p:cNvPr>
          <p:cNvSpPr>
            <a:spLocks noChangeAspect="1"/>
          </p:cNvSpPr>
          <p:nvPr>
            <p:custDataLst>
              <p:tags r:id="rId7"/>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635A14D6-369F-4BEF-B3E4-2FCDC206A7EF}"/>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椭圆 23">
            <a:extLst>
              <a:ext uri="{FF2B5EF4-FFF2-40B4-BE49-F238E27FC236}">
                <a16:creationId xmlns:a16="http://schemas.microsoft.com/office/drawing/2014/main" id="{CE931EC1-CC76-4537-9D58-41A6ADB2B0E5}"/>
              </a:ext>
            </a:extLst>
          </p:cNvPr>
          <p:cNvSpPr/>
          <p:nvPr/>
        </p:nvSpPr>
        <p:spPr>
          <a:xfrm>
            <a:off x="7972755" y="2963645"/>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25" name="椭圆 24">
            <a:extLst>
              <a:ext uri="{FF2B5EF4-FFF2-40B4-BE49-F238E27FC236}">
                <a16:creationId xmlns:a16="http://schemas.microsoft.com/office/drawing/2014/main" id="{F977E89A-BCC7-4FEC-9B2D-F36A13A0C2CF}"/>
              </a:ext>
            </a:extLst>
          </p:cNvPr>
          <p:cNvSpPr/>
          <p:nvPr/>
        </p:nvSpPr>
        <p:spPr>
          <a:xfrm>
            <a:off x="9110500" y="2550534"/>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椭圆 25">
            <a:extLst>
              <a:ext uri="{FF2B5EF4-FFF2-40B4-BE49-F238E27FC236}">
                <a16:creationId xmlns:a16="http://schemas.microsoft.com/office/drawing/2014/main" id="{B55ED2FA-54FB-4805-862D-1A1BCDEF80FC}"/>
              </a:ext>
            </a:extLst>
          </p:cNvPr>
          <p:cNvSpPr/>
          <p:nvPr/>
        </p:nvSpPr>
        <p:spPr>
          <a:xfrm>
            <a:off x="9110500" y="3342016"/>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27" name="椭圆 26">
            <a:extLst>
              <a:ext uri="{FF2B5EF4-FFF2-40B4-BE49-F238E27FC236}">
                <a16:creationId xmlns:a16="http://schemas.microsoft.com/office/drawing/2014/main" id="{45A4384C-9A72-47B3-9C76-8B41B2C04991}"/>
              </a:ext>
            </a:extLst>
          </p:cNvPr>
          <p:cNvSpPr/>
          <p:nvPr/>
        </p:nvSpPr>
        <p:spPr>
          <a:xfrm>
            <a:off x="10111609" y="2815920"/>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c</a:t>
            </a:r>
            <a:endParaRPr lang="zh-CN" altLang="en-US" dirty="0"/>
          </a:p>
        </p:txBody>
      </p:sp>
      <p:cxnSp>
        <p:nvCxnSpPr>
          <p:cNvPr id="28" name="直接连接符 27">
            <a:extLst>
              <a:ext uri="{FF2B5EF4-FFF2-40B4-BE49-F238E27FC236}">
                <a16:creationId xmlns:a16="http://schemas.microsoft.com/office/drawing/2014/main" id="{496CBF4C-2CA2-4DCA-8EC1-CA281ED10CAE}"/>
              </a:ext>
            </a:extLst>
          </p:cNvPr>
          <p:cNvCxnSpPr>
            <a:stCxn id="24" idx="7"/>
            <a:endCxn id="25" idx="2"/>
          </p:cNvCxnSpPr>
          <p:nvPr/>
        </p:nvCxnSpPr>
        <p:spPr>
          <a:xfrm flipV="1">
            <a:off x="8268802" y="2723955"/>
            <a:ext cx="841698" cy="2904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ABAB297-9ED1-401A-89B8-BA19BF77EFA6}"/>
              </a:ext>
            </a:extLst>
          </p:cNvPr>
          <p:cNvCxnSpPr>
            <a:cxnSpLocks/>
            <a:stCxn id="24" idx="5"/>
            <a:endCxn id="26" idx="2"/>
          </p:cNvCxnSpPr>
          <p:nvPr/>
        </p:nvCxnSpPr>
        <p:spPr>
          <a:xfrm>
            <a:off x="8268802" y="3259692"/>
            <a:ext cx="841698" cy="2557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496C777-6E28-4148-B7E1-96F5A513D65C}"/>
              </a:ext>
            </a:extLst>
          </p:cNvPr>
          <p:cNvCxnSpPr>
            <a:cxnSpLocks/>
            <a:stCxn id="27" idx="1"/>
            <a:endCxn id="25" idx="6"/>
          </p:cNvCxnSpPr>
          <p:nvPr/>
        </p:nvCxnSpPr>
        <p:spPr>
          <a:xfrm flipH="1" flipV="1">
            <a:off x="9457341" y="2723955"/>
            <a:ext cx="705062" cy="1427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54FA683-E020-4342-A98A-A2D775DF17A4}"/>
              </a:ext>
            </a:extLst>
          </p:cNvPr>
          <p:cNvCxnSpPr>
            <a:cxnSpLocks/>
            <a:stCxn id="26" idx="6"/>
            <a:endCxn id="27" idx="3"/>
          </p:cNvCxnSpPr>
          <p:nvPr/>
        </p:nvCxnSpPr>
        <p:spPr>
          <a:xfrm flipV="1">
            <a:off x="9457341" y="3111967"/>
            <a:ext cx="705062" cy="4034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DC9B191-B31D-4331-B7C7-40E26DCFD381}"/>
              </a:ext>
            </a:extLst>
          </p:cNvPr>
          <p:cNvSpPr txBox="1"/>
          <p:nvPr/>
        </p:nvSpPr>
        <p:spPr>
          <a:xfrm>
            <a:off x="8475163" y="2498521"/>
            <a:ext cx="301686" cy="369332"/>
          </a:xfrm>
          <a:prstGeom prst="rect">
            <a:avLst/>
          </a:prstGeom>
          <a:noFill/>
        </p:spPr>
        <p:txBody>
          <a:bodyPr wrap="none" rtlCol="0">
            <a:spAutoFit/>
          </a:bodyPr>
          <a:lstStyle/>
          <a:p>
            <a:r>
              <a:rPr lang="en-US" altLang="zh-CN" dirty="0"/>
              <a:t>2</a:t>
            </a:r>
            <a:endParaRPr lang="zh-CN" altLang="en-US" dirty="0"/>
          </a:p>
        </p:txBody>
      </p:sp>
      <p:sp>
        <p:nvSpPr>
          <p:cNvPr id="33" name="文本框 32">
            <a:extLst>
              <a:ext uri="{FF2B5EF4-FFF2-40B4-BE49-F238E27FC236}">
                <a16:creationId xmlns:a16="http://schemas.microsoft.com/office/drawing/2014/main" id="{7E642109-C8B4-4C01-8D83-173759575392}"/>
              </a:ext>
            </a:extLst>
          </p:cNvPr>
          <p:cNvSpPr txBox="1"/>
          <p:nvPr/>
        </p:nvSpPr>
        <p:spPr>
          <a:xfrm>
            <a:off x="9664719" y="2446588"/>
            <a:ext cx="301686" cy="369332"/>
          </a:xfrm>
          <a:prstGeom prst="rect">
            <a:avLst/>
          </a:prstGeom>
          <a:noFill/>
        </p:spPr>
        <p:txBody>
          <a:bodyPr wrap="none" rtlCol="0">
            <a:spAutoFit/>
          </a:bodyPr>
          <a:lstStyle/>
          <a:p>
            <a:r>
              <a:rPr lang="en-US" altLang="zh-CN" dirty="0"/>
              <a:t>3</a:t>
            </a:r>
            <a:endParaRPr lang="zh-CN" altLang="en-US" dirty="0"/>
          </a:p>
        </p:txBody>
      </p:sp>
      <p:sp>
        <p:nvSpPr>
          <p:cNvPr id="34" name="文本框 33">
            <a:extLst>
              <a:ext uri="{FF2B5EF4-FFF2-40B4-BE49-F238E27FC236}">
                <a16:creationId xmlns:a16="http://schemas.microsoft.com/office/drawing/2014/main" id="{93CD607D-A6A1-4087-9956-9E2210DE7C0E}"/>
              </a:ext>
            </a:extLst>
          </p:cNvPr>
          <p:cNvSpPr txBox="1"/>
          <p:nvPr/>
        </p:nvSpPr>
        <p:spPr>
          <a:xfrm>
            <a:off x="8475163" y="3391358"/>
            <a:ext cx="301686" cy="369332"/>
          </a:xfrm>
          <a:prstGeom prst="rect">
            <a:avLst/>
          </a:prstGeom>
          <a:noFill/>
        </p:spPr>
        <p:txBody>
          <a:bodyPr wrap="none" rtlCol="0">
            <a:spAutoFit/>
          </a:bodyPr>
          <a:lstStyle/>
          <a:p>
            <a:r>
              <a:rPr lang="en-US" altLang="zh-CN" dirty="0"/>
              <a:t>6</a:t>
            </a:r>
            <a:endParaRPr lang="zh-CN" altLang="en-US" dirty="0"/>
          </a:p>
        </p:txBody>
      </p:sp>
      <p:sp>
        <p:nvSpPr>
          <p:cNvPr id="35" name="文本框 34">
            <a:extLst>
              <a:ext uri="{FF2B5EF4-FFF2-40B4-BE49-F238E27FC236}">
                <a16:creationId xmlns:a16="http://schemas.microsoft.com/office/drawing/2014/main" id="{14AF12F5-2E57-480B-96B1-A0394A7AB776}"/>
              </a:ext>
            </a:extLst>
          </p:cNvPr>
          <p:cNvSpPr txBox="1"/>
          <p:nvPr/>
        </p:nvSpPr>
        <p:spPr>
          <a:xfrm>
            <a:off x="9815562" y="3254726"/>
            <a:ext cx="372218" cy="369332"/>
          </a:xfrm>
          <a:prstGeom prst="rect">
            <a:avLst/>
          </a:prstGeom>
          <a:noFill/>
        </p:spPr>
        <p:txBody>
          <a:bodyPr wrap="none" rtlCol="0">
            <a:spAutoFit/>
          </a:bodyPr>
          <a:lstStyle/>
          <a:p>
            <a:r>
              <a:rPr lang="en-US" altLang="zh-CN" dirty="0">
                <a:solidFill>
                  <a:srgbClr val="C00000"/>
                </a:solidFill>
              </a:rPr>
              <a:t>-8</a:t>
            </a:r>
            <a:endParaRPr lang="zh-CN" altLang="en-US" dirty="0">
              <a:solidFill>
                <a:srgbClr val="C00000"/>
              </a:solidFill>
            </a:endParaRPr>
          </a:p>
        </p:txBody>
      </p:sp>
      <p:sp>
        <p:nvSpPr>
          <p:cNvPr id="36" name="文本框 35">
            <a:extLst>
              <a:ext uri="{FF2B5EF4-FFF2-40B4-BE49-F238E27FC236}">
                <a16:creationId xmlns:a16="http://schemas.microsoft.com/office/drawing/2014/main" id="{53763B9D-4526-4152-9305-D65BF57A34D0}"/>
              </a:ext>
            </a:extLst>
          </p:cNvPr>
          <p:cNvSpPr txBox="1"/>
          <p:nvPr>
            <p:custDataLst>
              <p:tags r:id="rId9"/>
            </p:custDataLst>
          </p:nvPr>
        </p:nvSpPr>
        <p:spPr>
          <a:xfrm>
            <a:off x="2284913" y="3624058"/>
            <a:ext cx="5223304" cy="642938"/>
          </a:xfrm>
          <a:prstGeom prst="rect">
            <a:avLst/>
          </a:prstGeom>
          <a:noFill/>
        </p:spPr>
        <p:txBody>
          <a:bodyPr vert="horz" rtlCol="0" anchor="ctr" anchorCtr="0">
            <a:noAutofit/>
          </a:bodyPr>
          <a:lstStyle/>
          <a:p>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[s]=0,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[b]=1,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[c]=5,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[d]=-3</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9" name="文本框 48">
            <a:extLst>
              <a:ext uri="{FF2B5EF4-FFF2-40B4-BE49-F238E27FC236}">
                <a16:creationId xmlns:a16="http://schemas.microsoft.com/office/drawing/2014/main" id="{127D5FAF-7BC5-4B6F-93BB-2AD9DE2DDCCF}"/>
              </a:ext>
            </a:extLst>
          </p:cNvPr>
          <p:cNvSpPr txBox="1"/>
          <p:nvPr>
            <p:custDataLst>
              <p:tags r:id="rId10"/>
            </p:custDataLst>
          </p:nvPr>
        </p:nvSpPr>
        <p:spPr>
          <a:xfrm>
            <a:off x="2284913" y="4485114"/>
            <a:ext cx="5223304" cy="642938"/>
          </a:xfrm>
          <a:prstGeom prst="rect">
            <a:avLst/>
          </a:prstGeom>
          <a:noFill/>
        </p:spPr>
        <p:txBody>
          <a:bodyPr vert="horz" rtlCol="0" anchor="ctr" anchorCtr="0">
            <a:noAutofit/>
          </a:bodyPr>
          <a:lstStyle/>
          <a:p>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[s]=0,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[b]=2,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[c]=5,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[d]=-3</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0" name="文本框 49">
            <a:extLst>
              <a:ext uri="{FF2B5EF4-FFF2-40B4-BE49-F238E27FC236}">
                <a16:creationId xmlns:a16="http://schemas.microsoft.com/office/drawing/2014/main" id="{3FE1CA4A-19FC-43D4-9490-1B8E2EF25E56}"/>
              </a:ext>
            </a:extLst>
          </p:cNvPr>
          <p:cNvSpPr txBox="1"/>
          <p:nvPr>
            <p:custDataLst>
              <p:tags r:id="rId11"/>
            </p:custDataLst>
          </p:nvPr>
        </p:nvSpPr>
        <p:spPr>
          <a:xfrm>
            <a:off x="2284913" y="5357812"/>
            <a:ext cx="5223304" cy="642938"/>
          </a:xfrm>
          <a:prstGeom prst="rect">
            <a:avLst/>
          </a:prstGeom>
          <a:noFill/>
        </p:spPr>
        <p:txBody>
          <a:bodyPr vert="horz" rtlCol="0" anchor="ctr" anchorCtr="0">
            <a:noAutofit/>
          </a:bodyPr>
          <a:lstStyle/>
          <a:p>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[s]=0,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[b]=1,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[c]=-2, </a:t>
            </a:r>
            <a:r>
              <a:rPr lang="en-US" altLang="zh-CN" sz="2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dist</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[d]=-3</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2" name="组合 21">
            <a:extLst>
              <a:ext uri="{FF2B5EF4-FFF2-40B4-BE49-F238E27FC236}">
                <a16:creationId xmlns:a16="http://schemas.microsoft.com/office/drawing/2014/main" id="{25F9B292-8CB1-486D-8F67-74E1AF04D7BE}"/>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37316310-9CEA-4C43-ADF7-0BEDA8A9E03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C5ADDBB4-0FA1-4C0F-AB53-75E81C501476}"/>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40E5475F-A8E8-481E-BBEB-11ED8425FFF1}"/>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8A475F8E-1AB8-410A-9A3F-D0B6C12B5A2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AB7469ED-50B9-4DE4-B80A-76EDDBB0448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68139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8603"/>
            <a:ext cx="10515600" cy="518958"/>
          </a:xfrm>
        </p:spPr>
        <p:txBody>
          <a:bodyPr/>
          <a:lstStyle/>
          <a:p>
            <a:r>
              <a:rPr lang="zh-CN" altLang="en-US" dirty="0"/>
              <a:t>Dijkstra算法的局限</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文本框 10">
            <a:extLst>
              <a:ext uri="{FF2B5EF4-FFF2-40B4-BE49-F238E27FC236}">
                <a16:creationId xmlns:a16="http://schemas.microsoft.com/office/drawing/2014/main" id="{7D871D4A-65F1-652A-28AC-1973E94A8AF6}"/>
              </a:ext>
            </a:extLst>
          </p:cNvPr>
          <p:cNvSpPr txBox="1"/>
          <p:nvPr/>
        </p:nvSpPr>
        <p:spPr>
          <a:xfrm>
            <a:off x="1959478" y="1705516"/>
            <a:ext cx="7574509"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思考</a:t>
            </a:r>
            <a:r>
              <a:rPr kumimoji="1" lang="zh-CN" altLang="en-US" sz="2400" dirty="0">
                <a:latin typeface="Microsoft YaHei" panose="020B0503020204020204" pitchFamily="34" charset="-122"/>
                <a:ea typeface="Microsoft YaHei" panose="020B0503020204020204" pitchFamily="34" charset="-122"/>
              </a:rPr>
              <a:t>：为何</a:t>
            </a:r>
            <a:r>
              <a:rPr kumimoji="1" lang="en-US" altLang="zh-CN" sz="2400" dirty="0">
                <a:latin typeface="Microsoft YaHei" panose="020B0503020204020204" pitchFamily="34" charset="-122"/>
                <a:ea typeface="Microsoft YaHei" panose="020B0503020204020204" pitchFamily="34" charset="-122"/>
              </a:rPr>
              <a:t>Dijkstra</a:t>
            </a:r>
            <a:r>
              <a:rPr kumimoji="1" lang="zh-CN" altLang="en-US" sz="2400" dirty="0">
                <a:latin typeface="Microsoft YaHei" panose="020B0503020204020204" pitchFamily="34" charset="-122"/>
                <a:ea typeface="Microsoft YaHei" panose="020B0503020204020204" pitchFamily="34" charset="-122"/>
              </a:rPr>
              <a:t>算法要求图中所有边的权重非负？</a:t>
            </a:r>
          </a:p>
        </p:txBody>
      </p:sp>
      <p:sp>
        <p:nvSpPr>
          <p:cNvPr id="5" name="椭圆 4">
            <a:extLst>
              <a:ext uri="{FF2B5EF4-FFF2-40B4-BE49-F238E27FC236}">
                <a16:creationId xmlns:a16="http://schemas.microsoft.com/office/drawing/2014/main" id="{7E1F7654-9A96-457C-888C-70660894ABEA}"/>
              </a:ext>
            </a:extLst>
          </p:cNvPr>
          <p:cNvSpPr/>
          <p:nvPr/>
        </p:nvSpPr>
        <p:spPr>
          <a:xfrm>
            <a:off x="4327953" y="4160049"/>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45" name="椭圆 44">
            <a:extLst>
              <a:ext uri="{FF2B5EF4-FFF2-40B4-BE49-F238E27FC236}">
                <a16:creationId xmlns:a16="http://schemas.microsoft.com/office/drawing/2014/main" id="{A12F95B4-4648-4B64-9EE9-7DA593362896}"/>
              </a:ext>
            </a:extLst>
          </p:cNvPr>
          <p:cNvSpPr/>
          <p:nvPr/>
        </p:nvSpPr>
        <p:spPr>
          <a:xfrm>
            <a:off x="5465698" y="3746938"/>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46" name="椭圆 45">
            <a:extLst>
              <a:ext uri="{FF2B5EF4-FFF2-40B4-BE49-F238E27FC236}">
                <a16:creationId xmlns:a16="http://schemas.microsoft.com/office/drawing/2014/main" id="{B3099F2E-3776-4316-8DC3-3D06CE057777}"/>
              </a:ext>
            </a:extLst>
          </p:cNvPr>
          <p:cNvSpPr/>
          <p:nvPr/>
        </p:nvSpPr>
        <p:spPr>
          <a:xfrm>
            <a:off x="5465698" y="4538420"/>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47" name="椭圆 46">
            <a:extLst>
              <a:ext uri="{FF2B5EF4-FFF2-40B4-BE49-F238E27FC236}">
                <a16:creationId xmlns:a16="http://schemas.microsoft.com/office/drawing/2014/main" id="{7E1F7654-9A96-457C-888C-70660894ABEA}"/>
              </a:ext>
            </a:extLst>
          </p:cNvPr>
          <p:cNvSpPr/>
          <p:nvPr/>
        </p:nvSpPr>
        <p:spPr>
          <a:xfrm>
            <a:off x="6466807" y="4012324"/>
            <a:ext cx="346841" cy="346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t>d</a:t>
            </a:r>
            <a:endParaRPr lang="zh-CN" altLang="en-US" dirty="0"/>
          </a:p>
        </p:txBody>
      </p:sp>
      <p:cxnSp>
        <p:nvCxnSpPr>
          <p:cNvPr id="7" name="直接连接符 6">
            <a:extLst>
              <a:ext uri="{FF2B5EF4-FFF2-40B4-BE49-F238E27FC236}">
                <a16:creationId xmlns:a16="http://schemas.microsoft.com/office/drawing/2014/main" id="{1B8092B9-1C5F-402A-801B-4238E05B7944}"/>
              </a:ext>
            </a:extLst>
          </p:cNvPr>
          <p:cNvCxnSpPr>
            <a:stCxn id="5" idx="7"/>
            <a:endCxn id="45" idx="2"/>
          </p:cNvCxnSpPr>
          <p:nvPr/>
        </p:nvCxnSpPr>
        <p:spPr>
          <a:xfrm flipV="1">
            <a:off x="4624000" y="3920359"/>
            <a:ext cx="841698" cy="2904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025B466A-0336-4467-B2F2-EC9E789673A1}"/>
              </a:ext>
            </a:extLst>
          </p:cNvPr>
          <p:cNvCxnSpPr>
            <a:cxnSpLocks/>
            <a:stCxn id="5" idx="5"/>
            <a:endCxn id="46" idx="2"/>
          </p:cNvCxnSpPr>
          <p:nvPr/>
        </p:nvCxnSpPr>
        <p:spPr>
          <a:xfrm>
            <a:off x="4624000" y="4456096"/>
            <a:ext cx="841698" cy="2557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81059D9D-D613-4D20-8B91-3576D864871D}"/>
              </a:ext>
            </a:extLst>
          </p:cNvPr>
          <p:cNvCxnSpPr>
            <a:cxnSpLocks/>
            <a:stCxn id="47" idx="1"/>
            <a:endCxn id="45" idx="6"/>
          </p:cNvCxnSpPr>
          <p:nvPr/>
        </p:nvCxnSpPr>
        <p:spPr>
          <a:xfrm flipH="1" flipV="1">
            <a:off x="5812539" y="3920359"/>
            <a:ext cx="705062" cy="1427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77F6CFA-F1FF-4986-A940-D4173C82392C}"/>
              </a:ext>
            </a:extLst>
          </p:cNvPr>
          <p:cNvCxnSpPr>
            <a:cxnSpLocks/>
            <a:stCxn id="46" idx="6"/>
            <a:endCxn id="47" idx="3"/>
          </p:cNvCxnSpPr>
          <p:nvPr/>
        </p:nvCxnSpPr>
        <p:spPr>
          <a:xfrm flipV="1">
            <a:off x="5812539" y="4308371"/>
            <a:ext cx="705062" cy="4034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9933B46-4898-4C9C-B13D-4CC6EC493DE3}"/>
              </a:ext>
            </a:extLst>
          </p:cNvPr>
          <p:cNvSpPr txBox="1"/>
          <p:nvPr/>
        </p:nvSpPr>
        <p:spPr>
          <a:xfrm>
            <a:off x="4830361" y="3694925"/>
            <a:ext cx="301686" cy="369332"/>
          </a:xfrm>
          <a:prstGeom prst="rect">
            <a:avLst/>
          </a:prstGeom>
          <a:noFill/>
        </p:spPr>
        <p:txBody>
          <a:bodyPr wrap="none" rtlCol="0">
            <a:spAutoFit/>
          </a:bodyPr>
          <a:lstStyle/>
          <a:p>
            <a:r>
              <a:rPr lang="en-US" altLang="zh-CN" dirty="0"/>
              <a:t>2</a:t>
            </a:r>
            <a:endParaRPr lang="zh-CN" altLang="en-US" dirty="0"/>
          </a:p>
        </p:txBody>
      </p:sp>
      <p:sp>
        <p:nvSpPr>
          <p:cNvPr id="62" name="文本框 61">
            <a:extLst>
              <a:ext uri="{FF2B5EF4-FFF2-40B4-BE49-F238E27FC236}">
                <a16:creationId xmlns:a16="http://schemas.microsoft.com/office/drawing/2014/main" id="{278BF333-D343-472C-9D19-77D42246890F}"/>
              </a:ext>
            </a:extLst>
          </p:cNvPr>
          <p:cNvSpPr txBox="1"/>
          <p:nvPr/>
        </p:nvSpPr>
        <p:spPr>
          <a:xfrm>
            <a:off x="6019917" y="3642992"/>
            <a:ext cx="301686" cy="369332"/>
          </a:xfrm>
          <a:prstGeom prst="rect">
            <a:avLst/>
          </a:prstGeom>
          <a:noFill/>
        </p:spPr>
        <p:txBody>
          <a:bodyPr wrap="none" rtlCol="0">
            <a:spAutoFit/>
          </a:bodyPr>
          <a:lstStyle/>
          <a:p>
            <a:r>
              <a:rPr lang="en-US" altLang="zh-CN" dirty="0"/>
              <a:t>3</a:t>
            </a:r>
            <a:endParaRPr lang="zh-CN" altLang="en-US" dirty="0"/>
          </a:p>
        </p:txBody>
      </p:sp>
      <p:sp>
        <p:nvSpPr>
          <p:cNvPr id="63" name="文本框 62">
            <a:extLst>
              <a:ext uri="{FF2B5EF4-FFF2-40B4-BE49-F238E27FC236}">
                <a16:creationId xmlns:a16="http://schemas.microsoft.com/office/drawing/2014/main" id="{747EE6A8-8446-45E4-855E-61BFB5771862}"/>
              </a:ext>
            </a:extLst>
          </p:cNvPr>
          <p:cNvSpPr txBox="1"/>
          <p:nvPr/>
        </p:nvSpPr>
        <p:spPr>
          <a:xfrm>
            <a:off x="4830361" y="4587762"/>
            <a:ext cx="301686" cy="369332"/>
          </a:xfrm>
          <a:prstGeom prst="rect">
            <a:avLst/>
          </a:prstGeom>
          <a:noFill/>
        </p:spPr>
        <p:txBody>
          <a:bodyPr wrap="none" rtlCol="0">
            <a:spAutoFit/>
          </a:bodyPr>
          <a:lstStyle/>
          <a:p>
            <a:r>
              <a:rPr lang="en-US" altLang="zh-CN" dirty="0"/>
              <a:t>6</a:t>
            </a:r>
            <a:endParaRPr lang="zh-CN" altLang="en-US" dirty="0"/>
          </a:p>
        </p:txBody>
      </p:sp>
      <p:sp>
        <p:nvSpPr>
          <p:cNvPr id="65" name="文本框 64">
            <a:extLst>
              <a:ext uri="{FF2B5EF4-FFF2-40B4-BE49-F238E27FC236}">
                <a16:creationId xmlns:a16="http://schemas.microsoft.com/office/drawing/2014/main" id="{29A49A02-1FFD-4001-B61F-555892031142}"/>
              </a:ext>
            </a:extLst>
          </p:cNvPr>
          <p:cNvSpPr txBox="1"/>
          <p:nvPr/>
        </p:nvSpPr>
        <p:spPr>
          <a:xfrm>
            <a:off x="6170760" y="4451130"/>
            <a:ext cx="372218" cy="369332"/>
          </a:xfrm>
          <a:prstGeom prst="rect">
            <a:avLst/>
          </a:prstGeom>
          <a:noFill/>
        </p:spPr>
        <p:txBody>
          <a:bodyPr wrap="none" rtlCol="0">
            <a:spAutoFit/>
          </a:bodyPr>
          <a:lstStyle/>
          <a:p>
            <a:r>
              <a:rPr lang="en-US" altLang="zh-CN" dirty="0">
                <a:solidFill>
                  <a:srgbClr val="C00000"/>
                </a:solidFill>
              </a:rPr>
              <a:t>-8</a:t>
            </a:r>
            <a:endParaRPr lang="zh-CN" altLang="en-US" dirty="0">
              <a:solidFill>
                <a:srgbClr val="C00000"/>
              </a:solidFill>
            </a:endParaRPr>
          </a:p>
        </p:txBody>
      </p:sp>
      <p:sp>
        <p:nvSpPr>
          <p:cNvPr id="6" name="文本框 5">
            <a:extLst>
              <a:ext uri="{FF2B5EF4-FFF2-40B4-BE49-F238E27FC236}">
                <a16:creationId xmlns:a16="http://schemas.microsoft.com/office/drawing/2014/main" id="{A45A784B-B233-4669-AA2A-8C24E5D1737F}"/>
              </a:ext>
            </a:extLst>
          </p:cNvPr>
          <p:cNvSpPr txBox="1"/>
          <p:nvPr/>
        </p:nvSpPr>
        <p:spPr>
          <a:xfrm>
            <a:off x="3087322" y="4148803"/>
            <a:ext cx="1092607" cy="369332"/>
          </a:xfrm>
          <a:prstGeom prst="rect">
            <a:avLst/>
          </a:prstGeom>
          <a:noFill/>
        </p:spPr>
        <p:txBody>
          <a:bodyPr wrap="none" rtlCol="0">
            <a:spAutoFit/>
          </a:bodyPr>
          <a:lstStyle/>
          <a:p>
            <a:r>
              <a:rPr lang="en-US" altLang="zh-CN" dirty="0" err="1"/>
              <a:t>dist</a:t>
            </a:r>
            <a:r>
              <a:rPr lang="en-US" altLang="zh-CN" dirty="0"/>
              <a:t>[s] = 0</a:t>
            </a:r>
            <a:endParaRPr lang="zh-CN" altLang="en-US" dirty="0"/>
          </a:p>
        </p:txBody>
      </p:sp>
      <p:sp>
        <p:nvSpPr>
          <p:cNvPr id="19" name="文本框 18">
            <a:extLst>
              <a:ext uri="{FF2B5EF4-FFF2-40B4-BE49-F238E27FC236}">
                <a16:creationId xmlns:a16="http://schemas.microsoft.com/office/drawing/2014/main" id="{80BF5457-7742-4A24-9D46-B7B00E5ED8AE}"/>
              </a:ext>
            </a:extLst>
          </p:cNvPr>
          <p:cNvSpPr txBox="1"/>
          <p:nvPr/>
        </p:nvSpPr>
        <p:spPr>
          <a:xfrm>
            <a:off x="4802152" y="3093246"/>
            <a:ext cx="2402261" cy="369332"/>
          </a:xfrm>
          <a:prstGeom prst="rect">
            <a:avLst/>
          </a:prstGeom>
          <a:noFill/>
        </p:spPr>
        <p:txBody>
          <a:bodyPr wrap="none" rtlCol="0">
            <a:spAutoFit/>
          </a:bodyPr>
          <a:lstStyle/>
          <a:p>
            <a:r>
              <a:rPr lang="en-US" altLang="zh-CN" dirty="0" err="1"/>
              <a:t>dist</a:t>
            </a:r>
            <a:r>
              <a:rPr lang="en-US" altLang="zh-CN" dirty="0"/>
              <a:t>[b] = 1: s</a:t>
            </a:r>
            <a:r>
              <a:rPr lang="en-US" altLang="zh-CN" dirty="0">
                <a:sym typeface="Wingdings" panose="05000000000000000000" pitchFamily="2" charset="2"/>
              </a:rPr>
              <a:t> </a:t>
            </a:r>
            <a:r>
              <a:rPr lang="en-US" altLang="zh-CN" dirty="0" err="1">
                <a:sym typeface="Wingdings" panose="05000000000000000000" pitchFamily="2" charset="2"/>
              </a:rPr>
              <a:t>cdb</a:t>
            </a:r>
            <a:endParaRPr lang="zh-CN" altLang="en-US" dirty="0"/>
          </a:p>
        </p:txBody>
      </p:sp>
      <p:sp>
        <p:nvSpPr>
          <p:cNvPr id="20" name="文本框 19">
            <a:extLst>
              <a:ext uri="{FF2B5EF4-FFF2-40B4-BE49-F238E27FC236}">
                <a16:creationId xmlns:a16="http://schemas.microsoft.com/office/drawing/2014/main" id="{04AD1877-5DA6-4FA2-9969-1A80618A8008}"/>
              </a:ext>
            </a:extLst>
          </p:cNvPr>
          <p:cNvSpPr txBox="1"/>
          <p:nvPr/>
        </p:nvSpPr>
        <p:spPr>
          <a:xfrm>
            <a:off x="4830361" y="5156482"/>
            <a:ext cx="2448747" cy="369332"/>
          </a:xfrm>
          <a:prstGeom prst="rect">
            <a:avLst/>
          </a:prstGeom>
          <a:noFill/>
        </p:spPr>
        <p:txBody>
          <a:bodyPr wrap="none" rtlCol="0">
            <a:spAutoFit/>
          </a:bodyPr>
          <a:lstStyle/>
          <a:p>
            <a:r>
              <a:rPr lang="en-US" altLang="zh-CN" dirty="0" err="1"/>
              <a:t>dist</a:t>
            </a:r>
            <a:r>
              <a:rPr lang="en-US" altLang="zh-CN" dirty="0"/>
              <a:t>[c] = -3: s</a:t>
            </a:r>
            <a:r>
              <a:rPr lang="en-US" altLang="zh-CN" dirty="0">
                <a:sym typeface="Wingdings" panose="05000000000000000000" pitchFamily="2" charset="2"/>
              </a:rPr>
              <a:t> </a:t>
            </a:r>
            <a:r>
              <a:rPr lang="en-US" altLang="zh-CN" dirty="0" err="1">
                <a:sym typeface="Wingdings" panose="05000000000000000000" pitchFamily="2" charset="2"/>
              </a:rPr>
              <a:t>bdc</a:t>
            </a:r>
            <a:endParaRPr lang="zh-CN" altLang="en-US" dirty="0"/>
          </a:p>
        </p:txBody>
      </p:sp>
      <p:sp>
        <p:nvSpPr>
          <p:cNvPr id="21" name="文本框 20">
            <a:extLst>
              <a:ext uri="{FF2B5EF4-FFF2-40B4-BE49-F238E27FC236}">
                <a16:creationId xmlns:a16="http://schemas.microsoft.com/office/drawing/2014/main" id="{D80C3528-6CB1-45CD-B4C4-05AB29EC5E3C}"/>
              </a:ext>
            </a:extLst>
          </p:cNvPr>
          <p:cNvSpPr txBox="1"/>
          <p:nvPr/>
        </p:nvSpPr>
        <p:spPr>
          <a:xfrm>
            <a:off x="6950284" y="3975383"/>
            <a:ext cx="2072042" cy="369332"/>
          </a:xfrm>
          <a:prstGeom prst="rect">
            <a:avLst/>
          </a:prstGeom>
          <a:noFill/>
        </p:spPr>
        <p:txBody>
          <a:bodyPr wrap="none" rtlCol="0">
            <a:spAutoFit/>
          </a:bodyPr>
          <a:lstStyle/>
          <a:p>
            <a:r>
              <a:rPr lang="en-US" altLang="zh-CN" dirty="0" err="1"/>
              <a:t>dist</a:t>
            </a:r>
            <a:r>
              <a:rPr lang="en-US" altLang="zh-CN" dirty="0"/>
              <a:t>[d] = -2: </a:t>
            </a:r>
            <a:r>
              <a:rPr lang="en-US" altLang="zh-CN" dirty="0" err="1"/>
              <a:t>s</a:t>
            </a:r>
            <a:r>
              <a:rPr lang="en-US" altLang="zh-CN" dirty="0" err="1">
                <a:sym typeface="Wingdings" panose="05000000000000000000" pitchFamily="2" charset="2"/>
              </a:rPr>
              <a:t>cd</a:t>
            </a:r>
            <a:endParaRPr lang="zh-CN" altLang="en-US" dirty="0"/>
          </a:p>
        </p:txBody>
      </p:sp>
    </p:spTree>
    <p:extLst>
      <p:ext uri="{BB962C8B-B14F-4D97-AF65-F5344CB8AC3E}">
        <p14:creationId xmlns:p14="http://schemas.microsoft.com/office/powerpoint/2010/main" val="39176315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68325" y="3312161"/>
            <a:ext cx="11055349" cy="955040"/>
          </a:xfrm>
          <a:prstGeom prst="rect">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4225" y="4421840"/>
            <a:ext cx="11055349" cy="172496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225" y="1444960"/>
            <a:ext cx="11055349" cy="172496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98603"/>
            <a:ext cx="10515600" cy="518958"/>
          </a:xfrm>
        </p:spPr>
        <p:txBody>
          <a:bodyPr/>
          <a:lstStyle/>
          <a:p>
            <a:r>
              <a:rPr lang="zh-CN" altLang="en-US" dirty="0">
                <a:latin typeface="Times New Roman" panose="02020603050405020304" pitchFamily="18" charset="0"/>
                <a:cs typeface="Times New Roman" panose="02020603050405020304" pitchFamily="18" charset="0"/>
              </a:rPr>
              <a:t>Bellman-Ford</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9"/>
              <p:cNvSpPr>
                <a:spLocks noGrp="1"/>
              </p:cNvSpPr>
              <p:nvPr>
                <p:ph idx="11"/>
              </p:nvPr>
            </p:nvSpPr>
            <p:spPr>
              <a:xfrm>
                <a:off x="584225" y="1703070"/>
                <a:ext cx="11055350" cy="3834130"/>
              </a:xfrm>
            </p:spPr>
            <p:txBody>
              <a:bodyPr>
                <a:noAutofit/>
              </a:bodyPr>
              <a:lstStyle/>
              <a:p>
                <a:r>
                  <a:rPr lang="zh-CN" altLang="en-US" sz="2200" dirty="0">
                    <a:latin typeface="Times New Roman" panose="02020603050405020304" pitchFamily="18" charset="0"/>
                  </a:rPr>
                  <a:t>Bellman-Ford算法解决的是一般情况下的单源最短路径问题。这个算法比Dijkstra的优势在于边权值可以为负值。给定加权有向图</a:t>
                </a:r>
                <a14:m>
                  <m:oMath xmlns:m="http://schemas.openxmlformats.org/officeDocument/2006/math">
                    <m:r>
                      <a:rPr lang="en-US" altLang="zh-CN" sz="2200" i="1" dirty="0">
                        <a:latin typeface="Cambria Math" panose="02040503050406030204" charset="0"/>
                        <a:cs typeface="Cambria Math" panose="02040503050406030204" charset="0"/>
                        <a:sym typeface="+mn-ea"/>
                      </a:rPr>
                      <m:t>𝐺</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𝑉</m:t>
                    </m:r>
                    <m:r>
                      <a:rPr lang="en-US" altLang="zh-CN" sz="2200" i="1" dirty="0">
                        <a:latin typeface="Cambria Math" panose="02040503050406030204" charset="0"/>
                        <a:cs typeface="Cambria Math" panose="02040503050406030204" charset="0"/>
                        <a:sym typeface="+mn-ea"/>
                      </a:rPr>
                      <m:t>,</m:t>
                    </m:r>
                    <m:r>
                      <a:rPr lang="en-US" altLang="zh-CN" sz="2200" i="1" dirty="0">
                        <a:latin typeface="Cambria Math" panose="02040503050406030204" charset="0"/>
                        <a:cs typeface="Cambria Math" panose="02040503050406030204" charset="0"/>
                        <a:sym typeface="+mn-ea"/>
                      </a:rPr>
                      <m:t>𝐸</m:t>
                    </m:r>
                    <m:r>
                      <a:rPr lang="en-US" altLang="zh-CN" sz="2200" i="1" dirty="0">
                        <a:latin typeface="Cambria Math" panose="02040503050406030204" charset="0"/>
                        <a:cs typeface="Cambria Math" panose="02040503050406030204" charset="0"/>
                        <a:sym typeface="+mn-ea"/>
                      </a:rPr>
                      <m:t>)</m:t>
                    </m:r>
                  </m:oMath>
                </a14:m>
                <a:r>
                  <a:rPr lang="zh-CN" altLang="en-US" sz="2200" dirty="0">
                    <a:latin typeface="Times New Roman" panose="02020603050405020304" pitchFamily="18" charset="0"/>
                  </a:rPr>
                  <a:t>，Bellman-Ford算法返回一个bool值，以表明是否存在一个从源结点可以到达的权值为负值的环路。如果存在这样的一个环路，则不存在解决方案；如果没有这种环路存在，算法将给出最短路径和对应的权值。</a:t>
                </a:r>
                <a:endParaRPr lang="en-US" altLang="zh-CN" sz="2200" dirty="0">
                  <a:latin typeface="Times New Roman" panose="02020603050405020304" pitchFamily="18" charset="0"/>
                </a:endParaRPr>
              </a:p>
              <a:p>
                <a:endParaRPr lang="zh-CN" altLang="en-US" sz="2200" dirty="0">
                  <a:latin typeface="Times New Roman" panose="02020603050405020304" pitchFamily="18" charset="0"/>
                </a:endParaRPr>
              </a:p>
              <a:p>
                <a:r>
                  <a:rPr lang="zh-CN" altLang="en-US" sz="2200" b="1" dirty="0">
                    <a:solidFill>
                      <a:srgbClr val="002060"/>
                    </a:solidFill>
                    <a:latin typeface="Times New Roman" panose="02020603050405020304" pitchFamily="18" charset="0"/>
                  </a:rPr>
                  <a:t>核心思想：</a:t>
                </a:r>
                <a:r>
                  <a:rPr lang="zh-CN" altLang="en-US" sz="2200" dirty="0">
                    <a:latin typeface="Times New Roman" panose="02020603050405020304" pitchFamily="18" charset="0"/>
                  </a:rPr>
                  <a:t>Bellman-Ford算法通过对边进行松弛的方式渐近地求出源结点s到其余结点v的最短路径距离。</a:t>
                </a:r>
              </a:p>
              <a:p>
                <a:endParaRPr lang="en-US" altLang="zh-CN" sz="2200" dirty="0">
                  <a:latin typeface="Times New Roman" panose="02020603050405020304" pitchFamily="18" charset="0"/>
                </a:endParaRPr>
              </a:p>
              <a:p>
                <a:r>
                  <a:rPr lang="zh-CN" altLang="en-US" sz="2200" b="1" dirty="0">
                    <a:solidFill>
                      <a:srgbClr val="002060"/>
                    </a:solidFill>
                    <a:latin typeface="Times New Roman" panose="02020603050405020304" pitchFamily="18" charset="0"/>
                  </a:rPr>
                  <a:t>松弛操作：</a:t>
                </a:r>
              </a:p>
              <a:p>
                <a:r>
                  <a:rPr lang="zh-CN" altLang="en-US" sz="2200" dirty="0">
                    <a:latin typeface="Times New Roman" panose="02020603050405020304" pitchFamily="18" charset="0"/>
                  </a:rPr>
                  <a:t>对一条边</a:t>
                </a:r>
                <a14:m>
                  <m:oMath xmlns:m="http://schemas.openxmlformats.org/officeDocument/2006/math">
                    <m:r>
                      <a:rPr lang="en-US" altLang="zh-CN" sz="2200" i="1">
                        <a:latin typeface="Cambria Math" panose="02040503050406030204" charset="0"/>
                        <a:cs typeface="Cambria Math" panose="02040503050406030204" charset="0"/>
                      </a:rPr>
                      <m:t>&lt;</m:t>
                    </m:r>
                    <m:r>
                      <a:rPr lang="en-US" altLang="zh-CN" sz="2200" i="1">
                        <a:latin typeface="Cambria Math" panose="02040503050406030204" charset="0"/>
                        <a:cs typeface="Cambria Math" panose="02040503050406030204" charset="0"/>
                      </a:rPr>
                      <m:t>𝑢</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𝑣</m:t>
                    </m:r>
                    <m:r>
                      <a:rPr lang="en-US" altLang="zh-CN" sz="2200" i="1">
                        <a:latin typeface="Cambria Math" panose="02040503050406030204" charset="0"/>
                        <a:cs typeface="Cambria Math" panose="02040503050406030204" charset="0"/>
                      </a:rPr>
                      <m:t>&gt;</m:t>
                    </m:r>
                  </m:oMath>
                </a14:m>
                <a:r>
                  <a:rPr lang="zh-CN" altLang="en-US" sz="2200" dirty="0">
                    <a:latin typeface="Times New Roman" panose="02020603050405020304" pitchFamily="18" charset="0"/>
                  </a:rPr>
                  <a:t>的松弛过程为：从源结点</a:t>
                </a:r>
                <a14:m>
                  <m:oMath xmlns:m="http://schemas.openxmlformats.org/officeDocument/2006/math">
                    <m:r>
                      <a:rPr lang="en-US" altLang="zh-CN" sz="2200" i="1">
                        <a:latin typeface="Cambria Math" panose="02040503050406030204" charset="0"/>
                        <a:cs typeface="Cambria Math" panose="02040503050406030204" charset="0"/>
                      </a:rPr>
                      <m:t>𝑠</m:t>
                    </m:r>
                  </m:oMath>
                </a14:m>
                <a:r>
                  <a:rPr lang="zh-CN" altLang="en-US" sz="2200" dirty="0">
                    <a:latin typeface="Times New Roman" panose="02020603050405020304" pitchFamily="18" charset="0"/>
                  </a:rPr>
                  <a:t>到结点</a:t>
                </a:r>
                <a14:m>
                  <m:oMath xmlns:m="http://schemas.openxmlformats.org/officeDocument/2006/math">
                    <m:r>
                      <a:rPr lang="en-US" altLang="zh-CN" sz="2200" i="1">
                        <a:latin typeface="Cambria Math" panose="02040503050406030204" charset="0"/>
                        <a:cs typeface="Cambria Math" panose="02040503050406030204" charset="0"/>
                      </a:rPr>
                      <m:t>𝑢</m:t>
                    </m:r>
                  </m:oMath>
                </a14:m>
                <a:r>
                  <a:rPr lang="zh-CN" altLang="en-US" sz="2200" dirty="0">
                    <a:latin typeface="Times New Roman" panose="02020603050405020304" pitchFamily="18" charset="0"/>
                  </a:rPr>
                  <a:t>之间的最短路径距离加上结点</a:t>
                </a:r>
                <a14:m>
                  <m:oMath xmlns:m="http://schemas.openxmlformats.org/officeDocument/2006/math">
                    <m:r>
                      <a:rPr lang="en-US" altLang="zh-CN" sz="2200" i="1">
                        <a:latin typeface="Cambria Math" panose="02040503050406030204" charset="0"/>
                        <a:cs typeface="Cambria Math" panose="02040503050406030204" charset="0"/>
                      </a:rPr>
                      <m:t>𝑢</m:t>
                    </m:r>
                  </m:oMath>
                </a14:m>
                <a:r>
                  <a:rPr lang="zh-CN" altLang="en-US" sz="2200" dirty="0">
                    <a:latin typeface="Times New Roman" panose="02020603050405020304" pitchFamily="18" charset="0"/>
                  </a:rPr>
                  <a:t>与</a:t>
                </a:r>
                <a14:m>
                  <m:oMath xmlns:m="http://schemas.openxmlformats.org/officeDocument/2006/math">
                    <m:r>
                      <a:rPr lang="en-US" altLang="zh-CN" sz="2200" i="1">
                        <a:latin typeface="Cambria Math" panose="02040503050406030204" charset="0"/>
                        <a:cs typeface="Cambria Math" panose="02040503050406030204" charset="0"/>
                      </a:rPr>
                      <m:t>𝑣</m:t>
                    </m:r>
                  </m:oMath>
                </a14:m>
                <a:r>
                  <a:rPr lang="zh-CN" altLang="en-US" sz="2200" dirty="0">
                    <a:latin typeface="Times New Roman" panose="02020603050405020304" pitchFamily="18" charset="0"/>
                  </a:rPr>
                  <a:t>之间的边权值，并与当前预计算出来的源结点</a:t>
                </a:r>
                <a14:m>
                  <m:oMath xmlns:m="http://schemas.openxmlformats.org/officeDocument/2006/math">
                    <m:r>
                      <a:rPr lang="en-US" altLang="zh-CN" sz="2200" i="1">
                        <a:latin typeface="Cambria Math" panose="02040503050406030204" charset="0"/>
                        <a:cs typeface="Cambria Math" panose="02040503050406030204" charset="0"/>
                      </a:rPr>
                      <m:t>𝑠</m:t>
                    </m:r>
                  </m:oMath>
                </a14:m>
                <a:r>
                  <a:rPr lang="zh-CN" altLang="en-US" sz="2200" dirty="0">
                    <a:latin typeface="Times New Roman" panose="02020603050405020304" pitchFamily="18" charset="0"/>
                  </a:rPr>
                  <a:t>到</a:t>
                </a:r>
                <a14:m>
                  <m:oMath xmlns:m="http://schemas.openxmlformats.org/officeDocument/2006/math">
                    <m:r>
                      <a:rPr lang="en-US" altLang="zh-CN" sz="2200" i="1">
                        <a:latin typeface="Cambria Math" panose="02040503050406030204" charset="0"/>
                        <a:cs typeface="Cambria Math" panose="02040503050406030204" charset="0"/>
                      </a:rPr>
                      <m:t>𝑣</m:t>
                    </m:r>
                  </m:oMath>
                </a14:m>
                <a:r>
                  <a:rPr lang="zh-CN" altLang="en-US" sz="2200" dirty="0">
                    <a:latin typeface="Times New Roman" panose="02020603050405020304" pitchFamily="18" charset="0"/>
                  </a:rPr>
                  <a:t>的最短路径距离比较，如果前者更小，对</a:t>
                </a:r>
                <a14:m>
                  <m:oMath xmlns:m="http://schemas.openxmlformats.org/officeDocument/2006/math">
                    <m:r>
                      <a:rPr lang="en-US" altLang="zh-CN" sz="2200" i="1">
                        <a:latin typeface="Cambria Math" panose="02040503050406030204" charset="0"/>
                        <a:cs typeface="Cambria Math" panose="02040503050406030204" charset="0"/>
                      </a:rPr>
                      <m:t>𝑑𝑖𝑠𝑡</m:t>
                    </m:r>
                    <m:r>
                      <a:rPr lang="en-US" altLang="zh-CN" sz="2200" i="1">
                        <a:latin typeface="Cambria Math" panose="02040503050406030204" charset="0"/>
                        <a:cs typeface="Cambria Math" panose="02040503050406030204" charset="0"/>
                      </a:rPr>
                      <m:t>[</m:t>
                    </m:r>
                    <m:r>
                      <a:rPr lang="en-US" altLang="zh-CN" sz="2200" i="1">
                        <a:latin typeface="Cambria Math" panose="02040503050406030204" charset="0"/>
                        <a:cs typeface="Cambria Math" panose="02040503050406030204" charset="0"/>
                      </a:rPr>
                      <m:t>𝑣</m:t>
                    </m:r>
                    <m:r>
                      <a:rPr lang="en-US" altLang="zh-CN" sz="2200" i="1">
                        <a:latin typeface="Cambria Math" panose="02040503050406030204" charset="0"/>
                        <a:cs typeface="Cambria Math" panose="02040503050406030204" charset="0"/>
                      </a:rPr>
                      <m:t>]</m:t>
                    </m:r>
                  </m:oMath>
                </a14:m>
                <a:r>
                  <a:rPr lang="zh-CN" altLang="en-US" sz="2200" dirty="0">
                    <a:latin typeface="Times New Roman" panose="02020603050405020304" pitchFamily="18" charset="0"/>
                  </a:rPr>
                  <a:t>进行更新。</a:t>
                </a:r>
              </a:p>
            </p:txBody>
          </p:sp>
        </mc:Choice>
        <mc:Fallback xmlns="">
          <p:sp>
            <p:nvSpPr>
              <p:cNvPr id="10" name="内容占位符 9"/>
              <p:cNvSpPr>
                <a:spLocks noGrp="1" noRot="1" noChangeAspect="1" noMove="1" noResize="1" noEditPoints="1" noAdjustHandles="1" noChangeArrowheads="1" noChangeShapeType="1" noTextEdit="1"/>
              </p:cNvSpPr>
              <p:nvPr>
                <p:ph idx="11"/>
              </p:nvPr>
            </p:nvSpPr>
            <p:spPr>
              <a:xfrm>
                <a:off x="584225" y="1703070"/>
                <a:ext cx="11055350" cy="3834130"/>
              </a:xfrm>
              <a:blipFill>
                <a:blip r:embed="rId2"/>
                <a:stretch>
                  <a:fillRect l="-804" t="-1320" r="-689" b="-16502"/>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5325785"/>
            <a:ext cx="10998201" cy="1020406"/>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5600" y="1117560"/>
            <a:ext cx="5527040" cy="4123095"/>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67119" y="1455119"/>
            <a:ext cx="5176521" cy="2934001"/>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835" y="449670"/>
            <a:ext cx="10515600" cy="518958"/>
          </a:xfrm>
        </p:spPr>
        <p:txBody>
          <a:bodyPr/>
          <a:lstStyle/>
          <a:p>
            <a:r>
              <a:rPr lang="zh-CN" altLang="en-US" dirty="0">
                <a:latin typeface="Times New Roman" panose="02020603050405020304" pitchFamily="18" charset="0"/>
                <a:cs typeface="Times New Roman" panose="02020603050405020304" pitchFamily="18" charset="0"/>
              </a:rPr>
              <a:t>Bellman-Ford</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 name="图片 5"/>
          <p:cNvPicPr>
            <a:picLocks noChangeAspect="1"/>
          </p:cNvPicPr>
          <p:nvPr/>
        </p:nvPicPr>
        <p:blipFill>
          <a:blip r:embed="rId2"/>
          <a:stretch>
            <a:fillRect/>
          </a:stretch>
        </p:blipFill>
        <p:spPr>
          <a:xfrm>
            <a:off x="497840" y="1003425"/>
            <a:ext cx="5242560" cy="3973195"/>
          </a:xfrm>
          <a:prstGeom prst="rect">
            <a:avLst/>
          </a:prstGeom>
        </p:spPr>
      </p:pic>
      <p:pic>
        <p:nvPicPr>
          <p:cNvPr id="7" name="图片 6"/>
          <p:cNvPicPr>
            <a:picLocks noChangeAspect="1"/>
          </p:cNvPicPr>
          <p:nvPr/>
        </p:nvPicPr>
        <p:blipFill>
          <a:blip r:embed="rId3"/>
          <a:stretch>
            <a:fillRect/>
          </a:stretch>
        </p:blipFill>
        <p:spPr>
          <a:xfrm>
            <a:off x="6353175" y="1656715"/>
            <a:ext cx="4793615" cy="2574290"/>
          </a:xfrm>
          <a:prstGeom prst="rect">
            <a:avLst/>
          </a:prstGeom>
        </p:spPr>
      </p:pic>
      <mc:AlternateContent xmlns:mc="http://schemas.openxmlformats.org/markup-compatibility/2006" xmlns:a14="http://schemas.microsoft.com/office/drawing/2010/main">
        <mc:Choice Requires="a14">
          <p:sp>
            <p:nvSpPr>
              <p:cNvPr id="100" name="文本框 99"/>
              <p:cNvSpPr txBox="1"/>
              <p:nvPr/>
            </p:nvSpPr>
            <p:spPr>
              <a:xfrm>
                <a:off x="584200" y="5393055"/>
                <a:ext cx="10770235" cy="942975"/>
              </a:xfrm>
              <a:prstGeom prst="rect">
                <a:avLst/>
              </a:prstGeom>
              <a:noFill/>
              <a:ln w="9525">
                <a:noFill/>
              </a:ln>
            </p:spPr>
            <p:txBody>
              <a:bodyPr wrap="square">
                <a:spAutoFit/>
              </a:bodyPr>
              <a:lstStyle/>
              <a:p>
                <a:pPr indent="0"/>
                <a:r>
                  <a:rPr lang="zh-CN" b="1" dirty="0">
                    <a:solidFill>
                      <a:srgbClr val="002060"/>
                    </a:solidFill>
                    <a:latin typeface="Times New Roman" panose="02020603050405020304" pitchFamily="18" charset="0"/>
                    <a:ea typeface="微软雅黑" panose="020B0503020204020204" pitchFamily="34" charset="-122"/>
                  </a:rPr>
                  <a:t>复杂度：</a:t>
                </a:r>
                <a:r>
                  <a:rPr lang="zh-CN" b="0" dirty="0">
                    <a:solidFill>
                      <a:srgbClr val="000000"/>
                    </a:solidFill>
                    <a:latin typeface="Times New Roman" panose="02020603050405020304" pitchFamily="18" charset="0"/>
                    <a:ea typeface="微软雅黑" panose="020B0503020204020204" pitchFamily="34" charset="-122"/>
                  </a:rPr>
                  <a:t>算法初始化阶段时间复杂度为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，算法执行三重循环循环，每重循环的时间复杂度为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，因此执行三重循环的总复杂度为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3</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。算法检测是否存在权值为负值的环路需要遍历整个图，时间复杂度为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2</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。综上，算法的总运行时间复杂度为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微软雅黑" panose="020B0503020204020204" pitchFamily="34" charset="-122"/>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微软雅黑" panose="020B0503020204020204" pitchFamily="34" charset="-122"/>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微软雅黑" panose="020B0503020204020204" pitchFamily="34" charset="-122"/>
                            <a:cs typeface="Cambria Math" panose="02040503050406030204" charset="0"/>
                          </a:rPr>
                          <m:t>|</m:t>
                        </m:r>
                      </m:e>
                      <m:sup>
                        <m:r>
                          <a:rPr lang="en-US" altLang="zh-CN" b="0" i="1">
                            <a:latin typeface="Cambria Math" panose="02040503050406030204" charset="0"/>
                            <a:ea typeface="微软雅黑" panose="020B0503020204020204" pitchFamily="34" charset="-122"/>
                            <a:cs typeface="Cambria Math" panose="02040503050406030204" charset="0"/>
                          </a:rPr>
                          <m:t>3</m:t>
                        </m:r>
                      </m:sup>
                    </m:sSup>
                    <m:r>
                      <a:rPr lang="en-US" altLang="zh-CN" b="0" i="1">
                        <a:latin typeface="Cambria Math" panose="02040503050406030204" charset="0"/>
                        <a:ea typeface="微软雅黑" panose="020B0503020204020204" pitchFamily="34" charset="-122"/>
                        <a:cs typeface="Cambria Math" panose="02040503050406030204" charset="0"/>
                      </a:rPr>
                      <m:t>)</m:t>
                    </m:r>
                  </m:oMath>
                </a14:m>
                <a:r>
                  <a:rPr lang="zh-CN" b="0" dirty="0">
                    <a:solidFill>
                      <a:srgbClr val="000000"/>
                    </a:solidFill>
                    <a:latin typeface="Times New Roman" panose="02020603050405020304" pitchFamily="18" charset="0"/>
                    <a:ea typeface="微软雅黑" panose="020B0503020204020204" pitchFamily="34" charset="-122"/>
                  </a:rPr>
                  <a:t>。</a:t>
                </a:r>
                <a:endParaRPr lang="zh-CN" altLang="en-US" b="0" dirty="0">
                  <a:solidFill>
                    <a:srgbClr val="000000"/>
                  </a:solidFill>
                  <a:latin typeface="Times New Roman" panose="02020603050405020304" pitchFamily="18" charset="0"/>
                  <a:ea typeface="微软雅黑" panose="020B0503020204020204" pitchFamily="34" charset="-122"/>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584200" y="5393055"/>
                <a:ext cx="10770235" cy="942975"/>
              </a:xfrm>
              <a:prstGeom prst="rect">
                <a:avLst/>
              </a:prstGeom>
              <a:blipFill rotWithShape="1">
                <a:blip r:embed="rId4"/>
                <a:stretch>
                  <a:fillRect/>
                </a:stretch>
              </a:blipFill>
              <a:ln w="9525">
                <a:noFill/>
              </a:ln>
            </p:spPr>
            <p:txBody>
              <a:bodyPr/>
              <a:lstStyle/>
              <a:p>
                <a:r>
                  <a:rPr lang="zh-CN" altLang="en-US">
                    <a:noFill/>
                  </a:rPr>
                  <a:t> </a:t>
                </a:r>
              </a:p>
            </p:txBody>
          </p:sp>
        </mc:Fallback>
      </mc:AlternateContent>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20" name="文本框 620"/>
          <p:cNvSpPr txBox="1"/>
          <p:nvPr>
            <p:custDataLst>
              <p:tags r:id="rId1"/>
            </p:custDataLst>
          </p:nvPr>
        </p:nvSpPr>
        <p:spPr>
          <a:xfrm>
            <a:off x="1351915" y="6075649"/>
            <a:ext cx="9603740" cy="307777"/>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a:rPr>
              <a:t>Bellman-Ford</a:t>
            </a:r>
            <a:r>
              <a:rPr lang="en-US" altLang="zh-CN" sz="2000" kern="100" dirty="0">
                <a:latin typeface="微软雅黑" panose="020B0503020204020204" pitchFamily="34" charset="-122"/>
                <a:ea typeface="微软雅黑" panose="020B0503020204020204" pitchFamily="34" charset="-122"/>
                <a:cs typeface="Times New Roman" panose="02020603050405020304"/>
                <a:sym typeface="Times New Roman" panose="02020603050405020304"/>
              </a:rPr>
              <a:t>算法的执行过程示意图</a:t>
            </a:r>
          </a:p>
        </p:txBody>
      </p:sp>
      <p:pic>
        <p:nvPicPr>
          <p:cNvPr id="1025" name="Picture 1" descr="http://www.kdocs.cn/api/v3/office/copy/b1NIekFMNjROQVQ4RlI5T0loQkQ5cUN6RFBPQ1VsNkJvRHBkdGRjc3ZIUXMxb0Q2K0o5Z3p0VjNWcEFqT3BMMEI5YzI3UlRYN2Y5UExjSld6TDRBTVJqalY4ZnNnVUFYVjQxR00wMG5Ic0lUelJEcEhzeU9XM0MwQ3JMQ3JZK0hOM1RzRUtYM1JqTjFPejRrL05JNXNCWHM1MVhubGlZaUh1WHVhc1dHSjJtb3dFd2pPRDdPdEVoZExza1ZuYklTQStZVDRaellQS2c0N2RQTSsrd1NTR0UxYTZTU1hBQWVEejNvSWJwdDJwSXlJeEZYZUdOd0Q1Z044V2FvamJjNlJMd3JGZS93RmVjPQ==/attach/object/1b514d83dadaf211976ea4c5552c0744145edbb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1680" y="673258"/>
            <a:ext cx="8701186"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35" y="449670"/>
            <a:ext cx="10515600" cy="518958"/>
          </a:xfrm>
        </p:spPr>
        <p:txBody>
          <a:bodyPr/>
          <a:lstStyle/>
          <a:p>
            <a:r>
              <a:rPr lang="zh-CN" altLang="en-US" dirty="0">
                <a:latin typeface="Times New Roman" panose="02020603050405020304" pitchFamily="18" charset="0"/>
                <a:cs typeface="Times New Roman" panose="02020603050405020304" pitchFamily="18" charset="0"/>
              </a:rPr>
              <a:t>Bellman-Ford</a:t>
            </a:r>
            <a:r>
              <a:rPr lang="zh-CN" altLang="en-US" dirty="0"/>
              <a:t>算法的正确性</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10" name="Picture 3">
            <a:extLst>
              <a:ext uri="{FF2B5EF4-FFF2-40B4-BE49-F238E27FC236}">
                <a16:creationId xmlns:a16="http://schemas.microsoft.com/office/drawing/2014/main" id="{EF0F4551-7ACF-ABE1-621B-74DC0B26A3C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75081" y="1593792"/>
            <a:ext cx="7202165" cy="148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a:extLst>
              <a:ext uri="{FF2B5EF4-FFF2-40B4-BE49-F238E27FC236}">
                <a16:creationId xmlns:a16="http://schemas.microsoft.com/office/drawing/2014/main" id="{25E0F964-13BD-5A73-334B-CEE9591B9435}"/>
              </a:ext>
            </a:extLst>
          </p:cNvPr>
          <p:cNvSpPr txBox="1"/>
          <p:nvPr/>
        </p:nvSpPr>
        <p:spPr>
          <a:xfrm>
            <a:off x="1538158" y="1242152"/>
            <a:ext cx="10000623"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设图</a:t>
            </a:r>
            <a:r>
              <a:rPr kumimoji="1" lang="en-US" altLang="zh-CN" dirty="0">
                <a:latin typeface="Microsoft YaHei" panose="020B0503020204020204" pitchFamily="34" charset="-122"/>
                <a:ea typeface="Microsoft YaHei" panose="020B0503020204020204" pitchFamily="34" charset="-122"/>
              </a:rPr>
              <a:t>G=(V,</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E)</a:t>
            </a:r>
            <a:r>
              <a:rPr kumimoji="1" lang="zh-CN" altLang="en-US" dirty="0">
                <a:latin typeface="Microsoft YaHei" panose="020B0503020204020204" pitchFamily="34" charset="-122"/>
                <a:ea typeface="Microsoft YaHei" panose="020B0503020204020204" pitchFamily="34" charset="-122"/>
              </a:rPr>
              <a:t>中没有负权重的回路（环），则从源点</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到其他任何结点的最短路径都是</a:t>
            </a:r>
            <a:r>
              <a:rPr kumimoji="1" lang="zh-CN" altLang="en-US" dirty="0">
                <a:solidFill>
                  <a:srgbClr val="FF0000"/>
                </a:solidFill>
                <a:latin typeface="Microsoft YaHei" panose="020B0503020204020204" pitchFamily="34" charset="-122"/>
                <a:ea typeface="Microsoft YaHei" panose="020B0503020204020204" pitchFamily="34" charset="-122"/>
              </a:rPr>
              <a:t>简单路径</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DF512C-7EBE-534B-1292-324599F438E5}"/>
                  </a:ext>
                </a:extLst>
              </p:cNvPr>
              <p:cNvSpPr txBox="1"/>
              <p:nvPr/>
            </p:nvSpPr>
            <p:spPr>
              <a:xfrm>
                <a:off x="3003872" y="3133788"/>
                <a:ext cx="6256906" cy="400110"/>
              </a:xfrm>
              <a:prstGeom prst="rect">
                <a:avLst/>
              </a:prstGeom>
              <a:solidFill>
                <a:srgbClr val="009999"/>
              </a:solidFill>
            </p:spPr>
            <p:txBody>
              <a:bodyPr wrap="none" rtlCol="0">
                <a:spAutoFit/>
              </a:bodyPr>
              <a:lstStyle/>
              <a:p>
                <a:r>
                  <a:rPr kumimoji="1" lang="en-US" altLang="zh-CN" sz="2000" dirty="0">
                    <a:solidFill>
                      <a:schemeClr val="bg1"/>
                    </a:solidFill>
                    <a:latin typeface="Microsoft YaHei" panose="020B0503020204020204" pitchFamily="34" charset="-122"/>
                    <a:ea typeface="Microsoft YaHei" panose="020B0503020204020204" pitchFamily="34" charset="-122"/>
                  </a:rPr>
                  <a:t>s</a:t>
                </a:r>
                <a:r>
                  <a:rPr kumimoji="1" lang="zh-CN" altLang="en-US" sz="2000" dirty="0">
                    <a:solidFill>
                      <a:schemeClr val="bg1"/>
                    </a:solidFill>
                    <a:latin typeface="Microsoft YaHei" panose="020B0503020204020204" pitchFamily="34" charset="-122"/>
                    <a:ea typeface="Microsoft YaHei" panose="020B0503020204020204" pitchFamily="34" charset="-122"/>
                  </a:rPr>
                  <a:t>到</a:t>
                </a:r>
                <a:r>
                  <a:rPr kumimoji="1" lang="en-US" altLang="zh-CN" sz="2000" dirty="0">
                    <a:solidFill>
                      <a:schemeClr val="bg1"/>
                    </a:solidFill>
                    <a:latin typeface="Microsoft YaHei" panose="020B0503020204020204" pitchFamily="34" charset="-122"/>
                    <a:ea typeface="Microsoft YaHei" panose="020B0503020204020204" pitchFamily="34" charset="-122"/>
                  </a:rPr>
                  <a:t>v</a:t>
                </a:r>
                <a:r>
                  <a:rPr kumimoji="1" lang="zh-CN" altLang="en-US" sz="2000" dirty="0">
                    <a:solidFill>
                      <a:schemeClr val="bg1"/>
                    </a:solidFill>
                    <a:latin typeface="Microsoft YaHei" panose="020B0503020204020204" pitchFamily="34" charset="-122"/>
                    <a:ea typeface="Microsoft YaHei" panose="020B0503020204020204" pitchFamily="34" charset="-122"/>
                  </a:rPr>
                  <a:t>的最短简单路径，路径包含</a:t>
                </a:r>
                <a:r>
                  <a:rPr kumimoji="1" lang="en-US" altLang="zh-CN" sz="2000" dirty="0">
                    <a:solidFill>
                      <a:schemeClr val="bg1"/>
                    </a:solidFill>
                    <a:latin typeface="Microsoft YaHei" panose="020B0503020204020204" pitchFamily="34" charset="-122"/>
                    <a:ea typeface="Microsoft YaHei" panose="020B0503020204020204" pitchFamily="34" charset="-122"/>
                  </a:rPr>
                  <a:t>k</a:t>
                </a:r>
                <a:r>
                  <a:rPr kumimoji="1" lang="zh-CN" altLang="en-US" sz="2000" dirty="0">
                    <a:solidFill>
                      <a:schemeClr val="bg1"/>
                    </a:solidFill>
                    <a:latin typeface="Microsoft YaHei" panose="020B0503020204020204" pitchFamily="34" charset="-122"/>
                    <a:ea typeface="Microsoft YaHei" panose="020B0503020204020204" pitchFamily="34" charset="-122"/>
                  </a:rPr>
                  <a:t>条边，则</a:t>
                </a:r>
                <a14:m>
                  <m:oMath xmlns:m="http://schemas.openxmlformats.org/officeDocument/2006/math">
                    <m:r>
                      <a:rPr kumimoji="1" lang="zh-CN" altLang="en-US" sz="2000" b="0" i="0" smtClean="0">
                        <a:solidFill>
                          <a:schemeClr val="bg1"/>
                        </a:solidFill>
                        <a:latin typeface="Cambria Math" panose="02040503050406030204" pitchFamily="18" charset="0"/>
                        <a:ea typeface="Microsoft YaHei" panose="020B0503020204020204" pitchFamily="34" charset="-122"/>
                      </a:rPr>
                      <m:t> </m:t>
                    </m:r>
                    <m:r>
                      <a:rPr kumimoji="1" lang="en-US" altLang="zh-CN" sz="2000" b="0" i="1" smtClean="0">
                        <a:solidFill>
                          <a:srgbClr val="FFFF00"/>
                        </a:solidFill>
                        <a:latin typeface="Cambria Math" panose="02040503050406030204" pitchFamily="18" charset="0"/>
                        <a:ea typeface="Microsoft YaHei" panose="020B0503020204020204" pitchFamily="34" charset="-122"/>
                      </a:rPr>
                      <m:t>𝑘</m:t>
                    </m:r>
                    <m:r>
                      <a:rPr kumimoji="1" lang="en-US" altLang="zh-CN" sz="2000" b="0" i="1" smtClean="0">
                        <a:solidFill>
                          <a:srgbClr val="FFFF00"/>
                        </a:solidFill>
                        <a:latin typeface="Cambria Math" panose="02040503050406030204" pitchFamily="18" charset="0"/>
                        <a:ea typeface="Microsoft YaHei" panose="020B0503020204020204" pitchFamily="34" charset="-122"/>
                      </a:rPr>
                      <m:t>≤</m:t>
                    </m:r>
                    <m:d>
                      <m:dPr>
                        <m:begChr m:val="|"/>
                        <m:endChr m:val="|"/>
                        <m:ctrlPr>
                          <a:rPr kumimoji="1" lang="en-US" altLang="zh-CN" sz="2000" b="0" i="1" smtClean="0">
                            <a:solidFill>
                              <a:srgbClr val="FFFF00"/>
                            </a:solidFill>
                            <a:latin typeface="Cambria Math" panose="02040503050406030204" pitchFamily="18" charset="0"/>
                            <a:ea typeface="Microsoft YaHei" panose="020B0503020204020204" pitchFamily="34" charset="-122"/>
                          </a:rPr>
                        </m:ctrlPr>
                      </m:dPr>
                      <m:e>
                        <m:r>
                          <a:rPr kumimoji="1" lang="en-US" altLang="zh-CN" sz="2000" b="0" i="1" smtClean="0">
                            <a:solidFill>
                              <a:srgbClr val="FFFF00"/>
                            </a:solidFill>
                            <a:latin typeface="Cambria Math" panose="02040503050406030204" pitchFamily="18" charset="0"/>
                            <a:ea typeface="Microsoft YaHei" panose="020B0503020204020204" pitchFamily="34" charset="-122"/>
                          </a:rPr>
                          <m:t>𝑉</m:t>
                        </m:r>
                      </m:e>
                    </m:d>
                    <m:r>
                      <a:rPr kumimoji="1" lang="en-US" altLang="zh-CN" sz="2000" b="0" i="1" smtClean="0">
                        <a:solidFill>
                          <a:srgbClr val="FFFF00"/>
                        </a:solidFill>
                        <a:latin typeface="Cambria Math" panose="02040503050406030204" pitchFamily="18" charset="0"/>
                        <a:ea typeface="Microsoft YaHei" panose="020B0503020204020204" pitchFamily="34" charset="-122"/>
                      </a:rPr>
                      <m:t>−1</m:t>
                    </m:r>
                  </m:oMath>
                </a14:m>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0FDF512C-7EBE-534B-1292-324599F438E5}"/>
                  </a:ext>
                </a:extLst>
              </p:cNvPr>
              <p:cNvSpPr txBox="1">
                <a:spLocks noRot="1" noChangeAspect="1" noMove="1" noResize="1" noEditPoints="1" noAdjustHandles="1" noChangeArrowheads="1" noChangeShapeType="1" noTextEdit="1"/>
              </p:cNvSpPr>
              <p:nvPr/>
            </p:nvSpPr>
            <p:spPr>
              <a:xfrm>
                <a:off x="3003872" y="3133788"/>
                <a:ext cx="6256906" cy="400110"/>
              </a:xfrm>
              <a:prstGeom prst="rect">
                <a:avLst/>
              </a:prstGeom>
              <a:blipFill>
                <a:blip r:embed="rId3"/>
                <a:stretch>
                  <a:fillRect l="-1012" t="-6061"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9BA45FA-947B-5749-2A2F-B3039EB385BF}"/>
                  </a:ext>
                </a:extLst>
              </p:cNvPr>
              <p:cNvSpPr txBox="1"/>
              <p:nvPr/>
            </p:nvSpPr>
            <p:spPr>
              <a:xfrm>
                <a:off x="1665526" y="3721871"/>
                <a:ext cx="8429615"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根据最短路径的</a:t>
                </a:r>
                <a:r>
                  <a:rPr kumimoji="1" lang="zh-CN" altLang="en-US" dirty="0">
                    <a:solidFill>
                      <a:srgbClr val="0000FF"/>
                    </a:solidFill>
                    <a:latin typeface="Microsoft YaHei" panose="020B0503020204020204" pitchFamily="34" charset="-122"/>
                    <a:ea typeface="Microsoft YaHei" panose="020B0503020204020204" pitchFamily="34" charset="-122"/>
                  </a:rPr>
                  <a:t>最优子结构</a:t>
                </a:r>
                <a:r>
                  <a:rPr kumimoji="1" lang="zh-CN" altLang="en-US" dirty="0">
                    <a:latin typeface="Microsoft YaHei" panose="020B0503020204020204" pitchFamily="34" charset="-122"/>
                    <a:ea typeface="Microsoft YaHei" panose="020B0503020204020204" pitchFamily="34" charset="-122"/>
                  </a:rPr>
                  <a:t>性质：源点</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到</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Sub>
                  </m:oMath>
                </a14:m>
                <a:r>
                  <a:rPr kumimoji="1" lang="zh-CN" altLang="en-US" dirty="0">
                    <a:latin typeface="Microsoft YaHei" panose="020B0503020204020204" pitchFamily="34" charset="-122"/>
                    <a:ea typeface="Microsoft YaHei" panose="020B0503020204020204" pitchFamily="34" charset="-122"/>
                  </a:rPr>
                  <a:t>的</a:t>
                </a:r>
                <a:r>
                  <a:rPr kumimoji="1" lang="zh-CN" altLang="en-US" dirty="0">
                    <a:solidFill>
                      <a:srgbClr val="C00000"/>
                    </a:solidFill>
                    <a:latin typeface="Microsoft YaHei" panose="020B0503020204020204" pitchFamily="34" charset="-122"/>
                    <a:ea typeface="Microsoft YaHei" panose="020B0503020204020204" pitchFamily="34" charset="-122"/>
                  </a:rPr>
                  <a:t>子路径</a:t>
                </a:r>
                <a:r>
                  <a:rPr kumimoji="1" lang="zh-CN" altLang="en-US" dirty="0">
                    <a:latin typeface="Microsoft YaHei" panose="020B0503020204020204" pitchFamily="34" charset="-122"/>
                    <a:ea typeface="Microsoft YaHei" panose="020B0503020204020204" pitchFamily="34" charset="-122"/>
                  </a:rPr>
                  <a:t>也是最短路径</a:t>
                </a:r>
              </a:p>
            </p:txBody>
          </p:sp>
        </mc:Choice>
        <mc:Fallback xmlns="">
          <p:sp>
            <p:nvSpPr>
              <p:cNvPr id="14" name="文本框 13">
                <a:extLst>
                  <a:ext uri="{FF2B5EF4-FFF2-40B4-BE49-F238E27FC236}">
                    <a16:creationId xmlns:a16="http://schemas.microsoft.com/office/drawing/2014/main" id="{79BA45FA-947B-5749-2A2F-B3039EB385BF}"/>
                  </a:ext>
                </a:extLst>
              </p:cNvPr>
              <p:cNvSpPr txBox="1">
                <a:spLocks noRot="1" noChangeAspect="1" noMove="1" noResize="1" noEditPoints="1" noAdjustHandles="1" noChangeArrowheads="1" noChangeShapeType="1" noTextEdit="1"/>
              </p:cNvSpPr>
              <p:nvPr/>
            </p:nvSpPr>
            <p:spPr>
              <a:xfrm>
                <a:off x="1665526" y="3721871"/>
                <a:ext cx="8429615" cy="369332"/>
              </a:xfrm>
              <a:prstGeom prst="rect">
                <a:avLst/>
              </a:prstGeom>
              <a:blipFill>
                <a:blip r:embed="rId4"/>
                <a:stretch>
                  <a:fillRect l="-452" t="-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68EEE31-6BEE-B3FF-07B8-B828CE48AE10}"/>
                  </a:ext>
                </a:extLst>
              </p:cNvPr>
              <p:cNvSpPr txBox="1"/>
              <p:nvPr/>
            </p:nvSpPr>
            <p:spPr>
              <a:xfrm>
                <a:off x="1665526" y="4173950"/>
                <a:ext cx="681475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因此，第</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轮松弛，能够确定</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到结点</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1</m:t>
                        </m:r>
                      </m:sub>
                    </m:sSub>
                  </m:oMath>
                </a14:m>
                <a:r>
                  <a:rPr kumimoji="1" lang="zh-CN" altLang="en-US" dirty="0">
                    <a:latin typeface="Microsoft YaHei" panose="020B0503020204020204" pitchFamily="34" charset="-122"/>
                    <a:ea typeface="Microsoft YaHei" panose="020B0503020204020204" pitchFamily="34" charset="-122"/>
                  </a:rPr>
                  <a:t>的最短路径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0</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1</m:t>
                        </m:r>
                      </m:sub>
                    </m:sSub>
                  </m:oMath>
                </a14:m>
                <a:r>
                  <a:rPr kumimoji="1" lang="zh-CN" altLang="en-US" dirty="0">
                    <a:latin typeface="Microsoft YaHei" panose="020B0503020204020204" pitchFamily="34" charset="-122"/>
                    <a:ea typeface="Microsoft YaHei" panose="020B0503020204020204" pitchFamily="34" charset="-122"/>
                  </a:rPr>
                  <a:t> </a:t>
                </a:r>
                <a:r>
                  <a:rPr kumimoji="1" lang="zh-CN" altLang="en-US" dirty="0">
                    <a:solidFill>
                      <a:srgbClr val="C00000"/>
                    </a:solidFill>
                    <a:latin typeface="Microsoft YaHei" panose="020B0503020204020204" pitchFamily="34" charset="-122"/>
                    <a:ea typeface="Microsoft YaHei" panose="020B0503020204020204" pitchFamily="34" charset="-122"/>
                  </a:rPr>
                  <a:t>！</a:t>
                </a:r>
                <a:r>
                  <a:rPr kumimoji="1" lang="en-US" altLang="zh-CN" dirty="0">
                    <a:solidFill>
                      <a:srgbClr val="C00000"/>
                    </a:solidFill>
                    <a:latin typeface="Microsoft YaHei" panose="020B0503020204020204" pitchFamily="34" charset="-122"/>
                    <a:ea typeface="Microsoft YaHei" panose="020B0503020204020204" pitchFamily="34" charset="-122"/>
                  </a:rPr>
                  <a:t>?</a:t>
                </a:r>
                <a:endParaRPr kumimoji="1" lang="zh-CN" altLang="en-US"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15" name="文本框 14">
                <a:extLst>
                  <a:ext uri="{FF2B5EF4-FFF2-40B4-BE49-F238E27FC236}">
                    <a16:creationId xmlns:a16="http://schemas.microsoft.com/office/drawing/2014/main" id="{468EEE31-6BEE-B3FF-07B8-B828CE48AE10}"/>
                  </a:ext>
                </a:extLst>
              </p:cNvPr>
              <p:cNvSpPr txBox="1">
                <a:spLocks noRot="1" noChangeAspect="1" noMove="1" noResize="1" noEditPoints="1" noAdjustHandles="1" noChangeArrowheads="1" noChangeShapeType="1" noTextEdit="1"/>
              </p:cNvSpPr>
              <p:nvPr/>
            </p:nvSpPr>
            <p:spPr>
              <a:xfrm>
                <a:off x="1665526" y="4173950"/>
                <a:ext cx="6814751" cy="369332"/>
              </a:xfrm>
              <a:prstGeom prst="rect">
                <a:avLst/>
              </a:prstGeom>
              <a:blipFill>
                <a:blip r:embed="rId5"/>
                <a:stretch>
                  <a:fillRect l="-559"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8CE4AAC-519A-B473-2BBA-87ECC82A3512}"/>
                  </a:ext>
                </a:extLst>
              </p:cNvPr>
              <p:cNvSpPr txBox="1"/>
              <p:nvPr/>
            </p:nvSpPr>
            <p:spPr>
              <a:xfrm>
                <a:off x="1665526" y="4594992"/>
                <a:ext cx="630063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第</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轮松弛，能够确定</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到结点</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2</m:t>
                        </m:r>
                      </m:sub>
                    </m:sSub>
                  </m:oMath>
                </a14:m>
                <a:r>
                  <a:rPr kumimoji="1" lang="zh-CN" altLang="en-US" dirty="0">
                    <a:latin typeface="Microsoft YaHei" panose="020B0503020204020204" pitchFamily="34" charset="-122"/>
                    <a:ea typeface="Microsoft YaHei" panose="020B0503020204020204" pitchFamily="34" charset="-122"/>
                  </a:rPr>
                  <a:t>的最短路径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0</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1</m:t>
                        </m:r>
                      </m:sub>
                    </m:sSub>
                    <m:r>
                      <a:rPr kumimoji="1" lang="en-US" altLang="zh-CN" b="0" i="0"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zh-CN" altLang="en-US" b="0" i="0" smtClean="0">
                            <a:latin typeface="Cambria Math" panose="02040503050406030204" pitchFamily="18" charset="0"/>
                            <a:ea typeface="Microsoft YaHei" panose="020B0503020204020204" pitchFamily="34" charset="-122"/>
                          </a:rPr>
                          <m:t>  </m:t>
                        </m:r>
                        <m:r>
                          <m:rPr>
                            <m:sty m:val="p"/>
                          </m:rPr>
                          <a:rPr kumimoji="1" lang="en-US" altLang="zh-CN" b="0" i="0" smtClean="0">
                            <a:latin typeface="Cambria Math" panose="02040503050406030204" pitchFamily="18" charset="0"/>
                            <a:ea typeface="Microsoft YaHei" panose="020B0503020204020204" pitchFamily="34" charset="-122"/>
                          </a:rPr>
                          <m:t>v</m:t>
                        </m:r>
                      </m:e>
                      <m:sub>
                        <m:r>
                          <a:rPr kumimoji="1" lang="en-US" altLang="zh-CN" b="0" i="0" smtClean="0">
                            <a:latin typeface="Cambria Math" panose="02040503050406030204" pitchFamily="18" charset="0"/>
                            <a:ea typeface="Microsoft YaHei" panose="020B0503020204020204" pitchFamily="34" charset="-122"/>
                          </a:rPr>
                          <m:t>2</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78CE4AAC-519A-B473-2BBA-87ECC82A3512}"/>
                  </a:ext>
                </a:extLst>
              </p:cNvPr>
              <p:cNvSpPr txBox="1">
                <a:spLocks noRot="1" noChangeAspect="1" noMove="1" noResize="1" noEditPoints="1" noAdjustHandles="1" noChangeArrowheads="1" noChangeShapeType="1" noTextEdit="1"/>
              </p:cNvSpPr>
              <p:nvPr/>
            </p:nvSpPr>
            <p:spPr>
              <a:xfrm>
                <a:off x="1665526" y="4594992"/>
                <a:ext cx="6300636" cy="369332"/>
              </a:xfrm>
              <a:prstGeom prst="rect">
                <a:avLst/>
              </a:prstGeom>
              <a:blipFill>
                <a:blip r:embed="rId6"/>
                <a:stretch>
                  <a:fillRect l="-604"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096B5F8-A87C-7216-F487-4332E1F3011E}"/>
                  </a:ext>
                </a:extLst>
              </p:cNvPr>
              <p:cNvSpPr txBox="1"/>
              <p:nvPr/>
            </p:nvSpPr>
            <p:spPr>
              <a:xfrm>
                <a:off x="1665526" y="5478678"/>
                <a:ext cx="8203464"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第</a:t>
                </a:r>
                <a:r>
                  <a:rPr kumimoji="1" lang="en-US" altLang="zh-CN" dirty="0">
                    <a:latin typeface="Microsoft YaHei" panose="020B0503020204020204" pitchFamily="34" charset="-122"/>
                    <a:ea typeface="Microsoft YaHei" panose="020B0503020204020204" pitchFamily="34" charset="-122"/>
                  </a:rPr>
                  <a:t>k</a:t>
                </a:r>
                <a:r>
                  <a:rPr kumimoji="1" lang="zh-CN" altLang="en-US" dirty="0">
                    <a:latin typeface="Microsoft YaHei" panose="020B0503020204020204" pitchFamily="34" charset="-122"/>
                    <a:ea typeface="Microsoft YaHei" panose="020B0503020204020204" pitchFamily="34" charset="-122"/>
                  </a:rPr>
                  <a:t>轮松弛，就能确定</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到目标结点</a:t>
                </a:r>
                <a:r>
                  <a:rPr kumimoji="1" lang="en-US" altLang="zh-CN" dirty="0">
                    <a:latin typeface="Microsoft YaHei" panose="020B0503020204020204" pitchFamily="34" charset="-122"/>
                    <a:ea typeface="Microsoft YaHei" panose="020B0503020204020204" pitchFamily="34" charset="-122"/>
                  </a:rPr>
                  <a:t>v</a:t>
                </a:r>
                <a14:m>
                  <m:oMath xmlns:m="http://schemas.openxmlformats.org/officeDocument/2006/math">
                    <m:r>
                      <a:rPr kumimoji="1" lang="zh-CN" altLang="en-US" b="0" i="0"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𝑘</m:t>
                        </m:r>
                      </m:sub>
                    </m:sSub>
                  </m:oMath>
                </a14:m>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的最短路径 </a:t>
                </a:r>
                <a14:m>
                  <m:oMath xmlns:m="http://schemas.openxmlformats.org/officeDocument/2006/math">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0</m:t>
                        </m:r>
                      </m:sub>
                    </m:sSub>
                    <m:r>
                      <a:rPr kumimoji="1" lang="en-US" altLang="zh-CN"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1</m:t>
                        </m:r>
                      </m:sub>
                    </m:sSub>
                    <m:r>
                      <a:rPr kumimoji="1" lang="en-US" altLang="zh-CN" b="0" i="0"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zh-CN" altLang="en-US" b="0" i="0" smtClean="0">
                            <a:latin typeface="Cambria Math" panose="02040503050406030204" pitchFamily="18" charset="0"/>
                            <a:ea typeface="Microsoft YaHei" panose="020B0503020204020204" pitchFamily="34" charset="-122"/>
                          </a:rPr>
                          <m:t>  </m:t>
                        </m:r>
                        <m:r>
                          <m:rPr>
                            <m:sty m:val="p"/>
                          </m:rPr>
                          <a:rPr kumimoji="1" lang="en-US" altLang="zh-CN" b="0" i="0" smtClean="0">
                            <a:latin typeface="Cambria Math" panose="02040503050406030204" pitchFamily="18" charset="0"/>
                            <a:ea typeface="Microsoft YaHei" panose="020B0503020204020204" pitchFamily="34" charset="-122"/>
                          </a:rPr>
                          <m:t>v</m:t>
                        </m:r>
                      </m:e>
                      <m:sub>
                        <m:r>
                          <a:rPr kumimoji="1" lang="en-US" altLang="zh-CN" b="0" i="0" smtClean="0">
                            <a:latin typeface="Cambria Math" panose="02040503050406030204" pitchFamily="18" charset="0"/>
                            <a:ea typeface="Microsoft YaHei" panose="020B0503020204020204" pitchFamily="34" charset="-122"/>
                          </a:rPr>
                          <m:t>2</m:t>
                        </m:r>
                      </m:sub>
                    </m:sSub>
                    <m:r>
                      <a:rPr kumimoji="1" lang="en-US" altLang="zh-CN" b="0" i="0"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m:rPr>
                            <m:sty m:val="p"/>
                          </m:rPr>
                          <a:rPr kumimoji="1" lang="en-US" altLang="zh-CN" b="0" i="0" smtClean="0">
                            <a:latin typeface="Cambria Math" panose="02040503050406030204" pitchFamily="18" charset="0"/>
                            <a:ea typeface="Microsoft YaHei" panose="020B0503020204020204" pitchFamily="34" charset="-122"/>
                          </a:rPr>
                          <m:t>v</m:t>
                        </m:r>
                      </m:e>
                      <m:sub>
                        <m:r>
                          <m:rPr>
                            <m:sty m:val="p"/>
                          </m:rPr>
                          <a:rPr kumimoji="1" lang="en-US" altLang="zh-CN" b="0" i="0" smtClean="0">
                            <a:latin typeface="Cambria Math" panose="02040503050406030204" pitchFamily="18" charset="0"/>
                            <a:ea typeface="Microsoft YaHei" panose="020B0503020204020204" pitchFamily="34" charset="-122"/>
                          </a:rPr>
                          <m:t>k</m:t>
                        </m:r>
                      </m:sub>
                    </m:sSub>
                  </m:oMath>
                </a14:m>
                <a:endParaRPr kumimoji="1" lang="zh-CN" altLang="en-US" dirty="0">
                  <a:latin typeface="Microsoft YaHei" panose="020B0503020204020204" pitchFamily="34" charset="-122"/>
                  <a:ea typeface="Microsoft YaHei" panose="020B0503020204020204" pitchFamily="34" charset="-122"/>
                </a:endParaRPr>
              </a:p>
            </p:txBody>
          </p:sp>
        </mc:Choice>
        <mc:Fallback xmlns="">
          <p:sp>
            <p:nvSpPr>
              <p:cNvPr id="18" name="文本框 17">
                <a:extLst>
                  <a:ext uri="{FF2B5EF4-FFF2-40B4-BE49-F238E27FC236}">
                    <a16:creationId xmlns:a16="http://schemas.microsoft.com/office/drawing/2014/main" id="{1096B5F8-A87C-7216-F487-4332E1F3011E}"/>
                  </a:ext>
                </a:extLst>
              </p:cNvPr>
              <p:cNvSpPr txBox="1">
                <a:spLocks noRot="1" noChangeAspect="1" noMove="1" noResize="1" noEditPoints="1" noAdjustHandles="1" noChangeArrowheads="1" noChangeShapeType="1" noTextEdit="1"/>
              </p:cNvSpPr>
              <p:nvPr/>
            </p:nvSpPr>
            <p:spPr>
              <a:xfrm>
                <a:off x="1665526" y="5478678"/>
                <a:ext cx="8203464" cy="369332"/>
              </a:xfrm>
              <a:prstGeom prst="rect">
                <a:avLst/>
              </a:prstGeom>
              <a:blipFill>
                <a:blip r:embed="rId7"/>
                <a:stretch>
                  <a:fillRect l="-464" t="-6667" b="-23333"/>
                </a:stretch>
              </a:blipFill>
            </p:spPr>
            <p:txBody>
              <a:bodyPr/>
              <a:lstStyle/>
              <a:p>
                <a:r>
                  <a:rPr lang="zh-CN" altLang="en-US">
                    <a:noFill/>
                  </a:rPr>
                  <a:t> </a:t>
                </a:r>
              </a:p>
            </p:txBody>
          </p:sp>
        </mc:Fallback>
      </mc:AlternateContent>
      <p:cxnSp>
        <p:nvCxnSpPr>
          <p:cNvPr id="20" name="直线连接符 19">
            <a:extLst>
              <a:ext uri="{FF2B5EF4-FFF2-40B4-BE49-F238E27FC236}">
                <a16:creationId xmlns:a16="http://schemas.microsoft.com/office/drawing/2014/main" id="{65E9386E-0706-ABBE-088A-4E6E64FB9236}"/>
              </a:ext>
            </a:extLst>
          </p:cNvPr>
          <p:cNvCxnSpPr>
            <a:cxnSpLocks/>
          </p:cNvCxnSpPr>
          <p:nvPr/>
        </p:nvCxnSpPr>
        <p:spPr>
          <a:xfrm>
            <a:off x="2333972" y="4999049"/>
            <a:ext cx="0" cy="433329"/>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090C8004-E5BA-B872-0273-6325B8933F6E}"/>
              </a:ext>
            </a:extLst>
          </p:cNvPr>
          <p:cNvSpPr txBox="1"/>
          <p:nvPr/>
        </p:nvSpPr>
        <p:spPr>
          <a:xfrm>
            <a:off x="415279" y="5992280"/>
            <a:ext cx="11228853" cy="400110"/>
          </a:xfrm>
          <a:prstGeom prst="rect">
            <a:avLst/>
          </a:prstGeom>
          <a:noFill/>
        </p:spPr>
        <p:txBody>
          <a:bodyPr wrap="square" rtlCol="0">
            <a:spAutoFit/>
          </a:bodyPr>
          <a:lstStyle/>
          <a:p>
            <a:r>
              <a:rPr kumimoji="1" lang="zh-CN" altLang="en-US" sz="2000" b="1" dirty="0">
                <a:solidFill>
                  <a:srgbClr val="C00000"/>
                </a:solidFill>
                <a:latin typeface="Microsoft YaHei" panose="020B0503020204020204" pitchFamily="34" charset="-122"/>
                <a:ea typeface="Microsoft YaHei" panose="020B0503020204020204" pitchFamily="34" charset="-122"/>
              </a:rPr>
              <a:t>定理</a:t>
            </a:r>
            <a:r>
              <a:rPr kumimoji="1" lang="zh-CN" altLang="en-US" sz="2000" dirty="0">
                <a:solidFill>
                  <a:srgbClr val="C00000"/>
                </a:solidFill>
                <a:latin typeface="Microsoft YaHei" panose="020B0503020204020204" pitchFamily="34" charset="-122"/>
                <a:ea typeface="Microsoft YaHei" panose="020B0503020204020204" pitchFamily="34" charset="-122"/>
              </a:rPr>
              <a:t>：如果图</a:t>
            </a:r>
            <a:r>
              <a:rPr kumimoji="1" lang="en-US" altLang="zh-CN" sz="2000" dirty="0">
                <a:solidFill>
                  <a:srgbClr val="C00000"/>
                </a:solidFill>
                <a:latin typeface="Microsoft YaHei" panose="020B0503020204020204" pitchFamily="34" charset="-122"/>
                <a:ea typeface="Microsoft YaHei" panose="020B0503020204020204" pitchFamily="34" charset="-122"/>
              </a:rPr>
              <a:t>G=(V,</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E)</a:t>
            </a:r>
            <a:r>
              <a:rPr kumimoji="1" lang="zh-CN" altLang="en-US" sz="2000" dirty="0">
                <a:solidFill>
                  <a:srgbClr val="C00000"/>
                </a:solidFill>
                <a:latin typeface="Microsoft YaHei" panose="020B0503020204020204" pitchFamily="34" charset="-122"/>
                <a:ea typeface="Microsoft YaHei" panose="020B0503020204020204" pitchFamily="34" charset="-122"/>
              </a:rPr>
              <a:t>不含负权重的回路，则最多松弛</a:t>
            </a:r>
            <a:r>
              <a:rPr kumimoji="1" lang="en-US" altLang="zh-CN" sz="2000" dirty="0">
                <a:solidFill>
                  <a:srgbClr val="C00000"/>
                </a:solidFill>
                <a:latin typeface="Microsoft YaHei" panose="020B0503020204020204" pitchFamily="34" charset="-122"/>
                <a:ea typeface="Microsoft YaHei" panose="020B0503020204020204" pitchFamily="34" charset="-122"/>
              </a:rPr>
              <a:t>|V|-1</a:t>
            </a:r>
            <a:r>
              <a:rPr kumimoji="1" lang="zh-CN" altLang="en-US" sz="2000" dirty="0">
                <a:solidFill>
                  <a:srgbClr val="C00000"/>
                </a:solidFill>
                <a:latin typeface="Microsoft YaHei" panose="020B0503020204020204" pitchFamily="34" charset="-122"/>
                <a:ea typeface="Microsoft YaHei" panose="020B0503020204020204" pitchFamily="34" charset="-122"/>
              </a:rPr>
              <a:t>遍，就可以算出到所有结点的最短路径</a:t>
            </a:r>
          </a:p>
        </p:txBody>
      </p:sp>
      <p:sp>
        <p:nvSpPr>
          <p:cNvPr id="22" name="文本框 21">
            <a:extLst>
              <a:ext uri="{FF2B5EF4-FFF2-40B4-BE49-F238E27FC236}">
                <a16:creationId xmlns:a16="http://schemas.microsoft.com/office/drawing/2014/main" id="{0775C082-E4E9-9483-763F-40EEDB697D3A}"/>
              </a:ext>
            </a:extLst>
          </p:cNvPr>
          <p:cNvSpPr txBox="1"/>
          <p:nvPr/>
        </p:nvSpPr>
        <p:spPr>
          <a:xfrm>
            <a:off x="7635326" y="6422461"/>
            <a:ext cx="348383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solidFill>
                  <a:srgbClr val="00B0F0"/>
                </a:solidFill>
              </a:rPr>
              <a:t>Dijkstra</a:t>
            </a:r>
            <a:r>
              <a:rPr kumimoji="1" lang="zh-CN" altLang="en-US" dirty="0">
                <a:solidFill>
                  <a:srgbClr val="00B0F0"/>
                </a:solidFill>
              </a:rPr>
              <a:t>算法的证明比较复杂！</a:t>
            </a:r>
          </a:p>
        </p:txBody>
      </p:sp>
    </p:spTree>
    <p:extLst>
      <p:ext uri="{BB962C8B-B14F-4D97-AF65-F5344CB8AC3E}">
        <p14:creationId xmlns:p14="http://schemas.microsoft.com/office/powerpoint/2010/main" val="79801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heckerboard(across)">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500"/>
                                        <p:tgtEl>
                                          <p:spTgt spid="20"/>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heckerboard(across)">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checkerboard(across)">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p:bldP spid="16" grpId="0"/>
      <p:bldP spid="18" grpId="0"/>
      <p:bldP spid="21" grpId="0"/>
      <p:bldP spid="2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35" y="449670"/>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文本框 4">
            <a:extLst>
              <a:ext uri="{FF2B5EF4-FFF2-40B4-BE49-F238E27FC236}">
                <a16:creationId xmlns:a16="http://schemas.microsoft.com/office/drawing/2014/main" id="{50E5A2EF-DBE4-4579-C0C2-6E8E09144517}"/>
              </a:ext>
            </a:extLst>
          </p:cNvPr>
          <p:cNvSpPr txBox="1"/>
          <p:nvPr/>
        </p:nvSpPr>
        <p:spPr>
          <a:xfrm>
            <a:off x="584200" y="1392545"/>
            <a:ext cx="10257420" cy="1608261"/>
          </a:xfrm>
          <a:prstGeom prst="rect">
            <a:avLst/>
          </a:prstGeom>
          <a:noFill/>
        </p:spPr>
        <p:txBody>
          <a:bodyPr wrap="square">
            <a:spAutoFit/>
          </a:bodyPr>
          <a:lstStyle/>
          <a:p>
            <a:pPr algn="l">
              <a:lnSpc>
                <a:spcPts val="3000"/>
              </a:lnSpc>
            </a:pPr>
            <a:r>
              <a:rPr lang="en" altLang="zh-CN" sz="2400" b="0" i="0" dirty="0">
                <a:solidFill>
                  <a:srgbClr val="333333"/>
                </a:solidFill>
                <a:effectLst/>
                <a:latin typeface="Microsoft YaHei" panose="020B0503020204020204" pitchFamily="34" charset="-122"/>
                <a:ea typeface="Microsoft YaHei" panose="020B0503020204020204" pitchFamily="34" charset="-122"/>
              </a:rPr>
              <a:t>SPFA</a:t>
            </a:r>
            <a:r>
              <a:rPr lang="zh-CN" altLang="en-US" sz="2400" b="0" i="0" dirty="0">
                <a:solidFill>
                  <a:srgbClr val="333333"/>
                </a:solidFill>
                <a:effectLst/>
                <a:latin typeface="Microsoft YaHei" panose="020B0503020204020204" pitchFamily="34" charset="-122"/>
                <a:ea typeface="Microsoft YaHei" panose="020B0503020204020204" pitchFamily="34" charset="-122"/>
              </a:rPr>
              <a:t>算法的全称是：</a:t>
            </a:r>
            <a:r>
              <a:rPr lang="en" altLang="zh-CN" sz="2400" b="0" i="0" dirty="0">
                <a:solidFill>
                  <a:srgbClr val="333333"/>
                </a:solidFill>
                <a:effectLst/>
                <a:latin typeface="Microsoft YaHei" panose="020B0503020204020204" pitchFamily="34" charset="-122"/>
                <a:ea typeface="Microsoft YaHei" panose="020B0503020204020204" pitchFamily="34" charset="-122"/>
              </a:rPr>
              <a:t>Shortest Path Faster Algorithm</a:t>
            </a:r>
            <a:r>
              <a:rPr lang="zh-CN" altLang="en" sz="2400" b="0" i="0" dirty="0">
                <a:solidFill>
                  <a:srgbClr val="333333"/>
                </a:solidFill>
                <a:effectLst/>
                <a:latin typeface="Microsoft YaHei" panose="020B0503020204020204" pitchFamily="34" charset="-122"/>
                <a:ea typeface="Microsoft YaHei" panose="020B0503020204020204" pitchFamily="34" charset="-122"/>
              </a:rPr>
              <a:t>，</a:t>
            </a:r>
            <a:r>
              <a:rPr lang="zh-CN" altLang="en-US" sz="2400" b="0" i="0" dirty="0">
                <a:solidFill>
                  <a:srgbClr val="333333"/>
                </a:solidFill>
                <a:effectLst/>
                <a:latin typeface="Microsoft YaHei" panose="020B0503020204020204" pitchFamily="34" charset="-122"/>
                <a:ea typeface="Microsoft YaHei" panose="020B0503020204020204" pitchFamily="34" charset="-122"/>
              </a:rPr>
              <a:t>是</a:t>
            </a:r>
            <a:r>
              <a:rPr lang="zh-CN" altLang="en-US" sz="2400" b="0" i="0" u="none" strike="noStrike" dirty="0">
                <a:solidFill>
                  <a:srgbClr val="136EC2"/>
                </a:solidFill>
                <a:effectLst/>
                <a:latin typeface="Microsoft YaHei" panose="020B0503020204020204" pitchFamily="34" charset="-122"/>
                <a:ea typeface="Microsoft YaHei" panose="020B0503020204020204" pitchFamily="34" charset="-122"/>
                <a:hlinkClick r:id="rId2"/>
              </a:rPr>
              <a:t>西南交通大学</a:t>
            </a:r>
            <a:r>
              <a:rPr lang="zh-CN" altLang="en-US" sz="2400" b="0" i="0" u="none" strike="noStrike" dirty="0">
                <a:solidFill>
                  <a:srgbClr val="136EC2"/>
                </a:solidFill>
                <a:effectLst/>
                <a:latin typeface="Microsoft YaHei" panose="020B0503020204020204" pitchFamily="34" charset="-122"/>
                <a:ea typeface="Microsoft YaHei" panose="020B0503020204020204" pitchFamily="34" charset="-122"/>
                <a:hlinkClick r:id="rId3"/>
              </a:rPr>
              <a:t>段凡丁</a:t>
            </a:r>
            <a:r>
              <a:rPr lang="zh-CN" altLang="en-US" sz="2400" b="0" i="0" dirty="0">
                <a:solidFill>
                  <a:srgbClr val="333333"/>
                </a:solidFill>
                <a:effectLst/>
                <a:latin typeface="Microsoft YaHei" panose="020B0503020204020204" pitchFamily="34" charset="-122"/>
                <a:ea typeface="Microsoft YaHei" panose="020B0503020204020204" pitchFamily="34" charset="-122"/>
              </a:rPr>
              <a:t>于 </a:t>
            </a:r>
            <a:r>
              <a:rPr lang="en-US" altLang="zh-CN" sz="2400" b="0" i="0" dirty="0">
                <a:solidFill>
                  <a:srgbClr val="333333"/>
                </a:solidFill>
                <a:effectLst/>
                <a:latin typeface="Microsoft YaHei" panose="020B0503020204020204" pitchFamily="34" charset="-122"/>
                <a:ea typeface="Microsoft YaHei" panose="020B0503020204020204" pitchFamily="34" charset="-122"/>
              </a:rPr>
              <a:t>1994 </a:t>
            </a:r>
            <a:r>
              <a:rPr lang="zh-CN" altLang="en-US" sz="2400" b="0" i="0" dirty="0">
                <a:solidFill>
                  <a:srgbClr val="333333"/>
                </a:solidFill>
                <a:effectLst/>
                <a:latin typeface="Microsoft YaHei" panose="020B0503020204020204" pitchFamily="34" charset="-122"/>
                <a:ea typeface="Microsoft YaHei" panose="020B0503020204020204" pitchFamily="34" charset="-122"/>
              </a:rPr>
              <a:t>年发表的论文中的名字。不过，段凡丁的证明是错误的，且在 </a:t>
            </a:r>
            <a:r>
              <a:rPr lang="en" altLang="zh-CN" sz="2400" b="0" i="0" dirty="0">
                <a:solidFill>
                  <a:srgbClr val="333333"/>
                </a:solidFill>
                <a:effectLst/>
                <a:latin typeface="Microsoft YaHei" panose="020B0503020204020204" pitchFamily="34" charset="-122"/>
                <a:ea typeface="Microsoft YaHei" panose="020B0503020204020204" pitchFamily="34" charset="-122"/>
              </a:rPr>
              <a:t>Bellman-Ford </a:t>
            </a:r>
            <a:r>
              <a:rPr lang="zh-CN" altLang="en-US" sz="2400" b="0" i="0" dirty="0">
                <a:solidFill>
                  <a:srgbClr val="333333"/>
                </a:solidFill>
                <a:effectLst/>
                <a:latin typeface="Microsoft YaHei" panose="020B0503020204020204" pitchFamily="34" charset="-122"/>
                <a:ea typeface="Microsoft YaHei" panose="020B0503020204020204" pitchFamily="34" charset="-122"/>
              </a:rPr>
              <a:t>算法提出后不久（</a:t>
            </a:r>
            <a:r>
              <a:rPr lang="en-US" altLang="zh-CN" sz="2400" b="0" i="0" dirty="0">
                <a:solidFill>
                  <a:srgbClr val="333333"/>
                </a:solidFill>
                <a:effectLst/>
                <a:latin typeface="Microsoft YaHei" panose="020B0503020204020204" pitchFamily="34" charset="-122"/>
                <a:ea typeface="Microsoft YaHei" panose="020B0503020204020204" pitchFamily="34" charset="-122"/>
              </a:rPr>
              <a:t>1957 </a:t>
            </a:r>
            <a:r>
              <a:rPr lang="zh-CN" altLang="en-US" sz="2400" b="0" i="0" dirty="0">
                <a:solidFill>
                  <a:srgbClr val="333333"/>
                </a:solidFill>
                <a:effectLst/>
                <a:latin typeface="Microsoft YaHei" panose="020B0503020204020204" pitchFamily="34" charset="-122"/>
                <a:ea typeface="Microsoft YaHei" panose="020B0503020204020204" pitchFamily="34" charset="-122"/>
              </a:rPr>
              <a:t>年）已有队列</a:t>
            </a:r>
            <a:r>
              <a:rPr lang="zh-CN" altLang="en-US" sz="2400" b="0" i="0" u="none" strike="noStrike" dirty="0">
                <a:solidFill>
                  <a:srgbClr val="136EC2"/>
                </a:solidFill>
                <a:effectLst/>
                <a:latin typeface="Microsoft YaHei" panose="020B0503020204020204" pitchFamily="34" charset="-122"/>
                <a:ea typeface="Microsoft YaHei" panose="020B0503020204020204" pitchFamily="34" charset="-122"/>
                <a:hlinkClick r:id="rId4"/>
              </a:rPr>
              <a:t>优化内容</a:t>
            </a:r>
            <a:r>
              <a:rPr lang="zh-CN" altLang="en-US" sz="2400" b="0" i="0" dirty="0">
                <a:solidFill>
                  <a:srgbClr val="333333"/>
                </a:solidFill>
                <a:effectLst/>
                <a:latin typeface="Microsoft YaHei" panose="020B0503020204020204" pitchFamily="34" charset="-122"/>
                <a:ea typeface="Microsoft YaHei" panose="020B0503020204020204" pitchFamily="34" charset="-122"/>
              </a:rPr>
              <a:t>，所以国际上不承认 </a:t>
            </a:r>
            <a:r>
              <a:rPr lang="en" altLang="zh-CN" sz="2400" b="0" i="0" dirty="0">
                <a:solidFill>
                  <a:srgbClr val="333333"/>
                </a:solidFill>
                <a:effectLst/>
                <a:latin typeface="Microsoft YaHei" panose="020B0503020204020204" pitchFamily="34" charset="-122"/>
                <a:ea typeface="Microsoft YaHei" panose="020B0503020204020204" pitchFamily="34" charset="-122"/>
              </a:rPr>
              <a:t>SPFA </a:t>
            </a:r>
            <a:r>
              <a:rPr lang="zh-CN" altLang="en-US" sz="2400" b="0" i="0" dirty="0">
                <a:solidFill>
                  <a:srgbClr val="333333"/>
                </a:solidFill>
                <a:effectLst/>
                <a:latin typeface="Microsoft YaHei" panose="020B0503020204020204" pitchFamily="34" charset="-122"/>
                <a:ea typeface="Microsoft YaHei" panose="020B0503020204020204" pitchFamily="34" charset="-122"/>
              </a:rPr>
              <a:t>算法是段凡丁提出的。</a:t>
            </a:r>
            <a:endParaRPr lang="zh-CN" altLang="en-US" sz="24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F180DE9B-2A02-A87F-530E-C8B80E89A447}"/>
              </a:ext>
            </a:extLst>
          </p:cNvPr>
          <p:cNvPicPr>
            <a:picLocks noChangeAspect="1"/>
          </p:cNvPicPr>
          <p:nvPr/>
        </p:nvPicPr>
        <p:blipFill>
          <a:blip r:embed="rId5"/>
          <a:stretch>
            <a:fillRect/>
          </a:stretch>
        </p:blipFill>
        <p:spPr>
          <a:xfrm>
            <a:off x="1353933" y="3424723"/>
            <a:ext cx="8717954" cy="1605939"/>
          </a:xfrm>
          <a:prstGeom prst="rect">
            <a:avLst/>
          </a:prstGeom>
        </p:spPr>
      </p:pic>
      <p:sp>
        <p:nvSpPr>
          <p:cNvPr id="12" name="圆角矩形 11">
            <a:extLst>
              <a:ext uri="{FF2B5EF4-FFF2-40B4-BE49-F238E27FC236}">
                <a16:creationId xmlns:a16="http://schemas.microsoft.com/office/drawing/2014/main" id="{B396517D-C255-406C-11E4-633316355806}"/>
              </a:ext>
            </a:extLst>
          </p:cNvPr>
          <p:cNvSpPr/>
          <p:nvPr/>
        </p:nvSpPr>
        <p:spPr>
          <a:xfrm>
            <a:off x="5128084" y="4629050"/>
            <a:ext cx="2088232" cy="4016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00FF"/>
              </a:solidFill>
            </a:endParaRPr>
          </a:p>
        </p:txBody>
      </p:sp>
    </p:spTree>
    <p:extLst>
      <p:ext uri="{BB962C8B-B14F-4D97-AF65-F5344CB8AC3E}">
        <p14:creationId xmlns:p14="http://schemas.microsoft.com/office/powerpoint/2010/main" val="23670571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35" y="449670"/>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6" name="文本框 1">
            <a:extLst>
              <a:ext uri="{FF2B5EF4-FFF2-40B4-BE49-F238E27FC236}">
                <a16:creationId xmlns:a16="http://schemas.microsoft.com/office/drawing/2014/main" id="{E979165C-FC42-2D3D-A2B2-166D81F4A4C1}"/>
              </a:ext>
            </a:extLst>
          </p:cNvPr>
          <p:cNvSpPr txBox="1">
            <a:spLocks noChangeArrowheads="1"/>
          </p:cNvSpPr>
          <p:nvPr/>
        </p:nvSpPr>
        <p:spPr bwMode="auto">
          <a:xfrm>
            <a:off x="2379546" y="1217932"/>
            <a:ext cx="74615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 typeface="Arial" panose="020B0604020202020204" pitchFamily="34" charset="0"/>
              <a:buChar char="•"/>
            </a:pPr>
            <a:r>
              <a:rPr lang="en-US" altLang="zh-CN" sz="2800" dirty="0">
                <a:latin typeface="Verdana" panose="020B0604030504040204" pitchFamily="34" charset="0"/>
              </a:rPr>
              <a:t>Dijkstra</a:t>
            </a:r>
            <a:r>
              <a:rPr lang="zh-CN" altLang="en-US" sz="2800" dirty="0">
                <a:latin typeface="Verdana" panose="020B0604030504040204" pitchFamily="34" charset="0"/>
              </a:rPr>
              <a:t>算法不允许图</a:t>
            </a:r>
            <a:r>
              <a:rPr lang="zh-CN" altLang="zh-CN" sz="2800" dirty="0">
                <a:latin typeface="Verdana" panose="020B0604030504040204" pitchFamily="34" charset="0"/>
              </a:rPr>
              <a:t>G中</a:t>
            </a:r>
            <a:r>
              <a:rPr lang="zh-CN" altLang="en-US" sz="2800" dirty="0">
                <a:latin typeface="Verdana" panose="020B0604030504040204" pitchFamily="34" charset="0"/>
              </a:rPr>
              <a:t>有负权重的边</a:t>
            </a:r>
            <a:endParaRPr lang="en-US" altLang="zh-CN" sz="2800" dirty="0">
              <a:latin typeface="Verdana" panose="020B0604030504040204" pitchFamily="34" charset="0"/>
            </a:endParaRPr>
          </a:p>
          <a:p>
            <a:pPr>
              <a:spcBef>
                <a:spcPct val="0"/>
              </a:spcBef>
              <a:buClrTx/>
              <a:buSzTx/>
              <a:buFont typeface="Arial" panose="020B0604020202020204" pitchFamily="34" charset="0"/>
              <a:buChar char="•"/>
            </a:pPr>
            <a:r>
              <a:rPr kumimoji="1" lang="en-US" altLang="zh-CN" sz="2800" dirty="0">
                <a:latin typeface="Verdana" panose="020B0604030504040204" pitchFamily="34" charset="0"/>
              </a:rPr>
              <a:t>Bellman-Ford</a:t>
            </a:r>
            <a:r>
              <a:rPr kumimoji="1" lang="zh-CN" altLang="en-US" sz="2800" dirty="0">
                <a:latin typeface="Verdana" panose="020B0604030504040204" pitchFamily="34" charset="0"/>
              </a:rPr>
              <a:t>算法时间复杂度高 </a:t>
            </a:r>
            <a:r>
              <a:rPr kumimoji="1" lang="en-US" altLang="zh-CN" sz="2800" dirty="0">
                <a:latin typeface="Verdana" panose="020B0604030504040204" pitchFamily="34" charset="0"/>
              </a:rPr>
              <a:t>O(|V|</a:t>
            </a:r>
            <a:r>
              <a:rPr kumimoji="1" lang="en-US" altLang="zh-CN" sz="2800" baseline="30000" dirty="0">
                <a:latin typeface="Verdana" panose="020B0604030504040204" pitchFamily="34" charset="0"/>
              </a:rPr>
              <a:t>3</a:t>
            </a:r>
            <a:r>
              <a:rPr kumimoji="1" lang="en-US" altLang="zh-CN" sz="2800" dirty="0">
                <a:latin typeface="Verdana" panose="020B0604030504040204" pitchFamily="34" charset="0"/>
              </a:rPr>
              <a:t>)</a:t>
            </a:r>
            <a:endParaRPr kumimoji="1" lang="zh-CN" altLang="en-US" sz="2800" dirty="0">
              <a:latin typeface="Verdana" panose="020B0604030504040204" pitchFamily="34"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1F45CAA-1B00-1C97-236D-34F5EC7A0DD0}"/>
                  </a:ext>
                </a:extLst>
              </p:cNvPr>
              <p:cNvSpPr txBox="1"/>
              <p:nvPr/>
            </p:nvSpPr>
            <p:spPr>
              <a:xfrm>
                <a:off x="2234893" y="2444497"/>
                <a:ext cx="7750840" cy="1200329"/>
              </a:xfrm>
              <a:prstGeom prst="rect">
                <a:avLst/>
              </a:prstGeom>
              <a:solidFill>
                <a:srgbClr val="009999"/>
              </a:solidFill>
            </p:spPr>
            <p:txBody>
              <a:bodyPr wrap="none" rtlCol="0">
                <a:spAutoFit/>
              </a:bodyPr>
              <a:lstStyle/>
              <a:p>
                <a:pPr algn="ctr"/>
                <a:r>
                  <a:rPr kumimoji="1" lang="en-US" altLang="zh-CN" sz="2400" b="1" dirty="0">
                    <a:solidFill>
                      <a:schemeClr val="bg1"/>
                    </a:solidFill>
                    <a:latin typeface="Microsoft YaHei" panose="020B0503020204020204" pitchFamily="34" charset="-122"/>
                    <a:ea typeface="Microsoft YaHei" panose="020B0503020204020204" pitchFamily="34" charset="-122"/>
                  </a:rPr>
                  <a:t>BF</a:t>
                </a:r>
                <a:r>
                  <a:rPr kumimoji="1" lang="zh-CN" altLang="en-US" sz="2400" b="1" dirty="0">
                    <a:solidFill>
                      <a:schemeClr val="bg1"/>
                    </a:solidFill>
                    <a:latin typeface="Microsoft YaHei" panose="020B0503020204020204" pitchFamily="34" charset="-122"/>
                    <a:ea typeface="Microsoft YaHei" panose="020B0503020204020204" pitchFamily="34" charset="-122"/>
                  </a:rPr>
                  <a:t>算法的问题</a:t>
                </a:r>
                <a:endParaRPr kumimoji="1" lang="en-US" altLang="zh-CN" sz="2400" b="1"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在每轮松弛过程中，对每条边</a:t>
                </a:r>
                <a14:m>
                  <m:oMath xmlns:m="http://schemas.openxmlformats.org/officeDocument/2006/math">
                    <m:r>
                      <a:rPr kumimoji="1" lang="en-US" altLang="zh-CN" sz="2400" b="0" i="1" dirty="0" smtClean="0">
                        <a:solidFill>
                          <a:schemeClr val="bg1"/>
                        </a:solidFill>
                        <a:latin typeface="Cambria Math" panose="02040503050406030204" pitchFamily="18" charset="0"/>
                      </a:rPr>
                      <m:t>&lt;</m:t>
                    </m:r>
                    <m:r>
                      <a:rPr kumimoji="1" lang="en-US" altLang="zh-CN" sz="2400" b="0" i="1" smtClean="0">
                        <a:solidFill>
                          <a:schemeClr val="bg1"/>
                        </a:solidFill>
                        <a:latin typeface="Cambria Math" panose="02040503050406030204" pitchFamily="18" charset="0"/>
                      </a:rPr>
                      <m:t>𝑢</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𝑣</m:t>
                    </m:r>
                    <m:r>
                      <a:rPr kumimoji="1" lang="en-US" altLang="zh-CN" sz="2400" b="0" i="1" smtClean="0">
                        <a:solidFill>
                          <a:schemeClr val="bg1"/>
                        </a:solidFill>
                        <a:latin typeface="Cambria Math" panose="02040503050406030204" pitchFamily="18" charset="0"/>
                      </a:rPr>
                      <m:t>&gt;∈</m:t>
                    </m:r>
                    <m:r>
                      <a:rPr kumimoji="1" lang="en-US" altLang="zh-CN" sz="2400" b="0" i="1" smtClean="0">
                        <a:solidFill>
                          <a:schemeClr val="bg1"/>
                        </a:solidFill>
                        <a:latin typeface="Cambria Math" panose="02040503050406030204" pitchFamily="18" charset="0"/>
                      </a:rPr>
                      <m:t>𝐸</m:t>
                    </m:r>
                    <m:r>
                      <a:rPr kumimoji="1" lang="en-US" altLang="zh-CN" sz="2400" b="0" i="1" smtClean="0">
                        <a:solidFill>
                          <a:schemeClr val="bg1"/>
                        </a:solidFill>
                        <a:latin typeface="Cambria Math" panose="02040503050406030204" pitchFamily="18" charset="0"/>
                      </a:rPr>
                      <m:t>, </m:t>
                    </m:r>
                  </m:oMath>
                </a14:m>
                <a:r>
                  <a:rPr kumimoji="1" lang="zh-CN" altLang="en-US" sz="2400" dirty="0">
                    <a:solidFill>
                      <a:schemeClr val="bg1"/>
                    </a:solidFill>
                    <a:latin typeface="Microsoft YaHei" panose="020B0503020204020204" pitchFamily="34" charset="-122"/>
                    <a:ea typeface="Microsoft YaHei" panose="020B0503020204020204" pitchFamily="34" charset="-122"/>
                  </a:rPr>
                  <a:t>都会判断是否</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400" b="0" i="1" smtClean="0">
                        <a:solidFill>
                          <a:schemeClr val="bg1"/>
                        </a:solidFill>
                        <a:latin typeface="Cambria Math" panose="02040503050406030204" pitchFamily="18" charset="0"/>
                      </a:rPr>
                      <m:t>𝑑𝑖𝑠𝑡</m:t>
                    </m:r>
                    <m:d>
                      <m:dPr>
                        <m:begChr m:val="["/>
                        <m:endChr m:val="]"/>
                        <m:ctrlPr>
                          <a:rPr kumimoji="1" lang="en-US" altLang="zh-CN" sz="2400" b="0" i="1" smtClean="0">
                            <a:solidFill>
                              <a:schemeClr val="bg1"/>
                            </a:solidFill>
                            <a:latin typeface="Cambria Math" panose="02040503050406030204" pitchFamily="18" charset="0"/>
                          </a:rPr>
                        </m:ctrlPr>
                      </m:dPr>
                      <m:e>
                        <m:r>
                          <a:rPr kumimoji="1" lang="en-US" altLang="zh-CN" sz="2400" b="0" i="1" smtClean="0">
                            <a:solidFill>
                              <a:schemeClr val="bg1"/>
                            </a:solidFill>
                            <a:latin typeface="Cambria Math" panose="02040503050406030204" pitchFamily="18" charset="0"/>
                          </a:rPr>
                          <m:t>𝑣</m:t>
                        </m:r>
                      </m:e>
                    </m:d>
                    <m:r>
                      <a:rPr kumimoji="1" lang="en-US" altLang="zh-CN" sz="2400" b="0" i="0" smtClean="0">
                        <a:solidFill>
                          <a:schemeClr val="bg1"/>
                        </a:solidFill>
                        <a:latin typeface="Cambria Math" panose="02040503050406030204" pitchFamily="18" charset="0"/>
                      </a:rPr>
                      <m:t>&gt;</m:t>
                    </m:r>
                    <m:r>
                      <a:rPr kumimoji="1" lang="zh-CN" altLang="en-US" sz="2400" b="0" i="0" smtClean="0">
                        <a:solidFill>
                          <a:schemeClr val="bg1"/>
                        </a:solidFill>
                        <a:latin typeface="Cambria Math" panose="02040503050406030204" pitchFamily="18" charset="0"/>
                      </a:rPr>
                      <m:t> </m:t>
                    </m:r>
                    <m:r>
                      <a:rPr kumimoji="1" lang="en-US" altLang="zh-CN" sz="2400" b="0" i="1" smtClean="0">
                        <a:solidFill>
                          <a:schemeClr val="bg1"/>
                        </a:solidFill>
                        <a:latin typeface="Cambria Math" panose="02040503050406030204" pitchFamily="18" charset="0"/>
                      </a:rPr>
                      <m:t>𝑑𝑖𝑠𝑡</m:t>
                    </m:r>
                    <m:d>
                      <m:dPr>
                        <m:begChr m:val="["/>
                        <m:endChr m:val="]"/>
                        <m:ctrlPr>
                          <a:rPr kumimoji="1" lang="en-US" altLang="zh-CN" sz="2400" b="0" i="1" smtClean="0">
                            <a:solidFill>
                              <a:schemeClr val="bg1"/>
                            </a:solidFill>
                            <a:latin typeface="Cambria Math" panose="02040503050406030204" pitchFamily="18" charset="0"/>
                          </a:rPr>
                        </m:ctrlPr>
                      </m:dPr>
                      <m:e>
                        <m:r>
                          <a:rPr kumimoji="1" lang="en-US" altLang="zh-CN" sz="2400" b="0" i="1" smtClean="0">
                            <a:solidFill>
                              <a:schemeClr val="bg1"/>
                            </a:solidFill>
                            <a:latin typeface="Cambria Math" panose="02040503050406030204" pitchFamily="18" charset="0"/>
                          </a:rPr>
                          <m:t>𝑢</m:t>
                        </m:r>
                      </m:e>
                    </m:d>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𝑤</m:t>
                    </m:r>
                    <m:d>
                      <m:dPr>
                        <m:ctrlPr>
                          <a:rPr kumimoji="1" lang="en-US" altLang="zh-CN" sz="2400" b="0" i="1" smtClean="0">
                            <a:solidFill>
                              <a:schemeClr val="bg1"/>
                            </a:solidFill>
                            <a:latin typeface="Cambria Math" panose="02040503050406030204" pitchFamily="18" charset="0"/>
                          </a:rPr>
                        </m:ctrlPr>
                      </m:dPr>
                      <m:e>
                        <m:r>
                          <a:rPr kumimoji="1" lang="en-US" altLang="zh-CN" sz="2400" b="0" i="1" smtClean="0">
                            <a:solidFill>
                              <a:schemeClr val="bg1"/>
                            </a:solidFill>
                            <a:latin typeface="Cambria Math" panose="02040503050406030204" pitchFamily="18" charset="0"/>
                          </a:rPr>
                          <m:t>𝑢</m:t>
                        </m:r>
                        <m:r>
                          <a:rPr kumimoji="1" lang="en-US" altLang="zh-CN" sz="2400" b="0" i="1" smtClean="0">
                            <a:solidFill>
                              <a:schemeClr val="bg1"/>
                            </a:solidFill>
                            <a:latin typeface="Cambria Math" panose="02040503050406030204" pitchFamily="18" charset="0"/>
                          </a:rPr>
                          <m:t>, </m:t>
                        </m:r>
                        <m:r>
                          <a:rPr kumimoji="1" lang="en-US" altLang="zh-CN" sz="2400" b="0" i="1" smtClean="0">
                            <a:solidFill>
                              <a:schemeClr val="bg1"/>
                            </a:solidFill>
                            <a:latin typeface="Cambria Math" panose="02040503050406030204" pitchFamily="18" charset="0"/>
                          </a:rPr>
                          <m:t>𝑣</m:t>
                        </m:r>
                      </m:e>
                    </m:d>
                  </m:oMath>
                </a14:m>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51F45CAA-1B00-1C97-236D-34F5EC7A0DD0}"/>
                  </a:ext>
                </a:extLst>
              </p:cNvPr>
              <p:cNvSpPr txBox="1">
                <a:spLocks noRot="1" noChangeAspect="1" noMove="1" noResize="1" noEditPoints="1" noAdjustHandles="1" noChangeArrowheads="1" noChangeShapeType="1" noTextEdit="1"/>
              </p:cNvSpPr>
              <p:nvPr/>
            </p:nvSpPr>
            <p:spPr>
              <a:xfrm>
                <a:off x="2234893" y="2444497"/>
                <a:ext cx="7750840" cy="1200329"/>
              </a:xfrm>
              <a:prstGeom prst="rect">
                <a:avLst/>
              </a:prstGeom>
              <a:blipFill>
                <a:blip r:embed="rId2"/>
                <a:stretch>
                  <a:fillRect l="-1259" t="-4061" r="-23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AE1DD1D-1B52-9BA6-D718-A2C4378F9C6B}"/>
              </a:ext>
            </a:extLst>
          </p:cNvPr>
          <p:cNvSpPr txBox="1"/>
          <p:nvPr/>
        </p:nvSpPr>
        <p:spPr>
          <a:xfrm>
            <a:off x="915359" y="3947762"/>
            <a:ext cx="10706777" cy="400110"/>
          </a:xfrm>
          <a:prstGeom prst="rect">
            <a:avLst/>
          </a:prstGeom>
          <a:noFill/>
        </p:spPr>
        <p:txBody>
          <a:bodyPr wrap="none" rtlCol="0">
            <a:spAutoFit/>
          </a:bodyPr>
          <a:lstStyle/>
          <a:p>
            <a:r>
              <a:rPr kumimoji="1" lang="zh-CN" altLang="en-US" sz="2000" b="1" dirty="0">
                <a:solidFill>
                  <a:srgbClr val="FF0000"/>
                </a:solidFill>
                <a:latin typeface="Microsoft YaHei" panose="020B0503020204020204" pitchFamily="34" charset="-122"/>
                <a:ea typeface="Microsoft YaHei" panose="020B0503020204020204" pitchFamily="34" charset="-122"/>
              </a:rPr>
              <a:t>思路</a:t>
            </a:r>
            <a:r>
              <a:rPr kumimoji="1" lang="zh-CN" altLang="en-US" sz="2000" dirty="0">
                <a:solidFill>
                  <a:srgbClr val="FF0000"/>
                </a:solidFill>
                <a:latin typeface="Microsoft YaHei" panose="020B0503020204020204" pitchFamily="34" charset="-122"/>
                <a:ea typeface="Microsoft YaHei" panose="020B0503020204020204" pitchFamily="34" charset="-122"/>
              </a:rPr>
              <a:t>：如果本轮松弛</a:t>
            </a:r>
            <a:r>
              <a:rPr kumimoji="1" lang="en-US" altLang="zh-CN" sz="2000" dirty="0" err="1">
                <a:solidFill>
                  <a:srgbClr val="FF0000"/>
                </a:solidFill>
                <a:latin typeface="Microsoft YaHei" panose="020B0503020204020204" pitchFamily="34" charset="-122"/>
                <a:ea typeface="Microsoft YaHei" panose="020B0503020204020204" pitchFamily="34" charset="-122"/>
              </a:rPr>
              <a:t>dist</a:t>
            </a:r>
            <a:r>
              <a:rPr kumimoji="1" lang="en-US" altLang="zh-CN" sz="2000" dirty="0">
                <a:solidFill>
                  <a:srgbClr val="FF0000"/>
                </a:solidFill>
                <a:latin typeface="Microsoft YaHei" panose="020B0503020204020204" pitchFamily="34" charset="-122"/>
                <a:ea typeface="Microsoft YaHei" panose="020B0503020204020204" pitchFamily="34" charset="-122"/>
              </a:rPr>
              <a:t>[u]</a:t>
            </a:r>
            <a:r>
              <a:rPr kumimoji="1" lang="zh-CN" altLang="en-US" sz="2000" dirty="0">
                <a:solidFill>
                  <a:srgbClr val="FF0000"/>
                </a:solidFill>
                <a:latin typeface="Microsoft YaHei" panose="020B0503020204020204" pitchFamily="34" charset="-122"/>
                <a:ea typeface="Microsoft YaHei" panose="020B0503020204020204" pitchFamily="34" charset="-122"/>
              </a:rPr>
              <a:t>的值没有变化，则下一轮松弛没有必要再使用</a:t>
            </a:r>
            <a:r>
              <a:rPr kumimoji="1" lang="en-US" altLang="zh-CN" sz="2000" dirty="0" err="1">
                <a:solidFill>
                  <a:srgbClr val="FF0000"/>
                </a:solidFill>
                <a:latin typeface="Microsoft YaHei" panose="020B0503020204020204" pitchFamily="34" charset="-122"/>
                <a:ea typeface="Microsoft YaHei" panose="020B0503020204020204" pitchFamily="34" charset="-122"/>
              </a:rPr>
              <a:t>dist</a:t>
            </a:r>
            <a:r>
              <a:rPr kumimoji="1" lang="en-US" altLang="zh-CN" sz="2000" dirty="0">
                <a:solidFill>
                  <a:srgbClr val="FF0000"/>
                </a:solidFill>
                <a:latin typeface="Microsoft YaHei" panose="020B0503020204020204" pitchFamily="34" charset="-122"/>
                <a:ea typeface="Microsoft YaHei" panose="020B0503020204020204" pitchFamily="34" charset="-122"/>
              </a:rPr>
              <a:t>[u]</a:t>
            </a:r>
            <a:r>
              <a:rPr kumimoji="1" lang="zh-CN" altLang="en-US" sz="2000" dirty="0">
                <a:solidFill>
                  <a:srgbClr val="FF0000"/>
                </a:solidFill>
                <a:latin typeface="Microsoft YaHei" panose="020B0503020204020204" pitchFamily="34" charset="-122"/>
                <a:ea typeface="Microsoft YaHei" panose="020B0503020204020204" pitchFamily="34" charset="-122"/>
              </a:rPr>
              <a:t>去改变</a:t>
            </a:r>
            <a:r>
              <a:rPr kumimoji="1" lang="en-US" altLang="zh-CN" sz="2000" dirty="0" err="1">
                <a:solidFill>
                  <a:srgbClr val="FF0000"/>
                </a:solidFill>
                <a:latin typeface="Microsoft YaHei" panose="020B0503020204020204" pitchFamily="34" charset="-122"/>
                <a:ea typeface="Microsoft YaHei" panose="020B0503020204020204" pitchFamily="34" charset="-122"/>
              </a:rPr>
              <a:t>dist</a:t>
            </a:r>
            <a:r>
              <a:rPr kumimoji="1" lang="en-US" altLang="zh-CN" sz="2000" dirty="0">
                <a:solidFill>
                  <a:srgbClr val="FF0000"/>
                </a:solidFill>
                <a:latin typeface="Microsoft YaHei" panose="020B0503020204020204" pitchFamily="34" charset="-122"/>
                <a:ea typeface="Microsoft YaHei" panose="020B0503020204020204" pitchFamily="34" charset="-122"/>
              </a:rPr>
              <a:t>[v]</a:t>
            </a:r>
            <a:endParaRPr kumimoji="1" lang="zh-CN" altLang="en-US" sz="2000" dirty="0">
              <a:solidFill>
                <a:srgbClr val="FF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A32BF213-8135-6E7A-EBA1-EE8F50A5AAF8}"/>
              </a:ext>
            </a:extLst>
          </p:cNvPr>
          <p:cNvSpPr txBox="1"/>
          <p:nvPr/>
        </p:nvSpPr>
        <p:spPr>
          <a:xfrm>
            <a:off x="2136808" y="4593270"/>
            <a:ext cx="8275577" cy="1200329"/>
          </a:xfrm>
          <a:prstGeom prst="rect">
            <a:avLst/>
          </a:prstGeom>
          <a:solidFill>
            <a:srgbClr val="009999"/>
          </a:solidFill>
        </p:spPr>
        <p:txBody>
          <a:bodyPr wrap="square" rtlCol="0">
            <a:spAutoFit/>
          </a:bodyP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关键数据结构</a:t>
            </a:r>
            <a:endParaRPr kumimoji="1" lang="en-US" altLang="zh-CN" sz="2400" b="1"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使用</a:t>
            </a:r>
            <a:r>
              <a:rPr kumimoji="1" lang="en-US" altLang="zh-CN" sz="2400" dirty="0">
                <a:solidFill>
                  <a:srgbClr val="FFFF00"/>
                </a:solidFill>
                <a:latin typeface="Microsoft YaHei" panose="020B0503020204020204" pitchFamily="34" charset="-122"/>
                <a:ea typeface="Microsoft YaHei" panose="020B0503020204020204" pitchFamily="34" charset="-122"/>
              </a:rPr>
              <a:t>FIFO</a:t>
            </a:r>
            <a:r>
              <a:rPr kumimoji="1" lang="zh-CN" altLang="en-US" sz="2400" dirty="0">
                <a:solidFill>
                  <a:srgbClr val="FFFF00"/>
                </a:solidFill>
                <a:latin typeface="Microsoft YaHei" panose="020B0503020204020204" pitchFamily="34" charset="-122"/>
                <a:ea typeface="Microsoft YaHei" panose="020B0503020204020204" pitchFamily="34" charset="-122"/>
              </a:rPr>
              <a:t>队列</a:t>
            </a:r>
            <a:r>
              <a:rPr kumimoji="1" lang="zh-CN" altLang="en-US" sz="2400" dirty="0">
                <a:solidFill>
                  <a:schemeClr val="bg1"/>
                </a:solidFill>
                <a:latin typeface="Microsoft YaHei" panose="020B0503020204020204" pitchFamily="34" charset="-122"/>
                <a:ea typeface="Microsoft YaHei" panose="020B0503020204020204" pitchFamily="34" charset="-122"/>
              </a:rPr>
              <a:t>记录本轮松弛中</a:t>
            </a:r>
            <a:r>
              <a:rPr kumimoji="1" lang="en-US" altLang="zh-CN" sz="2400" dirty="0" err="1">
                <a:solidFill>
                  <a:schemeClr val="bg1"/>
                </a:solidFill>
                <a:latin typeface="Microsoft YaHei" panose="020B0503020204020204" pitchFamily="34" charset="-122"/>
                <a:ea typeface="Microsoft YaHei" panose="020B0503020204020204" pitchFamily="34" charset="-122"/>
              </a:rPr>
              <a:t>dist</a:t>
            </a:r>
            <a:r>
              <a:rPr kumimoji="1" lang="zh-CN" altLang="en-US" sz="2400" dirty="0">
                <a:solidFill>
                  <a:schemeClr val="bg1"/>
                </a:solidFill>
                <a:latin typeface="Microsoft YaHei" panose="020B0503020204020204" pitchFamily="34" charset="-122"/>
                <a:ea typeface="Microsoft YaHei" panose="020B0503020204020204" pitchFamily="34" charset="-122"/>
              </a:rPr>
              <a:t>值减少（最短路径有更新）的结点，在下一轮中</a:t>
            </a:r>
            <a:r>
              <a:rPr kumimoji="1" lang="zh-CN" altLang="en-US" sz="2400" dirty="0">
                <a:solidFill>
                  <a:srgbClr val="FFFF00"/>
                </a:solidFill>
                <a:latin typeface="Microsoft YaHei" panose="020B0503020204020204" pitchFamily="34" charset="-122"/>
                <a:ea typeface="Microsoft YaHei" panose="020B0503020204020204" pitchFamily="34" charset="-122"/>
              </a:rPr>
              <a:t>仅使用</a:t>
            </a:r>
            <a:r>
              <a:rPr kumimoji="1" lang="zh-CN" altLang="en-US" sz="2400" dirty="0">
                <a:solidFill>
                  <a:schemeClr val="bg1"/>
                </a:solidFill>
                <a:latin typeface="Microsoft YaHei" panose="020B0503020204020204" pitchFamily="34" charset="-122"/>
                <a:ea typeface="Microsoft YaHei" panose="020B0503020204020204" pitchFamily="34" charset="-122"/>
              </a:rPr>
              <a:t>这些结点去松弛邻接结点</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9F738F0A-6BEA-1EA0-E5E4-4A47B061DD82}"/>
              </a:ext>
            </a:extLst>
          </p:cNvPr>
          <p:cNvSpPr txBox="1"/>
          <p:nvPr/>
        </p:nvSpPr>
        <p:spPr>
          <a:xfrm>
            <a:off x="2852881" y="6038997"/>
            <a:ext cx="7890943" cy="369332"/>
          </a:xfrm>
          <a:prstGeom prst="rect">
            <a:avLst/>
          </a:prstGeom>
          <a:noFill/>
        </p:spPr>
        <p:txBody>
          <a:bodyPr wrap="none" rtlCol="0">
            <a:spAutoFit/>
          </a:bodyPr>
          <a:lstStyle/>
          <a:p>
            <a:r>
              <a:rPr kumimoji="1" lang="en-US" altLang="zh-CN" dirty="0"/>
              <a:t>---</a:t>
            </a:r>
            <a:r>
              <a:rPr kumimoji="1" lang="zh-CN" altLang="en-US" dirty="0"/>
              <a:t>如果本轮松弛中，所有结点的</a:t>
            </a:r>
            <a:r>
              <a:rPr kumimoji="1" lang="en-US" altLang="zh-CN" dirty="0" err="1"/>
              <a:t>dist</a:t>
            </a:r>
            <a:r>
              <a:rPr kumimoji="1" lang="zh-CN" altLang="en-US" dirty="0"/>
              <a:t>值不变，则结束松弛（与冒泡排序相似）</a:t>
            </a:r>
          </a:p>
        </p:txBody>
      </p:sp>
    </p:spTree>
    <p:extLst>
      <p:ext uri="{BB962C8B-B14F-4D97-AF65-F5344CB8AC3E}">
        <p14:creationId xmlns:p14="http://schemas.microsoft.com/office/powerpoint/2010/main" val="493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835" y="449670"/>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内容占位符 4">
            <a:extLst>
              <a:ext uri="{FF2B5EF4-FFF2-40B4-BE49-F238E27FC236}">
                <a16:creationId xmlns:a16="http://schemas.microsoft.com/office/drawing/2014/main" id="{6719F55A-6243-C0C1-ECED-34485C05D8CB}"/>
              </a:ext>
            </a:extLst>
          </p:cNvPr>
          <p:cNvSpPr txBox="1">
            <a:spLocks/>
          </p:cNvSpPr>
          <p:nvPr/>
        </p:nvSpPr>
        <p:spPr>
          <a:xfrm>
            <a:off x="2447841" y="1346244"/>
            <a:ext cx="7296317" cy="4419556"/>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spcBef>
                <a:spcPts val="0"/>
              </a:spcBef>
            </a:pPr>
            <a:r>
              <a:rPr lang="zh-CN" altLang="en-US" b="1" dirty="0">
                <a:solidFill>
                  <a:schemeClr val="bg1"/>
                </a:solidFill>
                <a:sym typeface="+mn-ea"/>
              </a:rPr>
              <a:t>算法</a:t>
            </a:r>
            <a:r>
              <a:rPr lang="zh-CN" altLang="en-US" dirty="0">
                <a:solidFill>
                  <a:schemeClr val="bg1"/>
                </a:solidFill>
                <a:sym typeface="+mn-ea"/>
              </a:rPr>
              <a:t>：单源最短路径 </a:t>
            </a:r>
            <a:r>
              <a:rPr lang="en-US" altLang="zh-CN" dirty="0">
                <a:solidFill>
                  <a:schemeClr val="bg1"/>
                </a:solidFill>
                <a:sym typeface="+mn-ea"/>
              </a:rPr>
              <a:t>SPFA(</a:t>
            </a:r>
            <a:r>
              <a:rPr lang="en-US" altLang="zh-CN" sz="2400" i="1" dirty="0">
                <a:solidFill>
                  <a:schemeClr val="bg1"/>
                </a:solidFill>
                <a:latin typeface="Times New Roman" panose="02020603050405020304" pitchFamily="18" charset="0"/>
                <a:cs typeface="Times New Roman" panose="02020603050405020304" pitchFamily="18" charset="0"/>
                <a:sym typeface="+mn-ea"/>
              </a:rPr>
              <a:t>graph,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dirty="0">
                <a:solidFill>
                  <a:schemeClr val="bg1"/>
                </a:solidFill>
                <a:sym typeface="+mn-ea"/>
              </a:rPr>
              <a:t>)</a:t>
            </a:r>
          </a:p>
          <a:p>
            <a:pPr>
              <a:lnSpc>
                <a:spcPts val="2800"/>
              </a:lnSpc>
              <a:spcBef>
                <a:spcPts val="0"/>
              </a:spcBef>
            </a:pPr>
            <a:r>
              <a:rPr lang="en-US" altLang="zh-CN" dirty="0">
                <a:solidFill>
                  <a:schemeClr val="bg1"/>
                </a:solidFill>
                <a:sym typeface="+mn-ea"/>
              </a:rPr>
              <a:t>—————————————————————</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graph.n_verts</a:t>
            </a:r>
            <a:endParaRPr lang="en-US" altLang="zh-CN" sz="2400" i="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for</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to</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graph.no_edge_value</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无穷大</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count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0</a:t>
            </a: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计数入队次数</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inqueue</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false</a:t>
            </a: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不在队列中</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Enqueue(</a:t>
            </a:r>
            <a:r>
              <a:rPr lang="en-US" altLang="zh-CN" sz="2400" i="1" dirty="0">
                <a:solidFill>
                  <a:schemeClr val="bg1"/>
                </a:solidFill>
                <a:latin typeface="Times New Roman" panose="02020603050405020304" pitchFamily="18" charset="0"/>
                <a:cs typeface="Times New Roman" panose="02020603050405020304" pitchFamily="18" charset="0"/>
                <a:sym typeface="+mn-ea"/>
              </a:rPr>
              <a:t>queue</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源点入队</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inqueue</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true</a:t>
            </a:r>
            <a:endParaRPr lang="en-US" altLang="zh-CN" b="1" dirty="0">
              <a:solidFill>
                <a:schemeClr val="bg1"/>
              </a:solidFill>
              <a:sym typeface="+mn-ea"/>
            </a:endParaRPr>
          </a:p>
        </p:txBody>
      </p:sp>
    </p:spTree>
    <p:extLst>
      <p:ext uri="{BB962C8B-B14F-4D97-AF65-F5344CB8AC3E}">
        <p14:creationId xmlns:p14="http://schemas.microsoft.com/office/powerpoint/2010/main" val="165830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4225" y="5144537"/>
            <a:ext cx="9159215" cy="1073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问题求解：拓扑排序</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35277"/>
            <a:ext cx="11055325" cy="5057775"/>
          </a:xfrm>
        </p:spPr>
        <p:txBody>
          <a:bodyPr>
            <a:normAutofit/>
          </a:bodyPr>
          <a:lstStyle/>
          <a:p>
            <a:pPr>
              <a:lnSpc>
                <a:spcPct val="110000"/>
              </a:lnSpc>
            </a:pPr>
            <a:r>
              <a:rPr lang="zh-CN" altLang="zh-CN" sz="2200" b="1" dirty="0"/>
              <a:t>问题分析</a:t>
            </a:r>
            <a:r>
              <a:rPr lang="zh-CN" altLang="en-US" sz="2200" b="1" dirty="0"/>
              <a:t>    </a:t>
            </a:r>
            <a:endParaRPr lang="en-US" altLang="zh-CN" sz="2200" b="1" dirty="0"/>
          </a:p>
          <a:p>
            <a:pPr>
              <a:lnSpc>
                <a:spcPct val="110000"/>
              </a:lnSpc>
            </a:pPr>
            <a:r>
              <a:rPr lang="zh-CN" altLang="en-US" sz="2200" dirty="0"/>
              <a:t>在一个合法的课程学习顺序中，每个课程的先修课程必须排在该课程之前。</a:t>
            </a:r>
            <a:endParaRPr lang="en-US" altLang="zh-CN" sz="2200" dirty="0"/>
          </a:p>
          <a:p>
            <a:pPr>
              <a:lnSpc>
                <a:spcPct val="110000"/>
              </a:lnSpc>
            </a:pPr>
            <a:endParaRPr lang="en-US" altLang="zh-CN" sz="2200" dirty="0"/>
          </a:p>
          <a:p>
            <a:pPr>
              <a:lnSpc>
                <a:spcPct val="110000"/>
              </a:lnSpc>
            </a:pPr>
            <a:endParaRPr lang="en-US" altLang="zh-CN" sz="2200" dirty="0"/>
          </a:p>
          <a:p>
            <a:pPr>
              <a:lnSpc>
                <a:spcPct val="110000"/>
              </a:lnSpc>
            </a:pPr>
            <a:r>
              <a:rPr lang="zh-CN" altLang="en-US" sz="2200" b="1" u="sng" dirty="0"/>
              <a:t>拓扑序列</a:t>
            </a:r>
            <a:r>
              <a:rPr lang="en-US" altLang="zh-CN" sz="2200" b="1" u="sng" dirty="0"/>
              <a:t>&amp;</a:t>
            </a:r>
            <a:r>
              <a:rPr lang="zh-CN" altLang="en-US" sz="2200" b="1" u="sng" dirty="0"/>
              <a:t>拓扑排序</a:t>
            </a:r>
            <a:endParaRPr lang="en-US" altLang="zh-CN" sz="2200" u="sng" dirty="0"/>
          </a:p>
          <a:p>
            <a:pPr>
              <a:lnSpc>
                <a:spcPct val="110000"/>
              </a:lnSpc>
            </a:pPr>
            <a:r>
              <a:rPr lang="zh-CN" altLang="en-US" sz="2200" dirty="0"/>
              <a:t>在</a:t>
            </a:r>
            <a:r>
              <a:rPr lang="en-US" altLang="zh-CN" sz="2200" dirty="0"/>
              <a:t>DAG</a:t>
            </a:r>
            <a:r>
              <a:rPr lang="zh-CN" altLang="en-US" sz="2200" dirty="0"/>
              <a:t>中，将满足下列条件的结点序列称为</a:t>
            </a:r>
            <a:r>
              <a:rPr lang="zh-CN" altLang="en-US" sz="2200" dirty="0">
                <a:effectLst>
                  <a:outerShdw blurRad="38100" dist="38100" dir="2700000" algn="tl">
                    <a:srgbClr val="000000">
                      <a:alpha val="43137"/>
                    </a:srgbClr>
                  </a:outerShdw>
                </a:effectLst>
              </a:rPr>
              <a:t>拓扑序列</a:t>
            </a:r>
            <a:r>
              <a:rPr lang="zh-CN" altLang="en-US" sz="2200" dirty="0"/>
              <a:t>：</a:t>
            </a:r>
            <a:endParaRPr lang="en-US" altLang="zh-CN" sz="2200" dirty="0"/>
          </a:p>
          <a:p>
            <a:pPr>
              <a:lnSpc>
                <a:spcPct val="110000"/>
              </a:lnSpc>
            </a:pPr>
            <a:r>
              <a:rPr lang="zh-CN" altLang="en-US" sz="2200" dirty="0"/>
              <a:t>（</a:t>
            </a:r>
            <a:r>
              <a:rPr lang="en-US" altLang="zh-CN" sz="2200" dirty="0"/>
              <a:t>1</a:t>
            </a:r>
            <a:r>
              <a:rPr lang="zh-CN" altLang="en-US" sz="2200" dirty="0"/>
              <a:t>）每个结点在序列中出现且仅出现一次；</a:t>
            </a:r>
            <a:endParaRPr lang="en-US" altLang="zh-CN" sz="2200" dirty="0"/>
          </a:p>
          <a:p>
            <a:pPr>
              <a:lnSpc>
                <a:spcPct val="110000"/>
              </a:lnSpc>
            </a:pPr>
            <a:r>
              <a:rPr lang="zh-CN" altLang="en-US" sz="2200" dirty="0"/>
              <a:t>（</a:t>
            </a:r>
            <a:r>
              <a:rPr lang="en-US" altLang="zh-CN" sz="2200" dirty="0"/>
              <a:t>2</a:t>
            </a:r>
            <a:r>
              <a:rPr lang="zh-CN" altLang="en-US" sz="2200" dirty="0"/>
              <a:t>）序列中的每个结点都没有指向其前面的结点的边。</a:t>
            </a:r>
            <a:endParaRPr lang="en-US" altLang="zh-CN" sz="2200" dirty="0"/>
          </a:p>
          <a:p>
            <a:pPr>
              <a:lnSpc>
                <a:spcPct val="110000"/>
              </a:lnSpc>
            </a:pPr>
            <a:r>
              <a:rPr lang="zh-CN" altLang="en-US" sz="2200" b="1" dirty="0"/>
              <a:t>定理：</a:t>
            </a:r>
            <a:r>
              <a:rPr lang="en-US" altLang="zh-CN" sz="2200" dirty="0"/>
              <a:t>DAG</a:t>
            </a:r>
            <a:r>
              <a:rPr lang="zh-CN" altLang="en-US" sz="2200" dirty="0"/>
              <a:t>中一定存在拓扑序列，存在拓扑序列的</a:t>
            </a:r>
            <a:r>
              <a:rPr lang="en-US" altLang="zh-CN" sz="2200" dirty="0"/>
              <a:t>AOV</a:t>
            </a:r>
            <a:r>
              <a:rPr lang="zh-CN" altLang="en-US" sz="2200" dirty="0"/>
              <a:t>网络一定是</a:t>
            </a:r>
            <a:r>
              <a:rPr lang="en-US" altLang="zh-CN" sz="2200" dirty="0"/>
              <a:t>DAG</a:t>
            </a:r>
            <a:r>
              <a:rPr lang="zh-CN" altLang="en-US" sz="2200" dirty="0"/>
              <a:t>。</a:t>
            </a:r>
            <a:endParaRPr lang="en-US" altLang="zh-CN" sz="2200" dirty="0"/>
          </a:p>
          <a:p>
            <a:pPr>
              <a:lnSpc>
                <a:spcPct val="110000"/>
              </a:lnSpc>
            </a:pPr>
            <a:r>
              <a:rPr lang="zh-CN" altLang="en-US" sz="2200" dirty="0"/>
              <a:t>将求解拓扑序列的算法称为</a:t>
            </a:r>
            <a:r>
              <a:rPr lang="zh-CN" altLang="en-US" sz="2200" dirty="0">
                <a:effectLst>
                  <a:outerShdw blurRad="38100" dist="38100" dir="2700000" algn="tl">
                    <a:srgbClr val="000000">
                      <a:alpha val="43137"/>
                    </a:srgbClr>
                  </a:outerShdw>
                </a:effectLst>
              </a:rPr>
              <a:t>拓扑排序</a:t>
            </a:r>
            <a:r>
              <a:rPr lang="zh-CN" altLang="en-US" sz="2200" dirty="0"/>
              <a:t>。</a:t>
            </a:r>
            <a:endParaRPr lang="en-US" altLang="zh-CN" sz="2200" dirty="0"/>
          </a:p>
          <a:p>
            <a:pPr>
              <a:lnSpc>
                <a:spcPct val="110000"/>
              </a:lnSpc>
            </a:pPr>
            <a:endParaRPr lang="en-US" altLang="zh-CN" sz="2200" dirty="0"/>
          </a:p>
          <a:p>
            <a:pPr>
              <a:lnSpc>
                <a:spcPct val="110000"/>
              </a:lnSpc>
            </a:pPr>
            <a:endParaRPr lang="en-US" altLang="zh-CN" sz="2200" dirty="0"/>
          </a:p>
        </p:txBody>
      </p:sp>
      <p:sp>
        <p:nvSpPr>
          <p:cNvPr id="17" name="文本框 1"/>
          <p:cNvSpPr txBox="1"/>
          <p:nvPr/>
        </p:nvSpPr>
        <p:spPr>
          <a:xfrm>
            <a:off x="3513871" y="3208952"/>
            <a:ext cx="5320144" cy="276999"/>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altLang="en-US" kern="100" dirty="0">
                <a:effectLst/>
                <a:latin typeface="等线 Light" panose="02010600030101010101" charset="-122"/>
                <a:ea typeface="黑体" panose="02010609060101010101" pitchFamily="49" charset="-122"/>
                <a:cs typeface="Times New Roman" panose="02020603050405020304" pitchFamily="18" charset="0"/>
              </a:rPr>
              <a:t>一个合法的课程学习顺序</a:t>
            </a:r>
            <a:endParaRPr lang="zh-CN" kern="100" dirty="0">
              <a:effectLst/>
              <a:latin typeface="等线 Light" panose="02010600030101010101" charset="-122"/>
              <a:ea typeface="等线 Light" panose="02010600030101010101" charset="-122"/>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7141" y="2118283"/>
            <a:ext cx="6840105" cy="1014983"/>
          </a:xfrm>
          <a:prstGeom prst="rect">
            <a:avLst/>
          </a:prstGeom>
        </p:spPr>
      </p:pic>
    </p:spTree>
    <p:extLst>
      <p:ext uri="{BB962C8B-B14F-4D97-AF65-F5344CB8AC3E}">
        <p14:creationId xmlns:p14="http://schemas.microsoft.com/office/powerpoint/2010/main" val="1878393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911B6D9-BF24-7693-EC4D-67F5C1D5637C}"/>
                  </a:ext>
                </a:extLst>
              </p:cNvPr>
              <p:cNvSpPr txBox="1"/>
              <p:nvPr/>
            </p:nvSpPr>
            <p:spPr>
              <a:xfrm>
                <a:off x="1937243" y="362269"/>
                <a:ext cx="8165465" cy="6555641"/>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startAt="11"/>
                </a:pPr>
                <a:r>
                  <a:rPr lang="zh-CN" altLang="zh-CN" sz="2000" b="1" dirty="0">
                    <a:latin typeface="Times New Roman" panose="02020603050405020304" pitchFamily="18" charset="0"/>
                    <a:cs typeface="Times New Roman" panose="02020603050405020304" pitchFamily="18" charset="0"/>
                  </a:rPr>
                  <a:t>while</a:t>
                </a:r>
                <a:r>
                  <a:rPr lang="zh-CN" altLang="zh-CN" sz="2000" dirty="0">
                    <a:latin typeface="Times New Roman" panose="02020603050405020304" pitchFamily="18" charset="0"/>
                    <a:cs typeface="Times New Roman" panose="02020603050405020304" pitchFamily="18" charset="0"/>
                  </a:rPr>
                  <a:t> IsEmpty(</a:t>
                </a:r>
                <a:r>
                  <a:rPr lang="en-US" altLang="zh-CN" sz="2000" i="1" dirty="0">
                    <a:latin typeface="Times New Roman" panose="02020603050405020304" pitchFamily="18" charset="0"/>
                    <a:cs typeface="Times New Roman" panose="02020603050405020304" pitchFamily="18" charset="0"/>
                  </a:rPr>
                  <a:t>queue</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 do</a:t>
                </a:r>
                <a:endParaRPr lang="zh-CN" altLang="zh-CN" sz="2800" dirty="0"/>
              </a:p>
              <a:p>
                <a:pPr marL="457200" lvl="0" indent="-457200" eaLnBrk="0" fontAlgn="base" hangingPunct="0">
                  <a:spcBef>
                    <a:spcPct val="0"/>
                  </a:spcBef>
                  <a:spcAft>
                    <a:spcPct val="0"/>
                  </a:spcAft>
                  <a:buFont typeface="+mj-lt"/>
                  <a:buAutoNum type="arabicPeriod" startAt="11"/>
                </a:pP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Dequeue(</a:t>
                </a:r>
                <a:r>
                  <a:rPr lang="en-US" altLang="zh-CN" sz="2000" i="1" dirty="0">
                    <a:latin typeface="Times New Roman" panose="02020603050405020304" pitchFamily="18" charset="0"/>
                    <a:cs typeface="Times New Roman" panose="02020603050405020304" pitchFamily="18" charset="0"/>
                  </a:rPr>
                  <a:t>queue</a:t>
                </a:r>
                <a:r>
                  <a:rPr lang="en-US" altLang="zh-CN" sz="2000" dirty="0">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inqueue</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u</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false</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已出队</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dag</a:t>
                </a:r>
                <a:r>
                  <a:rPr lang="zh-CN" altLang="zh-CN" sz="2000" i="1" dirty="0">
                    <a:latin typeface="Times New Roman" panose="02020603050405020304" pitchFamily="18" charset="0"/>
                    <a:cs typeface="Times New Roman" panose="02020603050405020304" pitchFamily="18" charset="0"/>
                  </a:rPr>
                  <a:t>.ver_list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u</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adj</a:t>
                </a:r>
                <a:endParaRPr lang="en-US" altLang="zh-CN" sz="20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i="1" dirty="0">
                    <a:latin typeface="Times New Roman" panose="02020603050405020304" pitchFamily="18" charset="0"/>
                    <a:cs typeface="Times New Roman" panose="02020603050405020304" pitchFamily="18" charset="0"/>
                  </a:rPr>
                  <a:t>|</a:t>
                </a:r>
                <a:r>
                  <a:rPr lang="zh-CN" altLang="en-US" sz="2000" i="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while</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p</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NIL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do</a:t>
                </a: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if</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&gt;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u</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u,</a:t>
                </a:r>
                <a:r>
                  <a:rPr lang="zh-CN" altLang="en-US"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then</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能够松弛邻接结点</a:t>
                </a:r>
                <a:endParaRPr lang="en-US" altLang="zh-CN" sz="2000" dirty="0">
                  <a:solidFill>
                    <a:srgbClr val="000000"/>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u</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w</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u,</a:t>
                </a:r>
                <a:r>
                  <a:rPr lang="zh-CN" altLang="en-US"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endPar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path</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u</a:t>
                </a: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if</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inqueue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false</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then</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邻接结点如果不在队列中</a:t>
                </a:r>
                <a:endParaRPr lang="en-US" altLang="zh-CN" sz="2000" dirty="0">
                  <a:solidFill>
                    <a:srgbClr val="000000"/>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Enqueue(</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queue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入队</a:t>
                </a:r>
                <a:endParaRPr lang="en-US" altLang="zh-CN" sz="2000" dirty="0">
                  <a:solidFill>
                    <a:srgbClr val="000000"/>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inqueue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true</a:t>
                </a: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count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count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入队次数加</a:t>
                </a:r>
                <a:r>
                  <a:rPr lang="en-US" altLang="zh-CN" sz="2000" dirty="0">
                    <a:solidFill>
                      <a:srgbClr val="000000"/>
                    </a:solidFill>
                    <a:latin typeface="+mn-ea"/>
                    <a:cs typeface="Times New Roman" panose="02020603050405020304" pitchFamily="18" charset="0"/>
                  </a:rPr>
                  <a:t>1</a:t>
                </a: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.next</a:t>
                </a:r>
                <a:endPar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if</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count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&gt;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then</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C00000"/>
                    </a:solidFill>
                    <a:latin typeface="+mn-ea"/>
                    <a:cs typeface="Times New Roman" panose="02020603050405020304" pitchFamily="18" charset="0"/>
                  </a:rPr>
                  <a:t>某个结点的入队次数超过结点数</a:t>
                </a:r>
                <a:endParaRPr lang="en-US" altLang="zh-CN" sz="20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存在负的回路</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p.next</a:t>
                </a:r>
                <a:endPar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1"/>
                </a:pP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p:txBody>
          </p:sp>
        </mc:Choice>
        <mc:Fallback xmlns="">
          <p:sp>
            <p:nvSpPr>
              <p:cNvPr id="6" name="文本框 5">
                <a:extLst>
                  <a:ext uri="{FF2B5EF4-FFF2-40B4-BE49-F238E27FC236}">
                    <a16:creationId xmlns:a16="http://schemas.microsoft.com/office/drawing/2014/main" id="{9911B6D9-BF24-7693-EC4D-67F5C1D5637C}"/>
                  </a:ext>
                </a:extLst>
              </p:cNvPr>
              <p:cNvSpPr txBox="1">
                <a:spLocks noRot="1" noChangeAspect="1" noMove="1" noResize="1" noEditPoints="1" noAdjustHandles="1" noChangeArrowheads="1" noChangeShapeType="1" noTextEdit="1"/>
              </p:cNvSpPr>
              <p:nvPr/>
            </p:nvSpPr>
            <p:spPr>
              <a:xfrm>
                <a:off x="1937243" y="362269"/>
                <a:ext cx="8165465" cy="6555641"/>
              </a:xfrm>
              <a:prstGeom prst="rect">
                <a:avLst/>
              </a:prstGeom>
              <a:blipFill>
                <a:blip r:embed="rId2"/>
                <a:stretch>
                  <a:fillRect l="-672" t="-558" b="-651"/>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673735" y="79667"/>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a:t>
            </a:r>
          </a:p>
        </p:txBody>
      </p:sp>
      <p:sp>
        <p:nvSpPr>
          <p:cNvPr id="11" name="右大括号 10">
            <a:extLst>
              <a:ext uri="{FF2B5EF4-FFF2-40B4-BE49-F238E27FC236}">
                <a16:creationId xmlns:a16="http://schemas.microsoft.com/office/drawing/2014/main" id="{016F82EE-5EE2-3E8D-473C-F7C19A1B44E0}"/>
              </a:ext>
            </a:extLst>
          </p:cNvPr>
          <p:cNvSpPr/>
          <p:nvPr/>
        </p:nvSpPr>
        <p:spPr>
          <a:xfrm>
            <a:off x="10439575" y="2402756"/>
            <a:ext cx="412892" cy="2252722"/>
          </a:xfrm>
          <a:prstGeom prst="rightBrace">
            <a:avLst>
              <a:gd name="adj1" fmla="val 36104"/>
              <a:gd name="adj2" fmla="val 4934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6E54FE2-305F-C651-9822-3BBB3F78AEAC}"/>
              </a:ext>
            </a:extLst>
          </p:cNvPr>
          <p:cNvSpPr txBox="1"/>
          <p:nvPr/>
        </p:nvSpPr>
        <p:spPr>
          <a:xfrm>
            <a:off x="10969364" y="2609544"/>
            <a:ext cx="1167457" cy="1754326"/>
          </a:xfrm>
          <a:prstGeom prst="rect">
            <a:avLst/>
          </a:prstGeom>
          <a:solidFill>
            <a:srgbClr val="009999"/>
          </a:solid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只有</a:t>
            </a:r>
            <a:r>
              <a:rPr kumimoji="1" lang="zh-CN" altLang="en-US" dirty="0">
                <a:solidFill>
                  <a:srgbClr val="FFFF00"/>
                </a:solidFill>
                <a:latin typeface="Microsoft YaHei" panose="020B0503020204020204" pitchFamily="34" charset="-122"/>
                <a:ea typeface="Microsoft YaHei" panose="020B0503020204020204" pitchFamily="34" charset="-122"/>
              </a:rPr>
              <a:t>被松弛的结点才能入队</a:t>
            </a:r>
            <a:r>
              <a:rPr kumimoji="1" lang="zh-CN" altLang="en-US" dirty="0">
                <a:solidFill>
                  <a:schemeClr val="bg1"/>
                </a:solidFill>
                <a:latin typeface="Microsoft YaHei" panose="020B0503020204020204" pitchFamily="34" charset="-122"/>
                <a:ea typeface="Microsoft YaHei" panose="020B0503020204020204" pitchFamily="34" charset="-122"/>
              </a:rPr>
              <a:t>，在下一轮中松弛其他结点！</a:t>
            </a:r>
          </a:p>
        </p:txBody>
      </p:sp>
      <p:sp>
        <p:nvSpPr>
          <p:cNvPr id="13" name="右大括号 12">
            <a:extLst>
              <a:ext uri="{FF2B5EF4-FFF2-40B4-BE49-F238E27FC236}">
                <a16:creationId xmlns:a16="http://schemas.microsoft.com/office/drawing/2014/main" id="{2D4C38BE-0E64-CF13-8751-195807BC82E9}"/>
              </a:ext>
            </a:extLst>
          </p:cNvPr>
          <p:cNvSpPr/>
          <p:nvPr/>
        </p:nvSpPr>
        <p:spPr>
          <a:xfrm>
            <a:off x="8817359" y="3190369"/>
            <a:ext cx="533575" cy="10053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57A5AE67-984B-C076-BDD8-82DA956C5989}"/>
              </a:ext>
            </a:extLst>
          </p:cNvPr>
          <p:cNvSpPr txBox="1"/>
          <p:nvPr/>
        </p:nvSpPr>
        <p:spPr>
          <a:xfrm>
            <a:off x="9377246" y="3272403"/>
            <a:ext cx="1124609" cy="923330"/>
          </a:xfrm>
          <a:prstGeom prst="rect">
            <a:avLst/>
          </a:prstGeom>
          <a:noFill/>
        </p:spPr>
        <p:txBody>
          <a:bodyPr wrap="square" rtlCol="0">
            <a:spAutoFit/>
          </a:bodyPr>
          <a:lstStyle/>
          <a:p>
            <a:r>
              <a:rPr kumimoji="1" lang="zh-CN" altLang="en-US" dirty="0"/>
              <a:t>队列中不含重复的结点</a:t>
            </a:r>
          </a:p>
        </p:txBody>
      </p:sp>
      <p:sp>
        <p:nvSpPr>
          <p:cNvPr id="15" name="文本框 14">
            <a:extLst>
              <a:ext uri="{FF2B5EF4-FFF2-40B4-BE49-F238E27FC236}">
                <a16:creationId xmlns:a16="http://schemas.microsoft.com/office/drawing/2014/main" id="{9607165C-F993-26E2-7097-5AF55869BD5C}"/>
              </a:ext>
            </a:extLst>
          </p:cNvPr>
          <p:cNvSpPr txBox="1"/>
          <p:nvPr/>
        </p:nvSpPr>
        <p:spPr>
          <a:xfrm>
            <a:off x="4987139" y="6020846"/>
            <a:ext cx="7053534" cy="707886"/>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000" dirty="0"/>
              <a:t>时间复杂度：最坏情况下是</a:t>
            </a:r>
            <a:r>
              <a:rPr kumimoji="1" lang="en-US" altLang="zh-CN" sz="2000" dirty="0"/>
              <a:t>O(|V||E|),</a:t>
            </a:r>
            <a:r>
              <a:rPr kumimoji="1" lang="zh-CN" altLang="en-US" sz="2000" dirty="0"/>
              <a:t> 但实际运行效率高！</a:t>
            </a:r>
            <a:endParaRPr kumimoji="1" lang="en-US" altLang="zh-CN" sz="2000" dirty="0"/>
          </a:p>
          <a:p>
            <a:pPr marL="285750" indent="-285750">
              <a:buFont typeface="Arial" panose="020B0604020202020204" pitchFamily="34" charset="0"/>
              <a:buChar char="•"/>
            </a:pPr>
            <a:r>
              <a:rPr kumimoji="1" lang="zh-CN" altLang="en-US" sz="2000" dirty="0"/>
              <a:t>空间复杂度：</a:t>
            </a:r>
            <a:r>
              <a:rPr kumimoji="1" lang="en-US" altLang="zh-CN" sz="2000" dirty="0"/>
              <a:t>O(|V|)</a:t>
            </a:r>
            <a:endParaRPr kumimoji="1" lang="zh-CN" altLang="en-US" sz="2000" dirty="0"/>
          </a:p>
        </p:txBody>
      </p:sp>
    </p:spTree>
    <p:extLst>
      <p:ext uri="{BB962C8B-B14F-4D97-AF65-F5344CB8AC3E}">
        <p14:creationId xmlns:p14="http://schemas.microsoft.com/office/powerpoint/2010/main" val="138548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heckerboard(across)">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420358072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420358072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1257927165"/>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T</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24906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s</a:t>
            </a:r>
            <a:endParaRPr kumimoji="1" lang="zh-CN" altLang="en-US" sz="2400" dirty="0"/>
          </a:p>
        </p:txBody>
      </p:sp>
    </p:spTree>
    <p:extLst>
      <p:ext uri="{BB962C8B-B14F-4D97-AF65-F5344CB8AC3E}">
        <p14:creationId xmlns:p14="http://schemas.microsoft.com/office/powerpoint/2010/main" val="21201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00058484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𝟔</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00058484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endParaRPr lang="zh-CN" altLang="en-US"/>
                        </a:p>
                      </a:txBody>
                      <a:tcPr anchor="ctr"/>
                    </a:tc>
                    <a:tc>
                      <a:txBody>
                        <a:bodyPr/>
                        <a:lstStyle/>
                        <a:p>
                          <a:pPr algn="ct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759584364"/>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62159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A,</a:t>
            </a:r>
            <a:r>
              <a:rPr kumimoji="1" lang="zh-CN" altLang="en-US" sz="2400" dirty="0"/>
              <a:t> </a:t>
            </a:r>
            <a:r>
              <a:rPr kumimoji="1" lang="en-US" altLang="zh-CN" sz="2400" dirty="0"/>
              <a:t>B</a:t>
            </a:r>
            <a:endParaRPr kumimoji="1" lang="zh-CN" altLang="en-US" sz="2400" dirty="0"/>
          </a:p>
        </p:txBody>
      </p:sp>
    </p:spTree>
    <p:extLst>
      <p:ext uri="{BB962C8B-B14F-4D97-AF65-F5344CB8AC3E}">
        <p14:creationId xmlns:p14="http://schemas.microsoft.com/office/powerpoint/2010/main" val="233032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44847320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𝟔</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𝟏𝟏</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A</a:t>
                          </a:r>
                          <a:endParaRPr lang="zh-CN" altLang="en-US" dirty="0"/>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44847320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A</a:t>
                          </a:r>
                          <a:endParaRPr lang="zh-CN" altLang="en-US" dirty="0"/>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2059724859"/>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T</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93437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B,</a:t>
            </a:r>
            <a:r>
              <a:rPr kumimoji="1" lang="zh-CN" altLang="en-US" sz="2400" dirty="0"/>
              <a:t> </a:t>
            </a:r>
            <a:r>
              <a:rPr kumimoji="1" lang="en-US" altLang="zh-CN" sz="2400" dirty="0"/>
              <a:t>C,</a:t>
            </a:r>
            <a:r>
              <a:rPr kumimoji="1" lang="zh-CN" altLang="en-US" sz="2400" dirty="0"/>
              <a:t> </a:t>
            </a:r>
            <a:r>
              <a:rPr kumimoji="1" lang="en-US" altLang="zh-CN" sz="2400" dirty="0"/>
              <a:t>D</a:t>
            </a:r>
            <a:endParaRPr kumimoji="1" lang="zh-CN" altLang="en-US" sz="2400" dirty="0"/>
          </a:p>
        </p:txBody>
      </p:sp>
    </p:spTree>
    <p:extLst>
      <p:ext uri="{BB962C8B-B14F-4D97-AF65-F5344CB8AC3E}">
        <p14:creationId xmlns:p14="http://schemas.microsoft.com/office/powerpoint/2010/main" val="2221643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398458961"/>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𝟔</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accent2">
                                        <a:lumMod val="20000"/>
                                        <a:lumOff val="80000"/>
                                      </a:schemeClr>
                                    </a:solidFill>
                                    <a:latin typeface="Cambria Math" panose="02040503050406030204" pitchFamily="18" charset="0"/>
                                  </a:rPr>
                                  <m:t>𝟒</m:t>
                                </m:r>
                              </m:oMath>
                            </m:oMathPara>
                          </a14:m>
                          <a:endParaRPr lang="zh-CN" altLang="en-US" sz="2000" dirty="0">
                            <a:solidFill>
                              <a:schemeClr val="accent2">
                                <a:lumMod val="20000"/>
                                <a:lumOff val="80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rgbClr val="FF0000"/>
                              </a:solidFill>
                            </a:rPr>
                            <a:t>B</a:t>
                          </a:r>
                          <a:endParaRPr lang="zh-CN" altLang="en-US" dirty="0">
                            <a:solidFill>
                              <a:srgbClr val="FF0000"/>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398458961"/>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rgbClr val="FF0000"/>
                              </a:solidFill>
                            </a:rPr>
                            <a:t>B</a:t>
                          </a:r>
                          <a:endParaRPr lang="zh-CN" altLang="en-US" dirty="0">
                            <a:solidFill>
                              <a:srgbClr val="FF0000"/>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3923756086"/>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T</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626023"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C,</a:t>
            </a:r>
            <a:r>
              <a:rPr kumimoji="1" lang="zh-CN" altLang="en-US" sz="2400" dirty="0"/>
              <a:t> </a:t>
            </a:r>
            <a:r>
              <a:rPr kumimoji="1" lang="en-US" altLang="zh-CN" sz="2400" dirty="0"/>
              <a:t>D</a:t>
            </a:r>
            <a:endParaRPr kumimoji="1" lang="zh-CN" altLang="en-US" sz="2400" dirty="0"/>
          </a:p>
        </p:txBody>
      </p:sp>
    </p:spTree>
    <p:extLst>
      <p:ext uri="{BB962C8B-B14F-4D97-AF65-F5344CB8AC3E}">
        <p14:creationId xmlns:p14="http://schemas.microsoft.com/office/powerpoint/2010/main" val="889230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07186416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rgbClr val="FFFF00"/>
                                    </a:solidFill>
                                    <a:latin typeface="Cambria Math" panose="02040503050406030204" pitchFamily="18" charset="0"/>
                                  </a:rPr>
                                  <m:t>𝟐</m:t>
                                </m:r>
                              </m:oMath>
                            </m:oMathPara>
                          </a14:m>
                          <a:endParaRPr lang="zh-CN" altLang="en-US" sz="2000" dirty="0">
                            <a:solidFill>
                              <a:srgbClr val="FFFF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𝟒</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rgbClr val="FF0000"/>
                              </a:solidFill>
                            </a:rPr>
                            <a:t>C</a:t>
                          </a:r>
                          <a:endParaRPr lang="zh-CN" altLang="en-US" dirty="0">
                            <a:solidFill>
                              <a:srgbClr val="FF0000"/>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07186416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rgbClr val="FF0000"/>
                              </a:solidFill>
                            </a:rPr>
                            <a:t>C</a:t>
                          </a:r>
                          <a:endParaRPr lang="zh-CN" altLang="en-US" dirty="0">
                            <a:solidFill>
                              <a:srgbClr val="FF0000"/>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717878824"/>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rgbClr val="FF0000"/>
                          </a:solidFill>
                        </a:rPr>
                        <a:t>2</a:t>
                      </a:r>
                      <a:endParaRPr lang="zh-CN" altLang="en-US" dirty="0">
                        <a:solidFill>
                          <a:srgbClr val="FF0000"/>
                        </a:solidFill>
                      </a:endParaRPr>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633524"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D,</a:t>
            </a:r>
            <a:r>
              <a:rPr kumimoji="1" lang="zh-CN" altLang="en-US" sz="2400" dirty="0"/>
              <a:t> </a:t>
            </a:r>
            <a:r>
              <a:rPr kumimoji="1" lang="en-US" altLang="zh-CN" sz="2400" dirty="0"/>
              <a:t>A</a:t>
            </a:r>
            <a:endParaRPr kumimoji="1" lang="zh-CN" altLang="en-US" sz="2400" dirty="0"/>
          </a:p>
        </p:txBody>
      </p:sp>
    </p:spTree>
    <p:extLst>
      <p:ext uri="{BB962C8B-B14F-4D97-AF65-F5344CB8AC3E}">
        <p14:creationId xmlns:p14="http://schemas.microsoft.com/office/powerpoint/2010/main" val="20229596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750336328"/>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𝟒</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𝟐</m:t>
                                </m:r>
                              </m:oMath>
                            </m:oMathPara>
                          </a14:m>
                          <a:endParaRPr lang="zh-CN" altLang="en-US" sz="2000"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750336328"/>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1191119042"/>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30676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A</a:t>
            </a:r>
            <a:endParaRPr kumimoji="1" lang="zh-CN" altLang="en-US" sz="2400" dirty="0"/>
          </a:p>
        </p:txBody>
      </p:sp>
    </p:spTree>
    <p:extLst>
      <p:ext uri="{BB962C8B-B14F-4D97-AF65-F5344CB8AC3E}">
        <p14:creationId xmlns:p14="http://schemas.microsoft.com/office/powerpoint/2010/main" val="5450697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842701641"/>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𝟒</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rgbClr val="FFFF00"/>
                                    </a:solidFill>
                                    <a:latin typeface="Cambria Math" panose="02040503050406030204" pitchFamily="18" charset="0"/>
                                  </a:rPr>
                                  <m:t>−</m:t>
                                </m:r>
                                <m:r>
                                  <a:rPr lang="en-US" altLang="zh-CN" sz="2000" b="1" i="1" smtClean="0">
                                    <a:solidFill>
                                      <a:srgbClr val="FFFF00"/>
                                    </a:solidFill>
                                    <a:latin typeface="Cambria Math" panose="02040503050406030204" pitchFamily="18" charset="0"/>
                                  </a:rPr>
                                  <m:t>𝟐</m:t>
                                </m:r>
                              </m:oMath>
                            </m:oMathPara>
                          </a14:m>
                          <a:endParaRPr lang="zh-CN" altLang="en-US" sz="2000" dirty="0">
                            <a:solidFill>
                              <a:srgbClr val="FFFF00"/>
                            </a:solidFill>
                          </a:endParaRPr>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2842701641"/>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2268853692"/>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T</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solidFill>
                            <a:srgbClr val="FF0000"/>
                          </a:solidFill>
                        </a:rPr>
                        <a:t>2</a:t>
                      </a:r>
                      <a:endParaRPr lang="zh-CN" altLang="en-US" dirty="0">
                        <a:solidFill>
                          <a:srgbClr val="FF0000"/>
                        </a:solidFill>
                      </a:endParaRPr>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31799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D</a:t>
            </a:r>
            <a:endParaRPr kumimoji="1" lang="zh-CN" altLang="en-US" sz="2400" dirty="0"/>
          </a:p>
        </p:txBody>
      </p:sp>
    </p:spTree>
    <p:extLst>
      <p:ext uri="{BB962C8B-B14F-4D97-AF65-F5344CB8AC3E}">
        <p14:creationId xmlns:p14="http://schemas.microsoft.com/office/powerpoint/2010/main" val="4094226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solidFill>
                  <a:srgbClr val="FF0000"/>
                </a:solidFill>
              </a:rPr>
              <a:t>-2</a:t>
            </a:r>
            <a:endParaRPr kumimoji="1" lang="zh-CN" altLang="en-US" dirty="0">
              <a:solidFill>
                <a:srgbClr val="FF0000"/>
              </a:solidFill>
            </a:endParaRPr>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solidFill>
                  <a:srgbClr val="FF0000"/>
                </a:solidFill>
              </a:rPr>
              <a:t>-3</a:t>
            </a:r>
            <a:endParaRPr kumimoji="1" lang="zh-CN" altLang="en-US" dirty="0">
              <a:solidFill>
                <a:srgbClr val="FF0000"/>
              </a:solidFill>
            </a:endParaRPr>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solidFill>
                  <a:srgbClr val="FF0000"/>
                </a:solidFill>
              </a:rPr>
              <a:t>-4</a:t>
            </a:r>
            <a:endParaRPr kumimoji="1" lang="zh-CN" altLang="en-US" dirty="0">
              <a:solidFill>
                <a:srgbClr val="FF0000"/>
              </a:solidFill>
            </a:endParaRPr>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74" name="文本框 73">
            <a:extLst>
              <a:ext uri="{FF2B5EF4-FFF2-40B4-BE49-F238E27FC236}">
                <a16:creationId xmlns:a16="http://schemas.microsoft.com/office/drawing/2014/main" id="{3EFEDB85-2F6E-E411-C6B9-9CD4734F96B8}"/>
              </a:ext>
            </a:extLst>
          </p:cNvPr>
          <p:cNvSpPr txBox="1"/>
          <p:nvPr/>
        </p:nvSpPr>
        <p:spPr>
          <a:xfrm>
            <a:off x="7961474" y="2554118"/>
            <a:ext cx="1420582"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无负回路</a:t>
            </a:r>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110919468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𝟒</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extLst>
                  <p:ext uri="{D42A27DB-BD31-4B8C-83A1-F6EECF244321}">
                    <p14:modId xmlns:p14="http://schemas.microsoft.com/office/powerpoint/2010/main" val="1109194680"/>
                  </p:ext>
                </p:extLst>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extLst>
              <p:ext uri="{D42A27DB-BD31-4B8C-83A1-F6EECF244321}">
                <p14:modId xmlns:p14="http://schemas.microsoft.com/office/powerpoint/2010/main" val="979033402"/>
              </p:ext>
            </p:extLst>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12883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p>
        </p:txBody>
      </p:sp>
    </p:spTree>
    <p:extLst>
      <p:ext uri="{BB962C8B-B14F-4D97-AF65-F5344CB8AC3E}">
        <p14:creationId xmlns:p14="http://schemas.microsoft.com/office/powerpoint/2010/main" val="5328250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标题 1">
            <a:extLst>
              <a:ext uri="{FF2B5EF4-FFF2-40B4-BE49-F238E27FC236}">
                <a16:creationId xmlns:a16="http://schemas.microsoft.com/office/drawing/2014/main" id="{B9AF00EA-7BCB-079F-481B-98047E134828}"/>
              </a:ext>
            </a:extLst>
          </p:cNvPr>
          <p:cNvSpPr>
            <a:spLocks noGrp="1"/>
          </p:cNvSpPr>
          <p:nvPr>
            <p:ph type="title"/>
          </p:nvPr>
        </p:nvSpPr>
        <p:spPr>
          <a:xfrm>
            <a:off x="584225" y="434914"/>
            <a:ext cx="10515600" cy="518958"/>
          </a:xfrm>
        </p:spPr>
        <p:txBody>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SPFA</a:t>
            </a:r>
            <a:r>
              <a:rPr lang="zh-CN" altLang="en-US" dirty="0"/>
              <a:t>算法示例</a:t>
            </a:r>
          </a:p>
        </p:txBody>
      </p:sp>
      <p:sp>
        <p:nvSpPr>
          <p:cNvPr id="5" name="椭圆 4">
            <a:extLst>
              <a:ext uri="{FF2B5EF4-FFF2-40B4-BE49-F238E27FC236}">
                <a16:creationId xmlns:a16="http://schemas.microsoft.com/office/drawing/2014/main" id="{3FCAD0B0-A3DA-D0A4-B6A5-9D35BEB6BD28}"/>
              </a:ext>
            </a:extLst>
          </p:cNvPr>
          <p:cNvSpPr/>
          <p:nvPr/>
        </p:nvSpPr>
        <p:spPr>
          <a:xfrm>
            <a:off x="4191000" y="2661631"/>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s</a:t>
            </a:r>
            <a:endParaRPr kumimoji="1" lang="zh-CN" altLang="en-US" dirty="0"/>
          </a:p>
        </p:txBody>
      </p:sp>
      <p:sp>
        <p:nvSpPr>
          <p:cNvPr id="7" name="椭圆 6">
            <a:extLst>
              <a:ext uri="{FF2B5EF4-FFF2-40B4-BE49-F238E27FC236}">
                <a16:creationId xmlns:a16="http://schemas.microsoft.com/office/drawing/2014/main" id="{97B31FCA-1AA9-3217-69FC-AD3F455FBE54}"/>
              </a:ext>
            </a:extLst>
          </p:cNvPr>
          <p:cNvSpPr/>
          <p:nvPr/>
        </p:nvSpPr>
        <p:spPr>
          <a:xfrm>
            <a:off x="5196798" y="1817904"/>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8" name="椭圆 7">
            <a:extLst>
              <a:ext uri="{FF2B5EF4-FFF2-40B4-BE49-F238E27FC236}">
                <a16:creationId xmlns:a16="http://schemas.microsoft.com/office/drawing/2014/main" id="{7935ABA1-D797-8289-F3A8-C374B68A1151}"/>
              </a:ext>
            </a:extLst>
          </p:cNvPr>
          <p:cNvSpPr/>
          <p:nvPr/>
        </p:nvSpPr>
        <p:spPr>
          <a:xfrm>
            <a:off x="7020604" y="1848820"/>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 name="椭圆 9">
            <a:extLst>
              <a:ext uri="{FF2B5EF4-FFF2-40B4-BE49-F238E27FC236}">
                <a16:creationId xmlns:a16="http://schemas.microsoft.com/office/drawing/2014/main" id="{429ECD97-0952-469C-96D3-610BC768FC4A}"/>
              </a:ext>
            </a:extLst>
          </p:cNvPr>
          <p:cNvSpPr/>
          <p:nvPr/>
        </p:nvSpPr>
        <p:spPr>
          <a:xfrm>
            <a:off x="5196798" y="3473529"/>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6" name="椭圆 15">
            <a:extLst>
              <a:ext uri="{FF2B5EF4-FFF2-40B4-BE49-F238E27FC236}">
                <a16:creationId xmlns:a16="http://schemas.microsoft.com/office/drawing/2014/main" id="{CC0C032F-C168-97DF-0F12-A66E4B03A35B}"/>
              </a:ext>
            </a:extLst>
          </p:cNvPr>
          <p:cNvSpPr/>
          <p:nvPr/>
        </p:nvSpPr>
        <p:spPr>
          <a:xfrm>
            <a:off x="7023102" y="3456658"/>
            <a:ext cx="393700" cy="393700"/>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cxnSp>
        <p:nvCxnSpPr>
          <p:cNvPr id="18" name="直线箭头连接符 17">
            <a:extLst>
              <a:ext uri="{FF2B5EF4-FFF2-40B4-BE49-F238E27FC236}">
                <a16:creationId xmlns:a16="http://schemas.microsoft.com/office/drawing/2014/main" id="{4F620D8F-D088-50B0-6AE8-229CDBEF69B7}"/>
              </a:ext>
            </a:extLst>
          </p:cNvPr>
          <p:cNvCxnSpPr>
            <a:stCxn id="5" idx="7"/>
            <a:endCxn id="7" idx="2"/>
          </p:cNvCxnSpPr>
          <p:nvPr/>
        </p:nvCxnSpPr>
        <p:spPr>
          <a:xfrm flipV="1">
            <a:off x="4527044" y="2014754"/>
            <a:ext cx="669754" cy="7045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4430351-43AA-23E6-DB1D-1866EFA2C9BA}"/>
              </a:ext>
            </a:extLst>
          </p:cNvPr>
          <p:cNvCxnSpPr>
            <a:cxnSpLocks/>
            <a:stCxn id="5" idx="5"/>
            <a:endCxn id="10" idx="2"/>
          </p:cNvCxnSpPr>
          <p:nvPr/>
        </p:nvCxnSpPr>
        <p:spPr>
          <a:xfrm>
            <a:off x="4527044" y="2997675"/>
            <a:ext cx="669754" cy="6727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1AAF2711-B99F-0FDB-B2B2-59AC9286607F}"/>
              </a:ext>
            </a:extLst>
          </p:cNvPr>
          <p:cNvCxnSpPr>
            <a:cxnSpLocks/>
            <a:stCxn id="16" idx="1"/>
            <a:endCxn id="5" idx="6"/>
          </p:cNvCxnSpPr>
          <p:nvPr/>
        </p:nvCxnSpPr>
        <p:spPr>
          <a:xfrm flipH="1" flipV="1">
            <a:off x="4584700" y="2858481"/>
            <a:ext cx="2496058" cy="65583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9E607E45-5C3B-FF3B-B837-46DEA7E52E3F}"/>
              </a:ext>
            </a:extLst>
          </p:cNvPr>
          <p:cNvCxnSpPr>
            <a:cxnSpLocks/>
            <a:stCxn id="10" idx="6"/>
            <a:endCxn id="16" idx="2"/>
          </p:cNvCxnSpPr>
          <p:nvPr/>
        </p:nvCxnSpPr>
        <p:spPr>
          <a:xfrm flipV="1">
            <a:off x="5590498" y="3653508"/>
            <a:ext cx="1432604" cy="1687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A1D3126-C2EC-1543-B1E2-E692284259AD}"/>
              </a:ext>
            </a:extLst>
          </p:cNvPr>
          <p:cNvCxnSpPr>
            <a:cxnSpLocks/>
            <a:stCxn id="10" idx="7"/>
            <a:endCxn id="8" idx="3"/>
          </p:cNvCxnSpPr>
          <p:nvPr/>
        </p:nvCxnSpPr>
        <p:spPr>
          <a:xfrm flipV="1">
            <a:off x="5532842" y="2184864"/>
            <a:ext cx="1545418" cy="13463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7DED187-A979-61CC-62B5-38E27BD401D0}"/>
              </a:ext>
            </a:extLst>
          </p:cNvPr>
          <p:cNvCxnSpPr>
            <a:cxnSpLocks/>
            <a:stCxn id="7" idx="4"/>
            <a:endCxn id="10" idx="0"/>
          </p:cNvCxnSpPr>
          <p:nvPr/>
        </p:nvCxnSpPr>
        <p:spPr>
          <a:xfrm>
            <a:off x="5393648" y="2211604"/>
            <a:ext cx="0" cy="126192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68BE5D9-A872-95C1-5496-441D3C24357D}"/>
              </a:ext>
            </a:extLst>
          </p:cNvPr>
          <p:cNvCxnSpPr>
            <a:cxnSpLocks/>
            <a:stCxn id="16" idx="0"/>
            <a:endCxn id="8" idx="4"/>
          </p:cNvCxnSpPr>
          <p:nvPr/>
        </p:nvCxnSpPr>
        <p:spPr>
          <a:xfrm flipH="1" flipV="1">
            <a:off x="7217454" y="2242520"/>
            <a:ext cx="2498" cy="121413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66413955-773F-58AA-30A0-D0079614E835}"/>
              </a:ext>
            </a:extLst>
          </p:cNvPr>
          <p:cNvCxnSpPr>
            <a:cxnSpLocks/>
            <a:stCxn id="7" idx="5"/>
            <a:endCxn id="16" idx="1"/>
          </p:cNvCxnSpPr>
          <p:nvPr/>
        </p:nvCxnSpPr>
        <p:spPr>
          <a:xfrm>
            <a:off x="5532842" y="2153948"/>
            <a:ext cx="1547916" cy="1360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a:extLst>
              <a:ext uri="{FF2B5EF4-FFF2-40B4-BE49-F238E27FC236}">
                <a16:creationId xmlns:a16="http://schemas.microsoft.com/office/drawing/2014/main" id="{DB5A6EC4-3629-C6BA-9B77-1760EB5B9CAB}"/>
              </a:ext>
            </a:extLst>
          </p:cNvPr>
          <p:cNvCxnSpPr>
            <a:cxnSpLocks/>
            <a:stCxn id="8" idx="0"/>
            <a:endCxn id="7" idx="7"/>
          </p:cNvCxnSpPr>
          <p:nvPr/>
        </p:nvCxnSpPr>
        <p:spPr>
          <a:xfrm rot="16200000" flipH="1" flipV="1">
            <a:off x="6361778" y="1019884"/>
            <a:ext cx="26740" cy="1684612"/>
          </a:xfrm>
          <a:prstGeom prst="curvedConnector3">
            <a:avLst>
              <a:gd name="adj1" fmla="val -97051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B8EF5BAA-9979-37EA-F83C-6EE8C10C1A39}"/>
              </a:ext>
            </a:extLst>
          </p:cNvPr>
          <p:cNvCxnSpPr>
            <a:cxnSpLocks/>
            <a:stCxn id="7" idx="6"/>
            <a:endCxn id="8" idx="2"/>
          </p:cNvCxnSpPr>
          <p:nvPr/>
        </p:nvCxnSpPr>
        <p:spPr>
          <a:xfrm>
            <a:off x="5590498" y="2014754"/>
            <a:ext cx="1430106" cy="3091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F4353FF-B7B8-1EFE-8539-A2D3C3A9FAD6}"/>
              </a:ext>
            </a:extLst>
          </p:cNvPr>
          <p:cNvSpPr txBox="1"/>
          <p:nvPr/>
        </p:nvSpPr>
        <p:spPr>
          <a:xfrm>
            <a:off x="6189039" y="1273854"/>
            <a:ext cx="372218" cy="369332"/>
          </a:xfrm>
          <a:prstGeom prst="rect">
            <a:avLst/>
          </a:prstGeom>
          <a:noFill/>
        </p:spPr>
        <p:txBody>
          <a:bodyPr wrap="none" rtlCol="0">
            <a:spAutoFit/>
          </a:bodyPr>
          <a:lstStyle/>
          <a:p>
            <a:r>
              <a:rPr kumimoji="1" lang="en-US" altLang="zh-CN" dirty="0"/>
              <a:t>-2</a:t>
            </a:r>
            <a:endParaRPr kumimoji="1" lang="zh-CN" altLang="en-US" dirty="0"/>
          </a:p>
        </p:txBody>
      </p:sp>
      <p:sp>
        <p:nvSpPr>
          <p:cNvPr id="64" name="文本框 63">
            <a:extLst>
              <a:ext uri="{FF2B5EF4-FFF2-40B4-BE49-F238E27FC236}">
                <a16:creationId xmlns:a16="http://schemas.microsoft.com/office/drawing/2014/main" id="{A1EA034E-BBC8-93DE-E501-195106146A35}"/>
              </a:ext>
            </a:extLst>
          </p:cNvPr>
          <p:cNvSpPr txBox="1"/>
          <p:nvPr/>
        </p:nvSpPr>
        <p:spPr>
          <a:xfrm>
            <a:off x="6224305" y="170578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5" name="文本框 64">
            <a:extLst>
              <a:ext uri="{FF2B5EF4-FFF2-40B4-BE49-F238E27FC236}">
                <a16:creationId xmlns:a16="http://schemas.microsoft.com/office/drawing/2014/main" id="{1B73CE3D-3B7D-6DB0-520D-4A43906CB7DB}"/>
              </a:ext>
            </a:extLst>
          </p:cNvPr>
          <p:cNvSpPr txBox="1"/>
          <p:nvPr/>
        </p:nvSpPr>
        <p:spPr>
          <a:xfrm>
            <a:off x="7227289" y="27381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6" name="文本框 65">
            <a:extLst>
              <a:ext uri="{FF2B5EF4-FFF2-40B4-BE49-F238E27FC236}">
                <a16:creationId xmlns:a16="http://schemas.microsoft.com/office/drawing/2014/main" id="{A03D0361-8A6E-84FE-A779-D752D22AD126}"/>
              </a:ext>
            </a:extLst>
          </p:cNvPr>
          <p:cNvSpPr txBox="1"/>
          <p:nvPr/>
        </p:nvSpPr>
        <p:spPr>
          <a:xfrm>
            <a:off x="6298948" y="2306855"/>
            <a:ext cx="372218" cy="369332"/>
          </a:xfrm>
          <a:prstGeom prst="rect">
            <a:avLst/>
          </a:prstGeom>
          <a:noFill/>
        </p:spPr>
        <p:txBody>
          <a:bodyPr wrap="none" rtlCol="0">
            <a:spAutoFit/>
          </a:bodyPr>
          <a:lstStyle/>
          <a:p>
            <a:r>
              <a:rPr kumimoji="1" lang="en-US" altLang="zh-CN" dirty="0"/>
              <a:t>-3</a:t>
            </a:r>
            <a:endParaRPr kumimoji="1" lang="zh-CN" altLang="en-US" dirty="0"/>
          </a:p>
        </p:txBody>
      </p:sp>
      <p:sp>
        <p:nvSpPr>
          <p:cNvPr id="68" name="文本框 67">
            <a:extLst>
              <a:ext uri="{FF2B5EF4-FFF2-40B4-BE49-F238E27FC236}">
                <a16:creationId xmlns:a16="http://schemas.microsoft.com/office/drawing/2014/main" id="{C55D0019-25BB-192D-1DAB-D244E4C533DB}"/>
              </a:ext>
            </a:extLst>
          </p:cNvPr>
          <p:cNvSpPr txBox="1"/>
          <p:nvPr/>
        </p:nvSpPr>
        <p:spPr>
          <a:xfrm>
            <a:off x="6565648" y="2840255"/>
            <a:ext cx="372218" cy="369332"/>
          </a:xfrm>
          <a:prstGeom prst="rect">
            <a:avLst/>
          </a:prstGeom>
          <a:noFill/>
        </p:spPr>
        <p:txBody>
          <a:bodyPr wrap="none" rtlCol="0">
            <a:spAutoFit/>
          </a:bodyPr>
          <a:lstStyle/>
          <a:p>
            <a:r>
              <a:rPr kumimoji="1" lang="en-US" altLang="zh-CN" dirty="0"/>
              <a:t>-4</a:t>
            </a:r>
            <a:endParaRPr kumimoji="1" lang="zh-CN" altLang="en-US" dirty="0"/>
          </a:p>
        </p:txBody>
      </p:sp>
      <p:sp>
        <p:nvSpPr>
          <p:cNvPr id="69" name="文本框 68">
            <a:extLst>
              <a:ext uri="{FF2B5EF4-FFF2-40B4-BE49-F238E27FC236}">
                <a16:creationId xmlns:a16="http://schemas.microsoft.com/office/drawing/2014/main" id="{4DF71E48-663B-6241-0805-0AEC45236E9F}"/>
              </a:ext>
            </a:extLst>
          </p:cNvPr>
          <p:cNvSpPr txBox="1"/>
          <p:nvPr/>
        </p:nvSpPr>
        <p:spPr>
          <a:xfrm>
            <a:off x="6184648" y="300535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0" name="文本框 69">
            <a:extLst>
              <a:ext uri="{FF2B5EF4-FFF2-40B4-BE49-F238E27FC236}">
                <a16:creationId xmlns:a16="http://schemas.microsoft.com/office/drawing/2014/main" id="{496151DD-CDEB-B46F-1329-FEA3CDD05BCC}"/>
              </a:ext>
            </a:extLst>
          </p:cNvPr>
          <p:cNvSpPr txBox="1"/>
          <p:nvPr/>
        </p:nvSpPr>
        <p:spPr>
          <a:xfrm>
            <a:off x="5125748" y="250045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71" name="文本框 70">
            <a:extLst>
              <a:ext uri="{FF2B5EF4-FFF2-40B4-BE49-F238E27FC236}">
                <a16:creationId xmlns:a16="http://schemas.microsoft.com/office/drawing/2014/main" id="{0E2A7A22-1AFF-CE8E-57D4-370F97C6E8C0}"/>
              </a:ext>
            </a:extLst>
          </p:cNvPr>
          <p:cNvSpPr txBox="1"/>
          <p:nvPr/>
        </p:nvSpPr>
        <p:spPr>
          <a:xfrm>
            <a:off x="4584700" y="2094001"/>
            <a:ext cx="301686" cy="369332"/>
          </a:xfrm>
          <a:prstGeom prst="rect">
            <a:avLst/>
          </a:prstGeom>
          <a:noFill/>
        </p:spPr>
        <p:txBody>
          <a:bodyPr wrap="square" rtlCol="0">
            <a:spAutoFit/>
          </a:bodyPr>
          <a:lstStyle/>
          <a:p>
            <a:r>
              <a:rPr kumimoji="1" lang="en-US" altLang="zh-CN" dirty="0"/>
              <a:t>6</a:t>
            </a:r>
            <a:endParaRPr kumimoji="1" lang="zh-CN" altLang="en-US" dirty="0"/>
          </a:p>
        </p:txBody>
      </p:sp>
      <p:sp>
        <p:nvSpPr>
          <p:cNvPr id="72" name="文本框 71">
            <a:extLst>
              <a:ext uri="{FF2B5EF4-FFF2-40B4-BE49-F238E27FC236}">
                <a16:creationId xmlns:a16="http://schemas.microsoft.com/office/drawing/2014/main" id="{F0206FBC-E318-15BD-8A72-D2D5A0AE2BF0}"/>
              </a:ext>
            </a:extLst>
          </p:cNvPr>
          <p:cNvSpPr txBox="1"/>
          <p:nvPr/>
        </p:nvSpPr>
        <p:spPr>
          <a:xfrm>
            <a:off x="4528848" y="3186252"/>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73" name="文本框 72">
            <a:extLst>
              <a:ext uri="{FF2B5EF4-FFF2-40B4-BE49-F238E27FC236}">
                <a16:creationId xmlns:a16="http://schemas.microsoft.com/office/drawing/2014/main" id="{FC08DD87-84AF-E9BA-5F6D-3F5FC7F94F00}"/>
              </a:ext>
            </a:extLst>
          </p:cNvPr>
          <p:cNvSpPr txBox="1"/>
          <p:nvPr/>
        </p:nvSpPr>
        <p:spPr>
          <a:xfrm>
            <a:off x="6178837" y="3679148"/>
            <a:ext cx="301686" cy="369332"/>
          </a:xfrm>
          <a:prstGeom prst="rect">
            <a:avLst/>
          </a:prstGeom>
          <a:noFill/>
        </p:spPr>
        <p:txBody>
          <a:bodyPr wrap="none" rtlCol="0">
            <a:spAutoFit/>
          </a:bodyPr>
          <a:lstStyle/>
          <a:p>
            <a:r>
              <a:rPr kumimoji="1" lang="en-US" altLang="zh-CN" dirty="0"/>
              <a:t>9</a:t>
            </a:r>
            <a:endParaRPr kumimoji="1" lang="zh-CN" altLang="en-US" dirty="0"/>
          </a:p>
        </p:txBody>
      </p:sp>
      <mc:AlternateContent xmlns:mc="http://schemas.openxmlformats.org/markup-compatibility/2006" xmlns:a14="http://schemas.microsoft.com/office/drawing/2010/main">
        <mc:Choice Requires="a14">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𝟕</m:t>
                                </m:r>
                              </m:oMath>
                            </m:oMathPara>
                          </a14:m>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𝟒</m:t>
                                </m:r>
                              </m:oMath>
                            </m:oMathPara>
                          </a14:m>
                          <a:endParaRPr lang="zh-CN" altLang="en-US" sz="20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chemeClr val="bg1"/>
                                    </a:solidFill>
                                    <a:latin typeface="Cambria Math" panose="02040503050406030204" pitchFamily="18" charset="0"/>
                                  </a:rPr>
                                  <m:t>−</m:t>
                                </m:r>
                                <m:r>
                                  <a:rPr lang="en-US" altLang="zh-CN" sz="2000" b="1" i="1" smtClean="0">
                                    <a:solidFill>
                                      <a:schemeClr val="bg1"/>
                                    </a:solidFill>
                                    <a:latin typeface="Cambria Math" panose="02040503050406030204" pitchFamily="18" charset="0"/>
                                  </a:rPr>
                                  <m:t>𝟐</m:t>
                                </m:r>
                              </m:oMath>
                            </m:oMathPara>
                          </a14:m>
                          <a:endParaRPr lang="zh-CN" altLang="en-US" sz="2000" dirty="0">
                            <a:solidFill>
                              <a:schemeClr val="bg1"/>
                            </a:solidFill>
                          </a:endParaRPr>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Choice>
        <mc:Fallback xmlns="">
          <p:graphicFrame>
            <p:nvGraphicFramePr>
              <p:cNvPr id="76" name="表格 75">
                <a:extLst>
                  <a:ext uri="{FF2B5EF4-FFF2-40B4-BE49-F238E27FC236}">
                    <a16:creationId xmlns:a16="http://schemas.microsoft.com/office/drawing/2014/main" id="{A7A2A7F3-ECDC-F822-CDA2-38E620C5F9C8}"/>
                  </a:ext>
                </a:extLst>
              </p:cNvPr>
              <p:cNvGraphicFramePr>
                <a:graphicFrameLocks noGrp="1"/>
              </p:cNvGraphicFramePr>
              <p:nvPr/>
            </p:nvGraphicFramePr>
            <p:xfrm>
              <a:off x="1572439" y="5305333"/>
              <a:ext cx="3947250" cy="894562"/>
            </p:xfrm>
            <a:graphic>
              <a:graphicData uri="http://schemas.openxmlformats.org/drawingml/2006/table">
                <a:tbl>
                  <a:tblPr firstRow="1" bandRow="1">
                    <a:tableStyleId>{5C22544A-7EE6-4342-B048-85BDC9FD1C3A}</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sz="2000" dirty="0"/>
                            <a:t>0</a:t>
                          </a:r>
                          <a:endParaRPr lang="zh-CN" altLang="en-US" sz="2000" dirty="0"/>
                        </a:p>
                      </a:txBody>
                      <a:tcPr anchor="ctr"/>
                    </a:tc>
                    <a:tc>
                      <a:txBody>
                        <a:bodyPr/>
                        <a:lstStyle/>
                        <a:p>
                          <a:endParaRPr lang="zh-CN"/>
                        </a:p>
                      </a:txBody>
                      <a:tcPr anchor="ctr">
                        <a:blipFill>
                          <a:blip r:embed="rId2"/>
                          <a:stretch>
                            <a:fillRect l="-100000" r="-300000" b="-111111"/>
                          </a:stretch>
                        </a:blipFill>
                      </a:tcPr>
                    </a:tc>
                    <a:tc>
                      <a:txBody>
                        <a:bodyPr/>
                        <a:lstStyle/>
                        <a:p>
                          <a:endParaRPr lang="zh-CN"/>
                        </a:p>
                      </a:txBody>
                      <a:tcPr anchor="ctr">
                        <a:blipFill>
                          <a:blip r:embed="rId2"/>
                          <a:stretch>
                            <a:fillRect l="-203226" r="-204839" b="-111111"/>
                          </a:stretch>
                        </a:blipFill>
                      </a:tcPr>
                    </a:tc>
                    <a:tc>
                      <a:txBody>
                        <a:bodyPr/>
                        <a:lstStyle/>
                        <a:p>
                          <a:endParaRPr lang="zh-CN"/>
                        </a:p>
                      </a:txBody>
                      <a:tcPr anchor="ctr">
                        <a:blipFill>
                          <a:blip r:embed="rId2"/>
                          <a:stretch>
                            <a:fillRect l="-298413" r="-101587" b="-111111"/>
                          </a:stretch>
                        </a:blipFill>
                      </a:tcPr>
                    </a:tc>
                    <a:tc>
                      <a:txBody>
                        <a:bodyPr/>
                        <a:lstStyle/>
                        <a:p>
                          <a:endParaRPr lang="zh-CN"/>
                        </a:p>
                      </a:txBody>
                      <a:tcPr anchor="ctr">
                        <a:blipFill>
                          <a:blip r:embed="rId2"/>
                          <a:stretch>
                            <a:fillRect l="-404839" r="-3226" b="-111111"/>
                          </a:stretch>
                        </a:blipFill>
                      </a:tcP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C</a:t>
                          </a:r>
                          <a:endParaRPr lang="zh-CN" altLang="en-US" dirty="0">
                            <a:solidFill>
                              <a:schemeClr val="tx1"/>
                            </a:solidFill>
                          </a:endParaRPr>
                        </a:p>
                      </a:txBody>
                      <a:tcPr anchor="ctr"/>
                    </a:tc>
                    <a:tc>
                      <a:txBody>
                        <a:bodyPr/>
                        <a:lstStyle/>
                        <a:p>
                          <a:pPr algn="ctr"/>
                          <a:r>
                            <a:rPr lang="en-US" altLang="zh-CN" dirty="0"/>
                            <a:t>s</a:t>
                          </a:r>
                          <a:endParaRPr lang="zh-CN" altLang="en-US" dirty="0"/>
                        </a:p>
                      </a:txBody>
                      <a:tcPr anchor="ctr"/>
                    </a:tc>
                    <a:tc>
                      <a:txBody>
                        <a:bodyPr/>
                        <a:lstStyle/>
                        <a:p>
                          <a:pPr algn="ctr"/>
                          <a:r>
                            <a:rPr lang="en-US" altLang="zh-CN" dirty="0">
                              <a:solidFill>
                                <a:schemeClr val="tx1"/>
                              </a:solidFill>
                            </a:rPr>
                            <a:t>B</a:t>
                          </a:r>
                          <a:endParaRPr lang="zh-CN" altLang="en-US" dirty="0">
                            <a:solidFill>
                              <a:schemeClr val="tx1"/>
                            </a:solidFill>
                          </a:endParaRPr>
                        </a:p>
                      </a:txBody>
                      <a:tcPr anchor="ctr"/>
                    </a:tc>
                    <a:tc>
                      <a:txBody>
                        <a:bodyPr/>
                        <a:lstStyle/>
                        <a:p>
                          <a:pPr algn="ctr"/>
                          <a:r>
                            <a:rPr lang="en-US" altLang="zh-CN" dirty="0"/>
                            <a:t>A</a:t>
                          </a:r>
                          <a:endParaRPr lang="zh-CN" altLang="en-US" dirty="0"/>
                        </a:p>
                      </a:txBody>
                      <a:tcPr anchor="ctr"/>
                    </a:tc>
                    <a:extLst>
                      <a:ext uri="{0D108BD9-81ED-4DB2-BD59-A6C34878D82A}">
                        <a16:rowId xmlns:a16="http://schemas.microsoft.com/office/drawing/2014/main" val="72700191"/>
                      </a:ext>
                    </a:extLst>
                  </a:tr>
                </a:tbl>
              </a:graphicData>
            </a:graphic>
          </p:graphicFrame>
        </mc:Fallback>
      </mc:AlternateContent>
      <p:sp>
        <p:nvSpPr>
          <p:cNvPr id="77" name="文本框 76">
            <a:extLst>
              <a:ext uri="{FF2B5EF4-FFF2-40B4-BE49-F238E27FC236}">
                <a16:creationId xmlns:a16="http://schemas.microsoft.com/office/drawing/2014/main" id="{D7590B63-B223-AB52-5514-058C2060932F}"/>
              </a:ext>
            </a:extLst>
          </p:cNvPr>
          <p:cNvSpPr txBox="1"/>
          <p:nvPr/>
        </p:nvSpPr>
        <p:spPr>
          <a:xfrm>
            <a:off x="830968" y="5262829"/>
            <a:ext cx="843223" cy="461665"/>
          </a:xfrm>
          <a:prstGeom prst="rect">
            <a:avLst/>
          </a:prstGeom>
          <a:noFill/>
        </p:spPr>
        <p:txBody>
          <a:bodyPr wrap="square" rtlCol="0">
            <a:spAutoFit/>
          </a:bodyPr>
          <a:lstStyle/>
          <a:p>
            <a:r>
              <a:rPr kumimoji="1" lang="en-US" altLang="zh-CN" sz="2400" dirty="0" err="1">
                <a:solidFill>
                  <a:srgbClr val="0000FF"/>
                </a:solidFill>
              </a:rPr>
              <a:t>dist</a:t>
            </a:r>
            <a:endParaRPr kumimoji="1" lang="zh-CN" altLang="en-US" sz="2400" dirty="0">
              <a:solidFill>
                <a:srgbClr val="0000FF"/>
              </a:solidFill>
            </a:endParaRPr>
          </a:p>
        </p:txBody>
      </p:sp>
      <p:sp>
        <p:nvSpPr>
          <p:cNvPr id="78" name="文本框 77">
            <a:extLst>
              <a:ext uri="{FF2B5EF4-FFF2-40B4-BE49-F238E27FC236}">
                <a16:creationId xmlns:a16="http://schemas.microsoft.com/office/drawing/2014/main" id="{0384E526-3239-50AF-046E-A1BF6DAB675A}"/>
              </a:ext>
            </a:extLst>
          </p:cNvPr>
          <p:cNvSpPr txBox="1"/>
          <p:nvPr/>
        </p:nvSpPr>
        <p:spPr>
          <a:xfrm>
            <a:off x="752154" y="5724494"/>
            <a:ext cx="843223" cy="461665"/>
          </a:xfrm>
          <a:prstGeom prst="rect">
            <a:avLst/>
          </a:prstGeom>
          <a:noFill/>
        </p:spPr>
        <p:txBody>
          <a:bodyPr wrap="square" rtlCol="0">
            <a:spAutoFit/>
          </a:bodyPr>
          <a:lstStyle/>
          <a:p>
            <a:r>
              <a:rPr kumimoji="1" lang="en-US" altLang="zh-CN" sz="2400" dirty="0">
                <a:solidFill>
                  <a:srgbClr val="0000FF"/>
                </a:solidFill>
              </a:rPr>
              <a:t>path</a:t>
            </a:r>
            <a:endParaRPr kumimoji="1" lang="zh-CN" altLang="en-US" sz="2400" dirty="0">
              <a:solidFill>
                <a:srgbClr val="0000FF"/>
              </a:solidFill>
            </a:endParaRPr>
          </a:p>
        </p:txBody>
      </p:sp>
      <p:sp>
        <p:nvSpPr>
          <p:cNvPr id="80" name="文本框 79">
            <a:extLst>
              <a:ext uri="{FF2B5EF4-FFF2-40B4-BE49-F238E27FC236}">
                <a16:creationId xmlns:a16="http://schemas.microsoft.com/office/drawing/2014/main" id="{2AE86C3F-8B28-F060-F065-5325B0C0F4D5}"/>
              </a:ext>
            </a:extLst>
          </p:cNvPr>
          <p:cNvSpPr txBox="1"/>
          <p:nvPr/>
        </p:nvSpPr>
        <p:spPr>
          <a:xfrm>
            <a:off x="1848163" y="4893496"/>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graphicFrame>
        <p:nvGraphicFramePr>
          <p:cNvPr id="81" name="表格 80">
            <a:extLst>
              <a:ext uri="{FF2B5EF4-FFF2-40B4-BE49-F238E27FC236}">
                <a16:creationId xmlns:a16="http://schemas.microsoft.com/office/drawing/2014/main" id="{9737C903-F08E-4511-EFE5-875D3599EE7F}"/>
              </a:ext>
            </a:extLst>
          </p:cNvPr>
          <p:cNvGraphicFramePr>
            <a:graphicFrameLocks noGrp="1"/>
          </p:cNvGraphicFramePr>
          <p:nvPr/>
        </p:nvGraphicFramePr>
        <p:xfrm>
          <a:off x="7469114" y="5315465"/>
          <a:ext cx="3947250" cy="894562"/>
        </p:xfrm>
        <a:graphic>
          <a:graphicData uri="http://schemas.openxmlformats.org/drawingml/2006/table">
            <a:tbl>
              <a:tblPr firstRow="1" bandRow="1">
                <a:tableStyleId>{21E4AEA4-8DFA-4A89-87EB-49C32662AFE0}</a:tableStyleId>
              </a:tblPr>
              <a:tblGrid>
                <a:gridCol w="789450">
                  <a:extLst>
                    <a:ext uri="{9D8B030D-6E8A-4147-A177-3AD203B41FA5}">
                      <a16:colId xmlns:a16="http://schemas.microsoft.com/office/drawing/2014/main" val="2470226745"/>
                    </a:ext>
                  </a:extLst>
                </a:gridCol>
                <a:gridCol w="789450">
                  <a:extLst>
                    <a:ext uri="{9D8B030D-6E8A-4147-A177-3AD203B41FA5}">
                      <a16:colId xmlns:a16="http://schemas.microsoft.com/office/drawing/2014/main" val="1157947194"/>
                    </a:ext>
                  </a:extLst>
                </a:gridCol>
                <a:gridCol w="789450">
                  <a:extLst>
                    <a:ext uri="{9D8B030D-6E8A-4147-A177-3AD203B41FA5}">
                      <a16:colId xmlns:a16="http://schemas.microsoft.com/office/drawing/2014/main" val="211361990"/>
                    </a:ext>
                  </a:extLst>
                </a:gridCol>
                <a:gridCol w="789450">
                  <a:extLst>
                    <a:ext uri="{9D8B030D-6E8A-4147-A177-3AD203B41FA5}">
                      <a16:colId xmlns:a16="http://schemas.microsoft.com/office/drawing/2014/main" val="1568591882"/>
                    </a:ext>
                  </a:extLst>
                </a:gridCol>
                <a:gridCol w="789450">
                  <a:extLst>
                    <a:ext uri="{9D8B030D-6E8A-4147-A177-3AD203B41FA5}">
                      <a16:colId xmlns:a16="http://schemas.microsoft.com/office/drawing/2014/main" val="732372273"/>
                    </a:ext>
                  </a:extLst>
                </a:gridCol>
              </a:tblGrid>
              <a:tr h="447281">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tc>
                  <a:txBody>
                    <a:bodyPr/>
                    <a:lstStyle/>
                    <a:p>
                      <a:pPr algn="ctr"/>
                      <a:r>
                        <a:rPr lang="en-US" altLang="zh-CN" dirty="0"/>
                        <a:t>F</a:t>
                      </a:r>
                      <a:endParaRPr lang="zh-CN" altLang="en-US" dirty="0"/>
                    </a:p>
                  </a:txBody>
                  <a:tcPr anchor="ctr"/>
                </a:tc>
                <a:extLst>
                  <a:ext uri="{0D108BD9-81ED-4DB2-BD59-A6C34878D82A}">
                    <a16:rowId xmlns:a16="http://schemas.microsoft.com/office/drawing/2014/main" val="3765703789"/>
                  </a:ext>
                </a:extLst>
              </a:tr>
              <a:tr h="447281">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tc>
                  <a:txBody>
                    <a:bodyPr/>
                    <a:lstStyle/>
                    <a:p>
                      <a:pPr algn="ctr"/>
                      <a:r>
                        <a:rPr lang="en-US" altLang="zh-CN" dirty="0"/>
                        <a:t>1</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solidFill>
                            <a:schemeClr val="tx1"/>
                          </a:solidFill>
                        </a:rPr>
                        <a:t>2</a:t>
                      </a:r>
                      <a:endParaRPr lang="zh-CN" altLang="en-US" dirty="0">
                        <a:solidFill>
                          <a:schemeClr val="tx1"/>
                        </a:solidFill>
                      </a:endParaRPr>
                    </a:p>
                  </a:txBody>
                  <a:tcPr anchor="ctr"/>
                </a:tc>
                <a:extLst>
                  <a:ext uri="{0D108BD9-81ED-4DB2-BD59-A6C34878D82A}">
                    <a16:rowId xmlns:a16="http://schemas.microsoft.com/office/drawing/2014/main" val="72700191"/>
                  </a:ext>
                </a:extLst>
              </a:tr>
            </a:tbl>
          </a:graphicData>
        </a:graphic>
      </p:graphicFrame>
      <p:sp>
        <p:nvSpPr>
          <p:cNvPr id="82" name="文本框 81">
            <a:extLst>
              <a:ext uri="{FF2B5EF4-FFF2-40B4-BE49-F238E27FC236}">
                <a16:creationId xmlns:a16="http://schemas.microsoft.com/office/drawing/2014/main" id="{EB340BB9-B65D-329C-8103-4039A7F9AB1E}"/>
              </a:ext>
            </a:extLst>
          </p:cNvPr>
          <p:cNvSpPr txBox="1"/>
          <p:nvPr/>
        </p:nvSpPr>
        <p:spPr>
          <a:xfrm>
            <a:off x="6294888" y="5273834"/>
            <a:ext cx="1409082" cy="461665"/>
          </a:xfrm>
          <a:prstGeom prst="rect">
            <a:avLst/>
          </a:prstGeom>
          <a:noFill/>
        </p:spPr>
        <p:txBody>
          <a:bodyPr wrap="square" rtlCol="0">
            <a:spAutoFit/>
          </a:bodyPr>
          <a:lstStyle/>
          <a:p>
            <a:r>
              <a:rPr kumimoji="1" lang="en-US" altLang="zh-CN" sz="2400" dirty="0" err="1">
                <a:solidFill>
                  <a:srgbClr val="0000FF"/>
                </a:solidFill>
              </a:rPr>
              <a:t>inqueue</a:t>
            </a:r>
            <a:endParaRPr kumimoji="1" lang="zh-CN" altLang="en-US" sz="2400" dirty="0">
              <a:solidFill>
                <a:srgbClr val="0000FF"/>
              </a:solidFill>
            </a:endParaRPr>
          </a:p>
        </p:txBody>
      </p:sp>
      <p:sp>
        <p:nvSpPr>
          <p:cNvPr id="83" name="文本框 82">
            <a:extLst>
              <a:ext uri="{FF2B5EF4-FFF2-40B4-BE49-F238E27FC236}">
                <a16:creationId xmlns:a16="http://schemas.microsoft.com/office/drawing/2014/main" id="{7A071E30-66E0-A14A-84B2-D2795890CE9E}"/>
              </a:ext>
            </a:extLst>
          </p:cNvPr>
          <p:cNvSpPr txBox="1"/>
          <p:nvPr/>
        </p:nvSpPr>
        <p:spPr>
          <a:xfrm>
            <a:off x="6502184" y="5749845"/>
            <a:ext cx="1178339" cy="461665"/>
          </a:xfrm>
          <a:prstGeom prst="rect">
            <a:avLst/>
          </a:prstGeom>
          <a:noFill/>
        </p:spPr>
        <p:txBody>
          <a:bodyPr wrap="square" rtlCol="0">
            <a:spAutoFit/>
          </a:bodyPr>
          <a:lstStyle/>
          <a:p>
            <a:r>
              <a:rPr kumimoji="1" lang="en-US" altLang="zh-CN" sz="2400" dirty="0">
                <a:solidFill>
                  <a:srgbClr val="0000FF"/>
                </a:solidFill>
              </a:rPr>
              <a:t>count</a:t>
            </a:r>
            <a:endParaRPr kumimoji="1" lang="zh-CN" altLang="en-US" sz="2400" dirty="0">
              <a:solidFill>
                <a:srgbClr val="0000FF"/>
              </a:solidFill>
            </a:endParaRPr>
          </a:p>
        </p:txBody>
      </p:sp>
      <p:sp>
        <p:nvSpPr>
          <p:cNvPr id="84" name="文本框 83">
            <a:extLst>
              <a:ext uri="{FF2B5EF4-FFF2-40B4-BE49-F238E27FC236}">
                <a16:creationId xmlns:a16="http://schemas.microsoft.com/office/drawing/2014/main" id="{7CC95798-9C0B-1076-9396-185EA575CDB7}"/>
              </a:ext>
            </a:extLst>
          </p:cNvPr>
          <p:cNvSpPr txBox="1"/>
          <p:nvPr/>
        </p:nvSpPr>
        <p:spPr>
          <a:xfrm>
            <a:off x="7744838" y="4903628"/>
            <a:ext cx="3464410" cy="400110"/>
          </a:xfrm>
          <a:prstGeom prst="rect">
            <a:avLst/>
          </a:prstGeom>
          <a:noFill/>
        </p:spPr>
        <p:txBody>
          <a:bodyPr wrap="none" rtlCol="0">
            <a:spAutoFit/>
          </a:bodyPr>
          <a:lstStyle/>
          <a:p>
            <a:r>
              <a:rPr kumimoji="1" lang="en-US" altLang="zh-CN" sz="2000" dirty="0">
                <a:solidFill>
                  <a:srgbClr val="0000FF"/>
                </a:solidFill>
              </a:rPr>
              <a:t>s</a:t>
            </a:r>
            <a:r>
              <a:rPr kumimoji="1" lang="zh-CN" altLang="en-US" sz="2000" dirty="0">
                <a:solidFill>
                  <a:srgbClr val="0000FF"/>
                </a:solidFill>
              </a:rPr>
              <a:t>           </a:t>
            </a:r>
            <a:r>
              <a:rPr kumimoji="1" lang="en-US" altLang="zh-CN" sz="2000" dirty="0">
                <a:solidFill>
                  <a:srgbClr val="0000FF"/>
                </a:solidFill>
              </a:rPr>
              <a:t>A</a:t>
            </a:r>
            <a:r>
              <a:rPr kumimoji="1" lang="zh-CN" altLang="en-US" sz="2000" dirty="0">
                <a:solidFill>
                  <a:srgbClr val="0000FF"/>
                </a:solidFill>
              </a:rPr>
              <a:t>            </a:t>
            </a:r>
            <a:r>
              <a:rPr kumimoji="1" lang="en-US" altLang="zh-CN" sz="2000" dirty="0">
                <a:solidFill>
                  <a:srgbClr val="0000FF"/>
                </a:solidFill>
              </a:rPr>
              <a:t>B</a:t>
            </a:r>
            <a:r>
              <a:rPr kumimoji="1" lang="zh-CN" altLang="en-US" sz="2000" dirty="0">
                <a:solidFill>
                  <a:srgbClr val="0000FF"/>
                </a:solidFill>
              </a:rPr>
              <a:t>           </a:t>
            </a:r>
            <a:r>
              <a:rPr kumimoji="1" lang="en-US" altLang="zh-CN" sz="2000" dirty="0">
                <a:solidFill>
                  <a:srgbClr val="0000FF"/>
                </a:solidFill>
              </a:rPr>
              <a:t>C</a:t>
            </a:r>
            <a:r>
              <a:rPr kumimoji="1" lang="zh-CN" altLang="en-US" sz="2000" dirty="0">
                <a:solidFill>
                  <a:srgbClr val="0000FF"/>
                </a:solidFill>
              </a:rPr>
              <a:t>           </a:t>
            </a:r>
            <a:r>
              <a:rPr kumimoji="1" lang="en-US" altLang="zh-CN" sz="2000" dirty="0">
                <a:solidFill>
                  <a:srgbClr val="0000FF"/>
                </a:solidFill>
              </a:rPr>
              <a:t>D</a:t>
            </a:r>
            <a:endParaRPr kumimoji="1" lang="zh-CN" altLang="en-US" sz="2000" dirty="0">
              <a:solidFill>
                <a:srgbClr val="0000FF"/>
              </a:solidFill>
            </a:endParaRPr>
          </a:p>
        </p:txBody>
      </p:sp>
      <p:sp>
        <p:nvSpPr>
          <p:cNvPr id="85" name="文本框 84">
            <a:extLst>
              <a:ext uri="{FF2B5EF4-FFF2-40B4-BE49-F238E27FC236}">
                <a16:creationId xmlns:a16="http://schemas.microsoft.com/office/drawing/2014/main" id="{283EAA83-7BEE-F0C8-C6DF-6331C32340B8}"/>
              </a:ext>
            </a:extLst>
          </p:cNvPr>
          <p:cNvSpPr txBox="1"/>
          <p:nvPr/>
        </p:nvSpPr>
        <p:spPr>
          <a:xfrm>
            <a:off x="468967" y="2312372"/>
            <a:ext cx="112883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p>
        </p:txBody>
      </p:sp>
      <p:sp>
        <p:nvSpPr>
          <p:cNvPr id="2" name="文本框 1">
            <a:extLst>
              <a:ext uri="{FF2B5EF4-FFF2-40B4-BE49-F238E27FC236}">
                <a16:creationId xmlns:a16="http://schemas.microsoft.com/office/drawing/2014/main" id="{5FE14924-C763-7B77-8228-07B676E557AA}"/>
              </a:ext>
            </a:extLst>
          </p:cNvPr>
          <p:cNvSpPr txBox="1"/>
          <p:nvPr/>
        </p:nvSpPr>
        <p:spPr>
          <a:xfrm>
            <a:off x="291948" y="3097805"/>
            <a:ext cx="3416320" cy="523220"/>
          </a:xfrm>
          <a:prstGeom prst="rect">
            <a:avLst/>
          </a:prstGeom>
          <a:noFill/>
        </p:spPr>
        <p:txBody>
          <a:bodyPr wrap="none" rtlCol="0">
            <a:spAutoFit/>
          </a:bodyPr>
          <a:lstStyle/>
          <a:p>
            <a:r>
              <a:rPr kumimoji="1" lang="zh-CN" altLang="en-US" sz="2800" dirty="0">
                <a:latin typeface="Microsoft YaHei" panose="020B0503020204020204" pitchFamily="34" charset="-122"/>
                <a:ea typeface="Microsoft YaHei" panose="020B0503020204020204" pitchFamily="34" charset="-122"/>
              </a:rPr>
              <a:t>队列空，计算结束！</a:t>
            </a:r>
          </a:p>
        </p:txBody>
      </p:sp>
      <p:sp>
        <p:nvSpPr>
          <p:cNvPr id="6" name="文本框 5">
            <a:extLst>
              <a:ext uri="{FF2B5EF4-FFF2-40B4-BE49-F238E27FC236}">
                <a16:creationId xmlns:a16="http://schemas.microsoft.com/office/drawing/2014/main" id="{1E63F1D7-77AB-9EAF-DD58-818B521EECE7}"/>
              </a:ext>
            </a:extLst>
          </p:cNvPr>
          <p:cNvSpPr txBox="1"/>
          <p:nvPr/>
        </p:nvSpPr>
        <p:spPr>
          <a:xfrm>
            <a:off x="7486384" y="3505760"/>
            <a:ext cx="2048959" cy="369332"/>
          </a:xfrm>
          <a:prstGeom prst="rect">
            <a:avLst/>
          </a:prstGeom>
          <a:noFill/>
        </p:spPr>
        <p:txBody>
          <a:bodyPr wrap="none" rtlCol="0">
            <a:spAutoFit/>
          </a:bodyPr>
          <a:lstStyle/>
          <a:p>
            <a:r>
              <a:rPr kumimoji="1" lang="en-US" altLang="zh-CN" dirty="0">
                <a:solidFill>
                  <a:srgbClr val="C00000"/>
                </a:solidFill>
              </a:rPr>
              <a:t>S</a:t>
            </a:r>
            <a:r>
              <a:rPr kumimoji="1" lang="zh-CN" altLang="en-US" dirty="0">
                <a:solidFill>
                  <a:srgbClr val="C00000"/>
                </a:solidFill>
              </a:rPr>
              <a:t>到</a:t>
            </a:r>
            <a:r>
              <a:rPr kumimoji="1" lang="en-US" altLang="zh-CN" dirty="0">
                <a:solidFill>
                  <a:srgbClr val="C00000"/>
                </a:solidFill>
              </a:rPr>
              <a:t>D</a:t>
            </a:r>
            <a:r>
              <a:rPr kumimoji="1" lang="zh-CN" altLang="en-US" dirty="0">
                <a:solidFill>
                  <a:srgbClr val="C00000"/>
                </a:solidFill>
              </a:rPr>
              <a:t>的最短路径！</a:t>
            </a:r>
          </a:p>
        </p:txBody>
      </p:sp>
    </p:spTree>
    <p:extLst>
      <p:ext uri="{BB962C8B-B14F-4D97-AF65-F5344CB8AC3E}">
        <p14:creationId xmlns:p14="http://schemas.microsoft.com/office/powerpoint/2010/main" val="58371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D06FBCA2-3A86-73B0-A5BF-0B1998CFFB95}"/>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对右边的</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DAG</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序列化（拓扑排序），下面哪些序列是正确的排序结果（即维护了结点间的优先关系）</a:t>
            </a:r>
          </a:p>
        </p:txBody>
      </p:sp>
      <p:sp>
        <p:nvSpPr>
          <p:cNvPr id="14" name="文本框 13">
            <a:extLst>
              <a:ext uri="{FF2B5EF4-FFF2-40B4-BE49-F238E27FC236}">
                <a16:creationId xmlns:a16="http://schemas.microsoft.com/office/drawing/2014/main" id="{BD06D768-D87B-58DC-90FA-B406E60F78C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a:extLst>
              <a:ext uri="{FF2B5EF4-FFF2-40B4-BE49-F238E27FC236}">
                <a16:creationId xmlns:a16="http://schemas.microsoft.com/office/drawing/2014/main" id="{25C94518-214B-23F8-2833-014AF27B59D7}"/>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984EB485-6142-B49F-13FF-D67FCD2037D0}"/>
              </a:ext>
            </a:extLst>
          </p:cNvPr>
          <p:cNvSpPr>
            <a:spLocks noChangeAspect="1"/>
          </p:cNvSpPr>
          <p:nvPr>
            <p:custDataLst>
              <p:tags r:id="rId5"/>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341347FD-7B85-86DC-100A-AD3D42A0B859}"/>
              </a:ext>
            </a:extLst>
          </p:cNvPr>
          <p:cNvSpPr>
            <a:spLocks noChangeAspect="1"/>
          </p:cNvSpPr>
          <p:nvPr>
            <p:custDataLst>
              <p:tags r:id="rId6"/>
            </p:custDataLst>
          </p:nvPr>
        </p:nvSpPr>
        <p:spPr>
          <a:xfrm>
            <a:off x="1571625" y="456485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9DE2033B-B54D-9CCB-2423-6D131429A6FF}"/>
              </a:ext>
            </a:extLst>
          </p:cNvPr>
          <p:cNvSpPr>
            <a:spLocks noChangeAspect="1"/>
          </p:cNvSpPr>
          <p:nvPr>
            <p:custDataLst>
              <p:tags r:id="rId7"/>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8EB14626-7336-9F27-293D-2B1BB65898FD}"/>
              </a:ext>
            </a:extLst>
          </p:cNvPr>
          <p:cNvSpPr/>
          <p:nvPr>
            <p:custDataLst>
              <p:tags r:id="rId8"/>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a:extLst>
              <a:ext uri="{FF2B5EF4-FFF2-40B4-BE49-F238E27FC236}">
                <a16:creationId xmlns:a16="http://schemas.microsoft.com/office/drawing/2014/main" id="{6329608B-A4E3-A3DE-90CC-212A784E892E}"/>
              </a:ext>
            </a:extLst>
          </p:cNvPr>
          <p:cNvGrpSpPr/>
          <p:nvPr/>
        </p:nvGrpSpPr>
        <p:grpSpPr>
          <a:xfrm>
            <a:off x="7605385" y="2992437"/>
            <a:ext cx="3014990" cy="1623290"/>
            <a:chOff x="1854200" y="4333283"/>
            <a:chExt cx="3014990" cy="1623290"/>
          </a:xfrm>
        </p:grpSpPr>
        <mc:AlternateContent xmlns:mc="http://schemas.openxmlformats.org/markup-compatibility/2006" xmlns:a14="http://schemas.microsoft.com/office/drawing/2010/main">
          <mc:Choice Requires="a14">
            <p:sp>
              <p:nvSpPr>
                <p:cNvPr id="25" name="椭圆 24">
                  <a:extLst>
                    <a:ext uri="{FF2B5EF4-FFF2-40B4-BE49-F238E27FC236}">
                      <a16:creationId xmlns:a16="http://schemas.microsoft.com/office/drawing/2014/main" id="{7CB443F6-1652-6E11-4A85-699DAFD44E8D}"/>
                    </a:ext>
                  </a:extLst>
                </p:cNvPr>
                <p:cNvSpPr/>
                <p:nvPr/>
              </p:nvSpPr>
              <p:spPr>
                <a:xfrm>
                  <a:off x="1854200" y="4477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25" name="椭圆 24">
                  <a:extLst>
                    <a:ext uri="{FF2B5EF4-FFF2-40B4-BE49-F238E27FC236}">
                      <a16:creationId xmlns:a16="http://schemas.microsoft.com/office/drawing/2014/main" id="{7CB443F6-1652-6E11-4A85-699DAFD44E8D}"/>
                    </a:ext>
                  </a:extLst>
                </p:cNvPr>
                <p:cNvSpPr>
                  <a:spLocks noRot="1" noChangeAspect="1" noMove="1" noResize="1" noEditPoints="1" noAdjustHandles="1" noChangeArrowheads="1" noChangeShapeType="1" noTextEdit="1"/>
                </p:cNvSpPr>
                <p:nvPr/>
              </p:nvSpPr>
              <p:spPr>
                <a:xfrm>
                  <a:off x="1854200" y="4477023"/>
                  <a:ext cx="342900" cy="355600"/>
                </a:xfrm>
                <a:prstGeom prst="ellipse">
                  <a:avLst/>
                </a:prstGeom>
                <a:blipFill>
                  <a:blip r:embed="rId19"/>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4BF04D15-C74A-2543-E21A-4CFF6751E170}"/>
                    </a:ext>
                  </a:extLst>
                </p:cNvPr>
                <p:cNvSpPr/>
                <p:nvPr/>
              </p:nvSpPr>
              <p:spPr>
                <a:xfrm>
                  <a:off x="2743200" y="4477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26" name="椭圆 25">
                  <a:extLst>
                    <a:ext uri="{FF2B5EF4-FFF2-40B4-BE49-F238E27FC236}">
                      <a16:creationId xmlns:a16="http://schemas.microsoft.com/office/drawing/2014/main" id="{4BF04D15-C74A-2543-E21A-4CFF6751E170}"/>
                    </a:ext>
                  </a:extLst>
                </p:cNvPr>
                <p:cNvSpPr>
                  <a:spLocks noRot="1" noChangeAspect="1" noMove="1" noResize="1" noEditPoints="1" noAdjustHandles="1" noChangeArrowheads="1" noChangeShapeType="1" noTextEdit="1"/>
                </p:cNvSpPr>
                <p:nvPr/>
              </p:nvSpPr>
              <p:spPr>
                <a:xfrm>
                  <a:off x="2743200" y="4477023"/>
                  <a:ext cx="342900" cy="355600"/>
                </a:xfrm>
                <a:prstGeom prst="ellipse">
                  <a:avLst/>
                </a:prstGeom>
                <a:blipFill>
                  <a:blip r:embed="rId20"/>
                  <a:stretch>
                    <a:fillRect l="-3103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7F4604B8-9B2B-8BA5-7E0F-CB2C8DA44FE6}"/>
                    </a:ext>
                  </a:extLst>
                </p:cNvPr>
                <p:cNvSpPr/>
                <p:nvPr/>
              </p:nvSpPr>
              <p:spPr>
                <a:xfrm>
                  <a:off x="2768600" y="52326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27" name="椭圆 26">
                  <a:extLst>
                    <a:ext uri="{FF2B5EF4-FFF2-40B4-BE49-F238E27FC236}">
                      <a16:creationId xmlns:a16="http://schemas.microsoft.com/office/drawing/2014/main" id="{7F4604B8-9B2B-8BA5-7E0F-CB2C8DA44FE6}"/>
                    </a:ext>
                  </a:extLst>
                </p:cNvPr>
                <p:cNvSpPr>
                  <a:spLocks noRot="1" noChangeAspect="1" noMove="1" noResize="1" noEditPoints="1" noAdjustHandles="1" noChangeArrowheads="1" noChangeShapeType="1" noTextEdit="1"/>
                </p:cNvSpPr>
                <p:nvPr/>
              </p:nvSpPr>
              <p:spPr>
                <a:xfrm>
                  <a:off x="2768600" y="5232673"/>
                  <a:ext cx="342900" cy="355600"/>
                </a:xfrm>
                <a:prstGeom prst="ellipse">
                  <a:avLst/>
                </a:prstGeom>
                <a:blipFill>
                  <a:blip r:embed="rId21"/>
                  <a:stretch>
                    <a:fillRect l="-34483"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600BFDB9-1A1F-5A5A-1414-A6020E4ED416}"/>
                    </a:ext>
                  </a:extLst>
                </p:cNvPr>
                <p:cNvSpPr/>
                <p:nvPr/>
              </p:nvSpPr>
              <p:spPr>
                <a:xfrm>
                  <a:off x="3530600" y="56009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28" name="椭圆 27">
                  <a:extLst>
                    <a:ext uri="{FF2B5EF4-FFF2-40B4-BE49-F238E27FC236}">
                      <a16:creationId xmlns:a16="http://schemas.microsoft.com/office/drawing/2014/main" id="{600BFDB9-1A1F-5A5A-1414-A6020E4ED416}"/>
                    </a:ext>
                  </a:extLst>
                </p:cNvPr>
                <p:cNvSpPr>
                  <a:spLocks noRot="1" noChangeAspect="1" noMove="1" noResize="1" noEditPoints="1" noAdjustHandles="1" noChangeArrowheads="1" noChangeShapeType="1" noTextEdit="1"/>
                </p:cNvSpPr>
                <p:nvPr/>
              </p:nvSpPr>
              <p:spPr>
                <a:xfrm>
                  <a:off x="3530600" y="5600973"/>
                  <a:ext cx="342900" cy="355600"/>
                </a:xfrm>
                <a:prstGeom prst="ellipse">
                  <a:avLst/>
                </a:prstGeom>
                <a:blipFill>
                  <a:blip r:embed="rId22"/>
                  <a:stretch>
                    <a:fillRect l="-34483" b="-20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C35506F3-E8C4-8FF5-DFB3-4E86F4E17E0D}"/>
                    </a:ext>
                  </a:extLst>
                </p:cNvPr>
                <p:cNvSpPr/>
                <p:nvPr/>
              </p:nvSpPr>
              <p:spPr>
                <a:xfrm>
                  <a:off x="3530600" y="50294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7</m:t>
                            </m:r>
                          </m:sub>
                        </m:sSub>
                      </m:oMath>
                    </m:oMathPara>
                  </a14:m>
                  <a:endParaRPr kumimoji="1" lang="zh-CN" altLang="en-US" dirty="0"/>
                </a:p>
              </p:txBody>
            </p:sp>
          </mc:Choice>
          <mc:Fallback xmlns="">
            <p:sp>
              <p:nvSpPr>
                <p:cNvPr id="29" name="椭圆 28">
                  <a:extLst>
                    <a:ext uri="{FF2B5EF4-FFF2-40B4-BE49-F238E27FC236}">
                      <a16:creationId xmlns:a16="http://schemas.microsoft.com/office/drawing/2014/main" id="{C35506F3-E8C4-8FF5-DFB3-4E86F4E17E0D}"/>
                    </a:ext>
                  </a:extLst>
                </p:cNvPr>
                <p:cNvSpPr>
                  <a:spLocks noRot="1" noChangeAspect="1" noMove="1" noResize="1" noEditPoints="1" noAdjustHandles="1" noChangeArrowheads="1" noChangeShapeType="1" noTextEdit="1"/>
                </p:cNvSpPr>
                <p:nvPr/>
              </p:nvSpPr>
              <p:spPr>
                <a:xfrm>
                  <a:off x="3530600" y="5029473"/>
                  <a:ext cx="342900" cy="355600"/>
                </a:xfrm>
                <a:prstGeom prst="ellipse">
                  <a:avLst/>
                </a:prstGeom>
                <a:blipFill>
                  <a:blip r:embed="rId23"/>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83A00C45-6EA8-E1D0-23A1-A8303AEA3F4F}"/>
                    </a:ext>
                  </a:extLst>
                </p:cNvPr>
                <p:cNvSpPr/>
                <p:nvPr/>
              </p:nvSpPr>
              <p:spPr>
                <a:xfrm>
                  <a:off x="4362450" y="46992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6</m:t>
                            </m:r>
                          </m:sub>
                        </m:sSub>
                      </m:oMath>
                    </m:oMathPara>
                  </a14:m>
                  <a:endParaRPr kumimoji="1" lang="zh-CN" altLang="en-US" dirty="0"/>
                </a:p>
              </p:txBody>
            </p:sp>
          </mc:Choice>
          <mc:Fallback xmlns="">
            <p:sp>
              <p:nvSpPr>
                <p:cNvPr id="30" name="椭圆 29">
                  <a:extLst>
                    <a:ext uri="{FF2B5EF4-FFF2-40B4-BE49-F238E27FC236}">
                      <a16:creationId xmlns:a16="http://schemas.microsoft.com/office/drawing/2014/main" id="{83A00C45-6EA8-E1D0-23A1-A8303AEA3F4F}"/>
                    </a:ext>
                  </a:extLst>
                </p:cNvPr>
                <p:cNvSpPr>
                  <a:spLocks noRot="1" noChangeAspect="1" noMove="1" noResize="1" noEditPoints="1" noAdjustHandles="1" noChangeArrowheads="1" noChangeShapeType="1" noTextEdit="1"/>
                </p:cNvSpPr>
                <p:nvPr/>
              </p:nvSpPr>
              <p:spPr>
                <a:xfrm>
                  <a:off x="4362450" y="4699273"/>
                  <a:ext cx="342900" cy="355600"/>
                </a:xfrm>
                <a:prstGeom prst="ellipse">
                  <a:avLst/>
                </a:prstGeom>
                <a:blipFill>
                  <a:blip r:embed="rId24"/>
                  <a:stretch>
                    <a:fillRect l="-31034" b="-20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2938F1DD-D35E-1F9F-4579-39E35262E612}"/>
                    </a:ext>
                  </a:extLst>
                </p:cNvPr>
                <p:cNvSpPr/>
                <p:nvPr/>
              </p:nvSpPr>
              <p:spPr>
                <a:xfrm>
                  <a:off x="4362450" y="54231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5</m:t>
                            </m:r>
                          </m:sub>
                        </m:sSub>
                      </m:oMath>
                    </m:oMathPara>
                  </a14:m>
                  <a:endParaRPr kumimoji="1" lang="zh-CN" altLang="en-US" dirty="0"/>
                </a:p>
              </p:txBody>
            </p:sp>
          </mc:Choice>
          <mc:Fallback xmlns="">
            <p:sp>
              <p:nvSpPr>
                <p:cNvPr id="31" name="椭圆 30">
                  <a:extLst>
                    <a:ext uri="{FF2B5EF4-FFF2-40B4-BE49-F238E27FC236}">
                      <a16:creationId xmlns:a16="http://schemas.microsoft.com/office/drawing/2014/main" id="{2938F1DD-D35E-1F9F-4579-39E35262E612}"/>
                    </a:ext>
                  </a:extLst>
                </p:cNvPr>
                <p:cNvSpPr>
                  <a:spLocks noRot="1" noChangeAspect="1" noMove="1" noResize="1" noEditPoints="1" noAdjustHandles="1" noChangeArrowheads="1" noChangeShapeType="1" noTextEdit="1"/>
                </p:cNvSpPr>
                <p:nvPr/>
              </p:nvSpPr>
              <p:spPr>
                <a:xfrm>
                  <a:off x="4362450" y="5423173"/>
                  <a:ext cx="342900" cy="355600"/>
                </a:xfrm>
                <a:prstGeom prst="ellipse">
                  <a:avLst/>
                </a:prstGeom>
                <a:blipFill>
                  <a:blip r:embed="rId25"/>
                  <a:stretch>
                    <a:fillRect l="-31034" b="-17241"/>
                  </a:stretch>
                </a:blipFill>
              </p:spPr>
              <p:txBody>
                <a:bodyPr/>
                <a:lstStyle/>
                <a:p>
                  <a:r>
                    <a:rPr lang="zh-CN" altLang="en-US">
                      <a:noFill/>
                    </a:rPr>
                    <a:t> </a:t>
                  </a:r>
                </a:p>
              </p:txBody>
            </p:sp>
          </mc:Fallback>
        </mc:AlternateContent>
        <p:cxnSp>
          <p:nvCxnSpPr>
            <p:cNvPr id="32" name="直线箭头连接符 31">
              <a:extLst>
                <a:ext uri="{FF2B5EF4-FFF2-40B4-BE49-F238E27FC236}">
                  <a16:creationId xmlns:a16="http://schemas.microsoft.com/office/drawing/2014/main" id="{51F55C2A-0F32-9CBA-0133-1D3266CFE60F}"/>
                </a:ext>
              </a:extLst>
            </p:cNvPr>
            <p:cNvCxnSpPr>
              <a:cxnSpLocks/>
            </p:cNvCxnSpPr>
            <p:nvPr/>
          </p:nvCxnSpPr>
          <p:spPr>
            <a:xfrm>
              <a:off x="2197100" y="4654823"/>
              <a:ext cx="5461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C82F8BD9-7FE1-9A5C-0E37-6CF986F26590}"/>
                </a:ext>
              </a:extLst>
            </p:cNvPr>
            <p:cNvCxnSpPr>
              <a:cxnSpLocks/>
              <a:stCxn id="26" idx="5"/>
              <a:endCxn id="29" idx="1"/>
            </p:cNvCxnSpPr>
            <p:nvPr/>
          </p:nvCxnSpPr>
          <p:spPr>
            <a:xfrm>
              <a:off x="3035883" y="4780547"/>
              <a:ext cx="544934" cy="30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0987582-A52C-1B63-B95F-365EFF173EF3}"/>
                </a:ext>
              </a:extLst>
            </p:cNvPr>
            <p:cNvCxnSpPr>
              <a:cxnSpLocks/>
              <a:stCxn id="25" idx="5"/>
              <a:endCxn id="27" idx="1"/>
            </p:cNvCxnSpPr>
            <p:nvPr/>
          </p:nvCxnSpPr>
          <p:spPr>
            <a:xfrm>
              <a:off x="2146883" y="4780547"/>
              <a:ext cx="671934" cy="504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EB28D0D1-C5BE-71F9-C2E5-D50352270A57}"/>
                </a:ext>
              </a:extLst>
            </p:cNvPr>
            <p:cNvCxnSpPr>
              <a:cxnSpLocks/>
              <a:stCxn id="27" idx="5"/>
              <a:endCxn id="28" idx="2"/>
            </p:cNvCxnSpPr>
            <p:nvPr/>
          </p:nvCxnSpPr>
          <p:spPr>
            <a:xfrm>
              <a:off x="3061283" y="5536197"/>
              <a:ext cx="469317" cy="242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40391AE-DCA3-1D05-757D-08479323C1C1}"/>
                </a:ext>
              </a:extLst>
            </p:cNvPr>
            <p:cNvCxnSpPr>
              <a:cxnSpLocks/>
              <a:stCxn id="27" idx="6"/>
              <a:endCxn id="29" idx="2"/>
            </p:cNvCxnSpPr>
            <p:nvPr/>
          </p:nvCxnSpPr>
          <p:spPr>
            <a:xfrm flipV="1">
              <a:off x="3111500" y="5207273"/>
              <a:ext cx="419100" cy="203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CEF2D57-48C1-F56E-B37F-7124B6C8D3AD}"/>
                </a:ext>
              </a:extLst>
            </p:cNvPr>
            <p:cNvCxnSpPr>
              <a:cxnSpLocks/>
            </p:cNvCxnSpPr>
            <p:nvPr/>
          </p:nvCxnSpPr>
          <p:spPr>
            <a:xfrm>
              <a:off x="4533900" y="5054873"/>
              <a:ext cx="0" cy="3683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FB76D38-EDA5-8C1C-38AF-B9BFBE8677A5}"/>
                </a:ext>
              </a:extLst>
            </p:cNvPr>
            <p:cNvSpPr txBox="1"/>
            <p:nvPr/>
          </p:nvSpPr>
          <p:spPr>
            <a:xfrm>
              <a:off x="2320109" y="4333283"/>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39" name="文本框 38">
              <a:extLst>
                <a:ext uri="{FF2B5EF4-FFF2-40B4-BE49-F238E27FC236}">
                  <a16:creationId xmlns:a16="http://schemas.microsoft.com/office/drawing/2014/main" id="{23C64A56-CA42-9D3C-16AD-1EBA2B1D9365}"/>
                </a:ext>
              </a:extLst>
            </p:cNvPr>
            <p:cNvSpPr txBox="1"/>
            <p:nvPr/>
          </p:nvSpPr>
          <p:spPr>
            <a:xfrm rot="2153498">
              <a:off x="3251783" y="4611284"/>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40" name="文本框 39">
              <a:extLst>
                <a:ext uri="{FF2B5EF4-FFF2-40B4-BE49-F238E27FC236}">
                  <a16:creationId xmlns:a16="http://schemas.microsoft.com/office/drawing/2014/main" id="{F21BB5C6-985C-6B44-D0A9-BA5352F8B139}"/>
                </a:ext>
              </a:extLst>
            </p:cNvPr>
            <p:cNvSpPr txBox="1"/>
            <p:nvPr/>
          </p:nvSpPr>
          <p:spPr>
            <a:xfrm rot="2102682">
              <a:off x="2234151" y="4955096"/>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41" name="文本框 40">
              <a:extLst>
                <a:ext uri="{FF2B5EF4-FFF2-40B4-BE49-F238E27FC236}">
                  <a16:creationId xmlns:a16="http://schemas.microsoft.com/office/drawing/2014/main" id="{76B68748-66F1-D82D-ADBD-F7E54E44A158}"/>
                </a:ext>
              </a:extLst>
            </p:cNvPr>
            <p:cNvSpPr txBox="1"/>
            <p:nvPr/>
          </p:nvSpPr>
          <p:spPr>
            <a:xfrm rot="20802251">
              <a:off x="3084177" y="5018322"/>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42" name="文本框 41">
              <a:extLst>
                <a:ext uri="{FF2B5EF4-FFF2-40B4-BE49-F238E27FC236}">
                  <a16:creationId xmlns:a16="http://schemas.microsoft.com/office/drawing/2014/main" id="{CA83BA33-A4A8-9149-96B2-4E9BA0D43D75}"/>
                </a:ext>
              </a:extLst>
            </p:cNvPr>
            <p:cNvSpPr txBox="1"/>
            <p:nvPr/>
          </p:nvSpPr>
          <p:spPr>
            <a:xfrm rot="2102682">
              <a:off x="3185202" y="5399648"/>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43" name="文本框 42">
              <a:extLst>
                <a:ext uri="{FF2B5EF4-FFF2-40B4-BE49-F238E27FC236}">
                  <a16:creationId xmlns:a16="http://schemas.microsoft.com/office/drawing/2014/main" id="{27586664-8E44-32A2-D48D-B58AE611AF70}"/>
                </a:ext>
              </a:extLst>
            </p:cNvPr>
            <p:cNvSpPr txBox="1"/>
            <p:nvPr/>
          </p:nvSpPr>
          <p:spPr>
            <a:xfrm rot="5400000">
              <a:off x="4534483" y="5055784"/>
              <a:ext cx="300082" cy="369332"/>
            </a:xfrm>
            <a:prstGeom prst="rect">
              <a:avLst/>
            </a:prstGeom>
            <a:noFill/>
          </p:spPr>
          <p:txBody>
            <a:bodyPr wrap="none" rtlCol="0">
              <a:spAutoFit/>
            </a:bodyPr>
            <a:lstStyle/>
            <a:p>
              <a:r>
                <a:rPr kumimoji="1" lang="en-US" altLang="zh-CN" dirty="0"/>
                <a:t>&gt;</a:t>
              </a:r>
              <a:endParaRPr kumimoji="1" lang="zh-CN" altLang="en-US" dirty="0"/>
            </a:p>
          </p:txBody>
        </p:sp>
      </p:grpSp>
      <p:sp>
        <p:nvSpPr>
          <p:cNvPr id="44" name="文本框 43">
            <a:extLst>
              <a:ext uri="{FF2B5EF4-FFF2-40B4-BE49-F238E27FC236}">
                <a16:creationId xmlns:a16="http://schemas.microsoft.com/office/drawing/2014/main" id="{4F58730F-5A20-57AC-1F1C-1F1740EF32C7}"/>
              </a:ext>
            </a:extLst>
          </p:cNvPr>
          <p:cNvSpPr txBox="1"/>
          <p:nvPr>
            <p:custDataLst>
              <p:tags r:id="rId9"/>
            </p:custDataLst>
          </p:nvPr>
        </p:nvSpPr>
        <p:spPr>
          <a:xfrm>
            <a:off x="2438400" y="3655347"/>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5" name="文本框 44">
            <a:extLst>
              <a:ext uri="{FF2B5EF4-FFF2-40B4-BE49-F238E27FC236}">
                <a16:creationId xmlns:a16="http://schemas.microsoft.com/office/drawing/2014/main" id="{29D75A81-CB73-BE83-984F-92709F7548E8}"/>
              </a:ext>
            </a:extLst>
          </p:cNvPr>
          <p:cNvSpPr txBox="1"/>
          <p:nvPr>
            <p:custDataLst>
              <p:tags r:id="rId10"/>
            </p:custDataLst>
          </p:nvPr>
        </p:nvSpPr>
        <p:spPr>
          <a:xfrm>
            <a:off x="2438400" y="4512597"/>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6" name="文本框 45">
            <a:extLst>
              <a:ext uri="{FF2B5EF4-FFF2-40B4-BE49-F238E27FC236}">
                <a16:creationId xmlns:a16="http://schemas.microsoft.com/office/drawing/2014/main" id="{E80CB6BB-2A0C-78FC-311D-4AD7668FAE86}"/>
              </a:ext>
            </a:extLst>
          </p:cNvPr>
          <p:cNvSpPr txBox="1"/>
          <p:nvPr>
            <p:custDataLst>
              <p:tags r:id="rId11"/>
            </p:custDataLst>
          </p:nvPr>
        </p:nvSpPr>
        <p:spPr>
          <a:xfrm>
            <a:off x="2438400" y="5353786"/>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kumimoji="1"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&gt;</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2" name="组合 11">
            <a:extLst>
              <a:ext uri="{FF2B5EF4-FFF2-40B4-BE49-F238E27FC236}">
                <a16:creationId xmlns:a16="http://schemas.microsoft.com/office/drawing/2014/main" id="{7C99057B-83E3-4661-B093-839DC525A65C}"/>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7D602657-D713-64EA-5A3F-5EF26E9067D6}"/>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553F6864-3ABC-0D6B-ECBA-C69E882DEF6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F9C93534-E063-49F5-1EEF-0B99CF03AC7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76D1F3D3-1A0D-F8E6-E333-0C214CE930BB}"/>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CA5A45F5-88A5-5B4D-E1CC-97C0FF74309C}"/>
              </a:ext>
            </a:extLst>
          </p:cNvPr>
          <p:cNvPicPr>
            <a:picLocks/>
          </p:cNvPicPr>
          <p:nvPr>
            <p:custDataLst>
              <p:tags r:id="rId13"/>
            </p:custDataLst>
          </p:nvPr>
        </p:nvPicPr>
        <p:blipFill>
          <a:blip r:embed="rId19">
            <a:extLst>
              <a:ext uri="{28A0092B-C50C-407E-A947-70E740481C1C}">
                <a14:useLocalDpi xmlns:a14="http://schemas.microsoft.com/office/drawing/2010/main"/>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42050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568324" y="1097498"/>
            <a:ext cx="11055349" cy="637840"/>
          </a:xfrm>
          <a:prstGeom prst="rect">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68325" y="1785918"/>
            <a:ext cx="11055349" cy="2623521"/>
          </a:xfrm>
          <a:prstGeom prst="rect">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98603"/>
            <a:ext cx="10515600" cy="518958"/>
          </a:xfrm>
        </p:spPr>
        <p:txBody>
          <a:bodyPr/>
          <a:lstStyle/>
          <a:p>
            <a:r>
              <a:rPr lang="zh-CN" altLang="en-US" dirty="0">
                <a:latin typeface="Times New Roman" panose="02020603050405020304" pitchFamily="18" charset="0"/>
                <a:cs typeface="Times New Roman" panose="02020603050405020304" pitchFamily="18" charset="0"/>
              </a:rPr>
              <a:t>Floyd-Warshall</a:t>
            </a:r>
            <a:r>
              <a:rPr lang="zh-CN" altLang="en-US" dirty="0"/>
              <a:t>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0" name="内容占位符 9"/>
              <p:cNvSpPr>
                <a:spLocks noGrp="1"/>
              </p:cNvSpPr>
              <p:nvPr>
                <p:ph idx="11"/>
              </p:nvPr>
            </p:nvSpPr>
            <p:spPr>
              <a:xfrm>
                <a:off x="584200" y="1192530"/>
                <a:ext cx="11055350" cy="5204460"/>
              </a:xfrm>
            </p:spPr>
            <p:txBody>
              <a:bodyPr>
                <a:noAutofit/>
              </a:bodyPr>
              <a:lstStyle/>
              <a:p>
                <a:r>
                  <a:rPr lang="zh-CN" altLang="en-US" sz="1800" b="1" dirty="0">
                    <a:solidFill>
                      <a:srgbClr val="002060"/>
                    </a:solidFill>
                    <a:latin typeface="Times New Roman" panose="02020603050405020304" pitchFamily="18" charset="0"/>
                    <a:sym typeface="+mn-ea"/>
                  </a:rPr>
                  <a:t>算法介绍：</a:t>
                </a:r>
                <a:r>
                  <a:rPr lang="zh-CN" altLang="en-US" sz="1800" dirty="0">
                    <a:latin typeface="Times New Roman" panose="02020603050405020304" pitchFamily="18" charset="0"/>
                    <a:sym typeface="+mn-ea"/>
                  </a:rPr>
                  <a:t>Floyd-Warshall算法是一种</a:t>
                </a:r>
                <a:r>
                  <a:rPr sz="1800" dirty="0">
                    <a:latin typeface="Times New Roman" panose="02020603050405020304" pitchFamily="18" charset="0"/>
                  </a:rPr>
                  <a:t>动态规划算法</a:t>
                </a:r>
                <a:r>
                  <a:rPr lang="zh-CN" sz="1800" dirty="0">
                    <a:latin typeface="Times New Roman" panose="02020603050405020304" pitchFamily="18" charset="0"/>
                  </a:rPr>
                  <a:t>，能</a:t>
                </a:r>
                <a:r>
                  <a:rPr sz="1800" dirty="0" err="1">
                    <a:latin typeface="Times New Roman" panose="02020603050405020304" pitchFamily="18" charset="0"/>
                  </a:rPr>
                  <a:t>解决所有</a:t>
                </a:r>
                <a:r>
                  <a:rPr lang="zh-CN" altLang="en-US" sz="1800" dirty="0">
                    <a:latin typeface="Times New Roman" panose="02020603050405020304" pitchFamily="18" charset="0"/>
                  </a:rPr>
                  <a:t>结点</a:t>
                </a:r>
                <a:r>
                  <a:rPr sz="1800" dirty="0" err="1">
                    <a:latin typeface="Times New Roman" panose="02020603050405020304" pitchFamily="18" charset="0"/>
                  </a:rPr>
                  <a:t>对最短路径问题，运行时间为</a:t>
                </a:r>
                <a14:m>
                  <m:oMath xmlns:m="http://schemas.openxmlformats.org/officeDocument/2006/math">
                    <m:r>
                      <a:rPr lang="en-US" altLang="zh-CN" sz="1800" b="0" i="1">
                        <a:latin typeface="Cambria Math" panose="02040503050406030204" charset="0"/>
                        <a:cs typeface="Cambria Math" panose="02040503050406030204" charset="0"/>
                      </a:rPr>
                      <m:t>𝑂</m:t>
                    </m:r>
                    <m:r>
                      <a:rPr lang="en-US" altLang="zh-CN" sz="1800" b="0" i="1">
                        <a:latin typeface="Cambria Math" panose="02040503050406030204" charset="0"/>
                        <a:cs typeface="Cambria Math" panose="02040503050406030204" charset="0"/>
                      </a:rPr>
                      <m:t>(</m:t>
                    </m:r>
                    <m:sSup>
                      <m:sSupPr>
                        <m:ctrlPr>
                          <a:rPr lang="en-US" altLang="zh-CN" sz="1800" b="0" i="1">
                            <a:latin typeface="Cambria Math" panose="02040503050406030204" pitchFamily="18" charset="0"/>
                            <a:cs typeface="Cambria Math" panose="02040503050406030204" charset="0"/>
                          </a:rPr>
                        </m:ctrlPr>
                      </m:sSupPr>
                      <m:e>
                        <m:r>
                          <a:rPr lang="en-US" altLang="zh-CN" sz="1800" b="0" i="1">
                            <a:latin typeface="Cambria Math" panose="02040503050406030204" charset="0"/>
                            <a:cs typeface="Cambria Math" panose="02040503050406030204" charset="0"/>
                          </a:rPr>
                          <m:t>|</m:t>
                        </m:r>
                        <m:r>
                          <a:rPr lang="en-US" altLang="zh-CN" sz="1800" b="0" i="1">
                            <a:latin typeface="Cambria Math" panose="02040503050406030204" charset="0"/>
                            <a:cs typeface="Cambria Math" panose="02040503050406030204" charset="0"/>
                          </a:rPr>
                          <m:t>𝑉</m:t>
                        </m:r>
                        <m:r>
                          <a:rPr lang="en-US" altLang="zh-CN" sz="1800" b="0" i="1">
                            <a:latin typeface="Cambria Math" panose="02040503050406030204" charset="0"/>
                            <a:cs typeface="Cambria Math" panose="02040503050406030204" charset="0"/>
                          </a:rPr>
                          <m:t>|</m:t>
                        </m:r>
                      </m:e>
                      <m:sup>
                        <m:r>
                          <a:rPr lang="en-US" altLang="zh-CN" sz="1800" b="0" i="1">
                            <a:latin typeface="Cambria Math" panose="02040503050406030204" charset="0"/>
                            <a:cs typeface="Cambria Math" panose="02040503050406030204" charset="0"/>
                          </a:rPr>
                          <m:t>3</m:t>
                        </m:r>
                      </m:sup>
                    </m:sSup>
                    <m:r>
                      <a:rPr lang="en-US" altLang="zh-CN" sz="1800" b="0" i="1">
                        <a:latin typeface="Cambria Math" panose="02040503050406030204" charset="0"/>
                        <a:cs typeface="Cambria Math" panose="02040503050406030204" charset="0"/>
                      </a:rPr>
                      <m:t>)</m:t>
                    </m:r>
                  </m:oMath>
                </a14:m>
                <a:r>
                  <a:rPr sz="1800" dirty="0">
                    <a:latin typeface="Times New Roman" panose="02020603050405020304" pitchFamily="18" charset="0"/>
                  </a:rPr>
                  <a:t>，能够处理权值为负的边</a:t>
                </a:r>
              </a:p>
              <a:p>
                <a:r>
                  <a:rPr lang="zh-CN" altLang="en-US" sz="1800" b="1" dirty="0">
                    <a:solidFill>
                      <a:srgbClr val="002060"/>
                    </a:solidFill>
                    <a:latin typeface="Times New Roman" panose="02020603050405020304" pitchFamily="18" charset="0"/>
                    <a:sym typeface="+mn-ea"/>
                  </a:rPr>
                  <a:t>核心思想：</a:t>
                </a:r>
                <a:r>
                  <a:rPr lang="zh-CN" altLang="en-US" sz="1800" dirty="0">
                    <a:latin typeface="Times New Roman" panose="02020603050405020304" pitchFamily="18" charset="0"/>
                    <a:sym typeface="+mn-ea"/>
                  </a:rPr>
                  <a:t>要让任意两点之间的路程变短，只能引入第三个点，并通过这个结点</a:t>
                </a:r>
                <a14:m>
                  <m:oMath xmlns:m="http://schemas.openxmlformats.org/officeDocument/2006/math">
                    <m:r>
                      <a:rPr lang="en-US" altLang="zh-CN" sz="1800" i="1" dirty="0">
                        <a:latin typeface="Cambria Math" panose="02040503050406030204" charset="0"/>
                        <a:cs typeface="Cambria Math" panose="02040503050406030204" charset="0"/>
                        <a:sym typeface="+mn-ea"/>
                      </a:rPr>
                      <m:t>𝑤</m:t>
                    </m:r>
                  </m:oMath>
                </a14:m>
                <a:r>
                  <a:rPr lang="zh-CN" altLang="en-US" sz="1800" dirty="0">
                    <a:latin typeface="Times New Roman" panose="02020603050405020304" pitchFamily="18" charset="0"/>
                    <a:sym typeface="+mn-ea"/>
                  </a:rPr>
                  <a:t>中转即</a:t>
                </a:r>
                <a14:m>
                  <m:oMath xmlns:m="http://schemas.openxmlformats.org/officeDocument/2006/math">
                    <m:r>
                      <a:rPr lang="en-US" altLang="zh-CN" sz="1800" i="1" dirty="0">
                        <a:latin typeface="Cambria Math" panose="02040503050406030204" charset="0"/>
                        <a:cs typeface="Cambria Math" panose="02040503050406030204" charset="0"/>
                        <a:sym typeface="+mn-ea"/>
                      </a:rPr>
                      <m:t>𝑢</m:t>
                    </m:r>
                    <m:r>
                      <a:rPr lang="en-US" altLang="zh-CN" sz="1800" i="1" dirty="0">
                        <a:latin typeface="Cambria Math" panose="02040503050406030204" charset="0"/>
                        <a:cs typeface="Cambria Math" panose="02040503050406030204" charset="0"/>
                        <a:sym typeface="+mn-ea"/>
                      </a:rPr>
                      <m:t>→</m:t>
                    </m:r>
                    <m:r>
                      <a:rPr lang="en-US" altLang="zh-CN" sz="1800" i="1" dirty="0">
                        <a:latin typeface="Cambria Math" panose="02040503050406030204" charset="0"/>
                        <a:cs typeface="Cambria Math" panose="02040503050406030204" charset="0"/>
                        <a:sym typeface="+mn-ea"/>
                      </a:rPr>
                      <m:t>𝑤</m:t>
                    </m:r>
                    <m:r>
                      <a:rPr lang="en-US" altLang="zh-CN" sz="1800" i="1" dirty="0">
                        <a:latin typeface="Cambria Math" panose="02040503050406030204" charset="0"/>
                        <a:cs typeface="Cambria Math" panose="02040503050406030204" charset="0"/>
                        <a:sym typeface="+mn-ea"/>
                      </a:rPr>
                      <m:t>→</m:t>
                    </m:r>
                    <m:r>
                      <a:rPr lang="en-US" altLang="zh-CN" sz="1800" i="1" dirty="0">
                        <a:latin typeface="Cambria Math" panose="02040503050406030204" charset="0"/>
                        <a:cs typeface="Cambria Math" panose="02040503050406030204" charset="0"/>
                        <a:sym typeface="+mn-ea"/>
                      </a:rPr>
                      <m:t>𝑣</m:t>
                    </m:r>
                  </m:oMath>
                </a14:m>
                <a:r>
                  <a:rPr lang="zh-CN" altLang="en-US" sz="1800" dirty="0">
                    <a:latin typeface="Times New Roman" panose="02020603050405020304" pitchFamily="18" charset="0"/>
                    <a:sym typeface="+mn-ea"/>
                  </a:rPr>
                  <a:t>，才可能缩短原来从结点</a:t>
                </a:r>
                <a14:m>
                  <m:oMath xmlns:m="http://schemas.openxmlformats.org/officeDocument/2006/math">
                    <m:r>
                      <a:rPr lang="en-US" altLang="zh-CN" sz="1800" i="1" dirty="0">
                        <a:latin typeface="Cambria Math" panose="02040503050406030204" charset="0"/>
                        <a:cs typeface="Cambria Math" panose="02040503050406030204" charset="0"/>
                        <a:sym typeface="+mn-ea"/>
                      </a:rPr>
                      <m:t>𝑢</m:t>
                    </m:r>
                  </m:oMath>
                </a14:m>
                <a:r>
                  <a:rPr lang="zh-CN" altLang="en-US" sz="1800" dirty="0">
                    <a:latin typeface="Times New Roman" panose="02020603050405020304" pitchFamily="18" charset="0"/>
                    <a:sym typeface="+mn-ea"/>
                  </a:rPr>
                  <a:t>到结点</a:t>
                </a:r>
                <a14:m>
                  <m:oMath xmlns:m="http://schemas.openxmlformats.org/officeDocument/2006/math">
                    <m:r>
                      <a:rPr lang="en-US" altLang="zh-CN" sz="1800" i="1" dirty="0">
                        <a:latin typeface="Cambria Math" panose="02040503050406030204" charset="0"/>
                        <a:cs typeface="Cambria Math" panose="02040503050406030204" charset="0"/>
                        <a:sym typeface="+mn-ea"/>
                      </a:rPr>
                      <m:t>𝑣</m:t>
                    </m:r>
                  </m:oMath>
                </a14:m>
                <a:r>
                  <a:rPr lang="zh-CN" altLang="en-US" sz="1800" dirty="0">
                    <a:latin typeface="Times New Roman" panose="02020603050405020304" pitchFamily="18" charset="0"/>
                    <a:sym typeface="+mn-ea"/>
                  </a:rPr>
                  <a:t>的路程。</a:t>
                </a:r>
                <a:r>
                  <a:rPr lang="zh-CN" altLang="en-US" sz="1800" dirty="0">
                    <a:latin typeface="Times New Roman" panose="02020603050405020304" pitchFamily="18" charset="0"/>
                  </a:rPr>
                  <a:t>记图</a:t>
                </a:r>
                <a14:m>
                  <m:oMath xmlns:m="http://schemas.openxmlformats.org/officeDocument/2006/math">
                    <m:r>
                      <a:rPr lang="en-US" altLang="zh-CN" sz="1800" i="1" dirty="0">
                        <a:latin typeface="Cambria Math" panose="02040503050406030204" charset="0"/>
                        <a:cs typeface="Cambria Math" panose="02040503050406030204" charset="0"/>
                        <a:sym typeface="+mn-ea"/>
                      </a:rPr>
                      <m:t>𝐺</m:t>
                    </m:r>
                  </m:oMath>
                </a14:m>
                <a:r>
                  <a:rPr lang="zh-CN" altLang="en-US" sz="1800" dirty="0">
                    <a:latin typeface="Times New Roman" panose="02020603050405020304" pitchFamily="18" charset="0"/>
                  </a:rPr>
                  <a:t>的所有结点为</a:t>
                </a:r>
                <a14:m>
                  <m:oMath xmlns:m="http://schemas.openxmlformats.org/officeDocument/2006/math">
                    <m:r>
                      <a:rPr lang="en-US" altLang="zh-CN" sz="1800" i="1" dirty="0">
                        <a:latin typeface="Cambria Math" panose="02040503050406030204" charset="0"/>
                        <a:cs typeface="Cambria Math" panose="02040503050406030204" charset="0"/>
                        <a:sym typeface="+mn-ea"/>
                      </a:rPr>
                      <m:t>𝑉</m:t>
                    </m:r>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𝑛</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。考虑其中一个子集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，对于任意结点对</a:t>
                </a:r>
                <a14:m>
                  <m:oMath xmlns:m="http://schemas.openxmlformats.org/officeDocument/2006/math">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𝑉</m:t>
                    </m:r>
                  </m:oMath>
                </a14:m>
                <a:r>
                  <a:rPr lang="zh-CN" altLang="en-US" sz="1800" dirty="0">
                    <a:latin typeface="Times New Roman" panose="02020603050405020304" pitchFamily="18" charset="0"/>
                  </a:rPr>
                  <a:t>，考虑从</a:t>
                </a:r>
                <a14:m>
                  <m:oMath xmlns:m="http://schemas.openxmlformats.org/officeDocument/2006/math">
                    <m:r>
                      <a:rPr lang="en-US" altLang="zh-CN" sz="1800" i="1">
                        <a:latin typeface="Cambria Math" panose="02040503050406030204" charset="0"/>
                        <a:cs typeface="Cambria Math" panose="02040503050406030204" charset="0"/>
                      </a:rPr>
                      <m:t>𝑖</m:t>
                    </m:r>
                  </m:oMath>
                </a14:m>
                <a:r>
                  <a:rPr lang="zh-CN" altLang="en-US" sz="1800" dirty="0">
                    <a:latin typeface="Times New Roman" panose="02020603050405020304" pitchFamily="18" charset="0"/>
                  </a:rPr>
                  <a:t>到</a:t>
                </a:r>
                <a14:m>
                  <m:oMath xmlns:m="http://schemas.openxmlformats.org/officeDocument/2006/math">
                    <m:r>
                      <a:rPr lang="en-US" altLang="zh-CN" sz="1800" i="1">
                        <a:latin typeface="Cambria Math" panose="02040503050406030204" charset="0"/>
                        <a:cs typeface="Cambria Math" panose="02040503050406030204" charset="0"/>
                      </a:rPr>
                      <m:t>𝑗</m:t>
                    </m:r>
                  </m:oMath>
                </a14:m>
                <a:r>
                  <a:rPr lang="zh-CN" altLang="en-US" sz="1800" dirty="0">
                    <a:latin typeface="Times New Roman" panose="02020603050405020304" pitchFamily="18" charset="0"/>
                  </a:rPr>
                  <a:t>的所有中间结点均取自集合</a:t>
                </a:r>
                <a:r>
                  <a:rPr lang="zh-CN" altLang="en-US" sz="1800" dirty="0">
                    <a:latin typeface="Times New Roman" panose="02020603050405020304" pitchFamily="18" charset="0"/>
                    <a:sym typeface="+mn-ea"/>
                  </a:rPr>
                  <a:t>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的那些路径，并设</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为其中权值最小的路径。分别考虑结点</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rPr>
                  <a:t>是否是路径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上的一个中间结点的情况。</a:t>
                </a:r>
              </a:p>
              <a:p>
                <a:pPr marL="342900" indent="-342900">
                  <a:buFont typeface="+mj-lt"/>
                  <a:buAutoNum type="arabicPeriod"/>
                </a:pPr>
                <a:r>
                  <a:rPr lang="zh-CN" altLang="en-US" sz="1800" dirty="0">
                    <a:latin typeface="Times New Roman" panose="02020603050405020304" pitchFamily="18" charset="0"/>
                  </a:rPr>
                  <a:t>如果</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rPr>
                  <a:t>不是</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上的中间结点，则 </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rPr>
                  <a:t>上所有中间结点都属于集合</a:t>
                </a:r>
                <a:r>
                  <a:rPr lang="zh-CN" altLang="en-US" sz="1800" dirty="0">
                    <a:latin typeface="Times New Roman" panose="02020603050405020304" pitchFamily="18" charset="0"/>
                    <a:sym typeface="+mn-ea"/>
                  </a:rPr>
                  <a:t> </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rPr>
                  <a:t>。因此，从</a:t>
                </a:r>
                <a14:m>
                  <m:oMath xmlns:m="http://schemas.openxmlformats.org/officeDocument/2006/math">
                    <m:r>
                      <a:rPr lang="en-US" altLang="zh-CN" sz="1800" i="1">
                        <a:latin typeface="Cambria Math" panose="02040503050406030204" charset="0"/>
                        <a:cs typeface="Cambria Math" panose="02040503050406030204" charset="0"/>
                      </a:rPr>
                      <m:t>𝑖</m:t>
                    </m:r>
                  </m:oMath>
                </a14:m>
                <a:r>
                  <a:rPr lang="zh-CN" altLang="en-US" sz="1800" dirty="0">
                    <a:latin typeface="Times New Roman" panose="02020603050405020304" pitchFamily="18" charset="0"/>
                  </a:rPr>
                  <a:t>到</a:t>
                </a:r>
                <a14:m>
                  <m:oMath xmlns:m="http://schemas.openxmlformats.org/officeDocument/2006/math">
                    <m:r>
                      <a:rPr lang="en-US" altLang="zh-CN" sz="1800" i="1">
                        <a:latin typeface="Cambria Math" panose="02040503050406030204" charset="0"/>
                        <a:cs typeface="Cambria Math" panose="02040503050406030204" charset="0"/>
                      </a:rPr>
                      <m:t>𝑗</m:t>
                    </m:r>
                  </m:oMath>
                </a14:m>
                <a:r>
                  <a:rPr lang="zh-CN" altLang="en-US" sz="1800" dirty="0">
                    <a:latin typeface="Times New Roman" panose="02020603050405020304" pitchFamily="18" charset="0"/>
                  </a:rPr>
                  <a:t>且中间结点均取自</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rPr>
                  <a:t>的一条最短路径也同时是从i到j且中间结点均取自</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m:t>
                    </m:r>
                  </m:oMath>
                </a14:m>
                <a:r>
                  <a:rPr lang="zh-CN" altLang="en-US" sz="1800" dirty="0">
                    <a:latin typeface="Times New Roman" panose="02020603050405020304" pitchFamily="18" charset="0"/>
                  </a:rPr>
                  <a:t>的一条最短路径。</a:t>
                </a:r>
              </a:p>
              <a:p>
                <a:pPr marL="342900" indent="-342900">
                  <a:buFont typeface="+mj-lt"/>
                  <a:buAutoNum type="arabicPeriod"/>
                </a:pPr>
                <a:r>
                  <a:rPr lang="zh-CN" altLang="en-US" sz="1800" dirty="0">
                    <a:latin typeface="Times New Roman" panose="02020603050405020304" pitchFamily="18" charset="0"/>
                    <a:sym typeface="+mn-ea"/>
                  </a:rPr>
                  <a:t>如果结点 </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是路径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sym typeface="+mn-ea"/>
                  </a:rPr>
                  <a:t>上的中间结点，则将路径</a:t>
                </a:r>
                <a14:m>
                  <m:oMath xmlns:m="http://schemas.openxmlformats.org/officeDocument/2006/math">
                    <m:r>
                      <a:rPr lang="en-US" altLang="zh-CN" sz="1800" i="1" dirty="0">
                        <a:latin typeface="Cambria Math" panose="02040503050406030204" charset="0"/>
                        <a:cs typeface="Cambria Math" panose="02040503050406030204" charset="0"/>
                        <a:sym typeface="+mn-ea"/>
                      </a:rPr>
                      <m:t>𝑝</m:t>
                    </m:r>
                  </m:oMath>
                </a14:m>
                <a:r>
                  <a:rPr lang="zh-CN" altLang="en-US" sz="1800" dirty="0">
                    <a:latin typeface="Times New Roman" panose="02020603050405020304" pitchFamily="18" charset="0"/>
                    <a:sym typeface="+mn-ea"/>
                  </a:rPr>
                  <a:t>分解成 </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1</m:t>
                        </m:r>
                      </m:sub>
                    </m:sSub>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𝑖</m:t>
                    </m:r>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和</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2</m:t>
                        </m:r>
                      </m:sub>
                    </m:sSub>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𝑘</m:t>
                    </m:r>
                    <m:r>
                      <a:rPr lang="en-US" altLang="zh-CN" sz="1800" i="1">
                        <a:latin typeface="Cambria Math" panose="02040503050406030204" charset="0"/>
                        <a:cs typeface="Cambria Math" panose="02040503050406030204" charset="0"/>
                        <a:sym typeface="+mn-ea"/>
                      </a:rPr>
                      <m:t>→</m:t>
                    </m:r>
                    <m:r>
                      <a:rPr lang="en-US" altLang="zh-CN" sz="1800" i="1">
                        <a:latin typeface="Cambria Math" panose="02040503050406030204" charset="0"/>
                        <a:cs typeface="Cambria Math" panose="02040503050406030204" charset="0"/>
                        <a:sym typeface="+mn-ea"/>
                      </a:rPr>
                      <m:t>𝑗</m:t>
                    </m:r>
                  </m:oMath>
                </a14:m>
                <a:r>
                  <a:rPr lang="zh-CN" altLang="en-US" sz="1800" dirty="0">
                    <a:latin typeface="Times New Roman" panose="02020603050405020304" pitchFamily="18" charset="0"/>
                    <a:sym typeface="+mn-ea"/>
                  </a:rPr>
                  <a:t>。可得</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1</m:t>
                        </m:r>
                      </m:sub>
                    </m:sSub>
                  </m:oMath>
                </a14:m>
                <a:r>
                  <a:rPr lang="zh-CN" altLang="en-US" sz="1800" dirty="0">
                    <a:latin typeface="Times New Roman" panose="02020603050405020304" pitchFamily="18" charset="0"/>
                    <a:sym typeface="+mn-ea"/>
                  </a:rPr>
                  <a:t>是从结点</a:t>
                </a:r>
                <a14:m>
                  <m:oMath xmlns:m="http://schemas.openxmlformats.org/officeDocument/2006/math">
                    <m:r>
                      <a:rPr lang="en-US" altLang="zh-CN" sz="1800" i="1">
                        <a:latin typeface="Cambria Math" panose="02040503050406030204" charset="0"/>
                        <a:cs typeface="Cambria Math" panose="02040503050406030204" charset="0"/>
                        <a:sym typeface="+mn-ea"/>
                      </a:rPr>
                      <m:t>𝑖</m:t>
                    </m:r>
                  </m:oMath>
                </a14:m>
                <a:r>
                  <a:rPr lang="zh-CN" altLang="en-US" sz="1800" dirty="0">
                    <a:latin typeface="Times New Roman" panose="02020603050405020304" pitchFamily="18" charset="0"/>
                    <a:sym typeface="+mn-ea"/>
                  </a:rPr>
                  <a:t>到结点</a:t>
                </a:r>
                <a14:m>
                  <m:oMath xmlns:m="http://schemas.openxmlformats.org/officeDocument/2006/math">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的，中间结点全部取自集合</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sym typeface="+mn-ea"/>
                  </a:rPr>
                  <a:t>的一条最短路径（因为</a:t>
                </a:r>
                <a14:m>
                  <m:oMath xmlns:m="http://schemas.openxmlformats.org/officeDocument/2006/math">
                    <m:r>
                      <a:rPr lang="en-US" altLang="zh-CN" sz="1800" i="1" dirty="0">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是末尾结点）。类似的， </a:t>
                </a:r>
                <a14:m>
                  <m:oMath xmlns:m="http://schemas.openxmlformats.org/officeDocument/2006/math">
                    <m:sSub>
                      <m:sSubPr>
                        <m:ctrlPr>
                          <a:rPr lang="zh-CN" altLang="en-US" sz="1800" i="1">
                            <a:latin typeface="Cambria Math" panose="02040503050406030204" pitchFamily="18" charset="0"/>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𝑝</m:t>
                        </m:r>
                      </m:e>
                      <m:sub>
                        <m:r>
                          <a:rPr lang="en-US" altLang="zh-CN" sz="1800" i="1">
                            <a:latin typeface="Cambria Math" panose="02040503050406030204" charset="0"/>
                            <a:cs typeface="Cambria Math" panose="02040503050406030204" charset="0"/>
                            <a:sym typeface="+mn-ea"/>
                          </a:rPr>
                          <m:t>2</m:t>
                        </m:r>
                      </m:sub>
                    </m:sSub>
                  </m:oMath>
                </a14:m>
                <a:r>
                  <a:rPr lang="zh-CN" altLang="en-US" sz="1800" dirty="0">
                    <a:latin typeface="Times New Roman" panose="02020603050405020304" pitchFamily="18" charset="0"/>
                    <a:sym typeface="+mn-ea"/>
                  </a:rPr>
                  <a:t>是从结点 </a:t>
                </a:r>
                <a14:m>
                  <m:oMath xmlns:m="http://schemas.openxmlformats.org/officeDocument/2006/math">
                    <m:r>
                      <a:rPr lang="en-US" altLang="zh-CN" sz="1800" i="1">
                        <a:latin typeface="Cambria Math" panose="02040503050406030204" charset="0"/>
                        <a:cs typeface="Cambria Math" panose="02040503050406030204" charset="0"/>
                        <a:sym typeface="+mn-ea"/>
                      </a:rPr>
                      <m:t>𝑘</m:t>
                    </m:r>
                  </m:oMath>
                </a14:m>
                <a:r>
                  <a:rPr lang="zh-CN" altLang="en-US" sz="1800" dirty="0">
                    <a:latin typeface="Times New Roman" panose="02020603050405020304" pitchFamily="18" charset="0"/>
                    <a:sym typeface="+mn-ea"/>
                  </a:rPr>
                  <a:t>到结点</a:t>
                </a:r>
                <a14:m>
                  <m:oMath xmlns:m="http://schemas.openxmlformats.org/officeDocument/2006/math">
                    <m:r>
                      <a:rPr lang="en-US" altLang="zh-CN" sz="1800" i="1">
                        <a:latin typeface="Cambria Math" panose="02040503050406030204" charset="0"/>
                        <a:cs typeface="Cambria Math" panose="02040503050406030204" charset="0"/>
                        <a:sym typeface="+mn-ea"/>
                      </a:rPr>
                      <m:t>𝑗</m:t>
                    </m:r>
                  </m:oMath>
                </a14:m>
                <a:r>
                  <a:rPr lang="zh-CN" altLang="en-US" sz="1800" dirty="0">
                    <a:latin typeface="Times New Roman" panose="02020603050405020304" pitchFamily="18" charset="0"/>
                    <a:sym typeface="+mn-ea"/>
                  </a:rPr>
                  <a:t>的，中间结点全部取自集合</a:t>
                </a:r>
                <a14:m>
                  <m:oMath xmlns:m="http://schemas.openxmlformats.org/officeDocument/2006/math">
                    <m:r>
                      <a:rPr lang="en-US" altLang="zh-CN" sz="1800" i="1" dirty="0">
                        <a:latin typeface="Cambria Math" panose="02040503050406030204" charset="0"/>
                        <a:cs typeface="Cambria Math" panose="02040503050406030204" charset="0"/>
                        <a:sym typeface="+mn-ea"/>
                      </a:rPr>
                      <m:t>{1,2,...,</m:t>
                    </m:r>
                    <m:r>
                      <a:rPr lang="en-US" altLang="zh-CN" sz="1800" i="1" dirty="0">
                        <a:latin typeface="Cambria Math" panose="02040503050406030204" charset="0"/>
                        <a:cs typeface="Cambria Math" panose="02040503050406030204" charset="0"/>
                        <a:sym typeface="+mn-ea"/>
                      </a:rPr>
                      <m:t>𝑘</m:t>
                    </m:r>
                    <m:r>
                      <a:rPr lang="en-US" altLang="zh-CN" sz="1800" i="1" dirty="0">
                        <a:latin typeface="Cambria Math" panose="02040503050406030204" charset="0"/>
                        <a:cs typeface="Cambria Math" panose="02040503050406030204" charset="0"/>
                        <a:sym typeface="+mn-ea"/>
                      </a:rPr>
                      <m:t>−1}</m:t>
                    </m:r>
                  </m:oMath>
                </a14:m>
                <a:r>
                  <a:rPr lang="zh-CN" altLang="en-US" sz="1800" dirty="0">
                    <a:latin typeface="Times New Roman" panose="02020603050405020304" pitchFamily="18" charset="0"/>
                    <a:sym typeface="+mn-ea"/>
                  </a:rPr>
                  <a:t>的一条最短路径。</a:t>
                </a:r>
                <a:endParaRPr lang="zh-CN" altLang="en-US" sz="1800" dirty="0">
                  <a:latin typeface="Times New Roman" panose="02020603050405020304" pitchFamily="18" charset="0"/>
                </a:endParaRPr>
              </a:p>
              <a:p>
                <a:r>
                  <a:rPr lang="zh-CN" altLang="en-US" sz="1800" dirty="0">
                    <a:latin typeface="Times New Roman" panose="02020603050405020304" pitchFamily="18" charset="0"/>
                  </a:rPr>
                  <a:t>现定义一个</a:t>
                </a:r>
                <a14:m>
                  <m:oMath xmlns:m="http://schemas.openxmlformats.org/officeDocument/2006/math">
                    <m:r>
                      <a:rPr lang="en-US" altLang="zh-CN" sz="1800" i="1" dirty="0">
                        <a:latin typeface="Cambria Math" panose="02040503050406030204" charset="0"/>
                        <a:cs typeface="Cambria Math" panose="02040503050406030204" charset="0"/>
                        <a:sym typeface="+mn-ea"/>
                      </a:rPr>
                      <m:t>𝑛</m:t>
                    </m:r>
                  </m:oMath>
                </a14:m>
                <a:r>
                  <a:rPr lang="zh-CN" altLang="en-US" sz="1800" dirty="0">
                    <a:latin typeface="Times New Roman" panose="02020603050405020304" pitchFamily="18" charset="0"/>
                  </a:rPr>
                  <a:t>阶方阵序列</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(0),</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oMath>
                </a14:m>
                <a:r>
                  <a:rPr lang="zh-CN" altLang="en-US" sz="1800" dirty="0">
                    <a:latin typeface="Times New Roman" panose="02020603050405020304" pitchFamily="18" charset="0"/>
                  </a:rPr>
                  <a:t> ，其中</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𝑀</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cs typeface="Cambria Math" panose="02040503050406030204" charset="0"/>
                  </a:rPr>
                  <a:t>，</a:t>
                </a:r>
                <a:r>
                  <a:rPr lang="zh-CN" altLang="en-US" sz="1800" dirty="0">
                    <a:latin typeface="Times New Roman" panose="02020603050405020304" pitchFamily="18" charset="0"/>
                  </a:rPr>
                  <a:t>因此：</a:t>
                </a:r>
              </a:p>
              <a:p>
                <a:endParaRPr lang="zh-CN" altLang="en-US" sz="1800" dirty="0">
                  <a:latin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𝑚𝑖𝑛</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          0≤</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oMath>
                  </m:oMathPara>
                </a14:m>
                <a:endParaRPr lang="zh-CN" altLang="en-US" sz="1800" dirty="0">
                  <a:latin typeface="Times New Roman" panose="02020603050405020304" pitchFamily="18" charset="0"/>
                </a:endParaRPr>
              </a:p>
              <a:p>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是从vi到vj的中间结点的序号不大于1的最短路径的长度；</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𝑘</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是从</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r>
                  <a:rPr lang="zh-CN" altLang="en-US" sz="1800" dirty="0">
                    <a:latin typeface="Times New Roman" panose="02020603050405020304" pitchFamily="18" charset="0"/>
                  </a:rPr>
                  <a:t>到</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的中间结点的序号不大于</a:t>
                </a:r>
                <a14:m>
                  <m:oMath xmlns:m="http://schemas.openxmlformats.org/officeDocument/2006/math">
                    <m:r>
                      <a:rPr lang="en-US" altLang="zh-CN" sz="1800" i="1">
                        <a:latin typeface="Cambria Math" panose="02040503050406030204" charset="0"/>
                        <a:cs typeface="Cambria Math" panose="02040503050406030204" charset="0"/>
                      </a:rPr>
                      <m:t>𝑘</m:t>
                    </m:r>
                  </m:oMath>
                </a14:m>
                <a:r>
                  <a:rPr lang="zh-CN" altLang="en-US" sz="1800" dirty="0">
                    <a:latin typeface="Times New Roman" panose="02020603050405020304" pitchFamily="18" charset="0"/>
                  </a:rPr>
                  <a:t>的最短路径的长度；</a:t>
                </a:r>
                <a14:m>
                  <m:oMath xmlns:m="http://schemas.openxmlformats.org/officeDocument/2006/math">
                    <m:r>
                      <a:rPr lang="en-US" altLang="zh-CN" sz="1800" i="1">
                        <a:latin typeface="Cambria Math" panose="02040503050406030204" charset="0"/>
                        <a:cs typeface="Cambria Math" panose="02040503050406030204" charset="0"/>
                      </a:rPr>
                      <m:t>𝐷</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𝑛</m:t>
                    </m:r>
                    <m:r>
                      <a:rPr lang="en-US" altLang="zh-CN" sz="1800" i="1">
                        <a:latin typeface="Cambria Math" panose="02040503050406030204" charset="0"/>
                        <a:cs typeface="Cambria Math" panose="02040503050406030204" charset="0"/>
                      </a:rPr>
                      <m:t>−1)[</m:t>
                    </m:r>
                    <m:r>
                      <a:rPr lang="en-US" altLang="zh-CN" sz="1800" i="1">
                        <a:latin typeface="Cambria Math" panose="02040503050406030204" charset="0"/>
                        <a:cs typeface="Cambria Math" panose="02040503050406030204" charset="0"/>
                      </a:rPr>
                      <m:t>𝑖</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𝑗</m:t>
                    </m:r>
                    <m:r>
                      <a:rPr lang="en-US" altLang="zh-CN" sz="1800" i="1">
                        <a:latin typeface="Cambria Math" panose="02040503050406030204" charset="0"/>
                        <a:cs typeface="Cambria Math" panose="02040503050406030204" charset="0"/>
                      </a:rPr>
                      <m:t>]</m:t>
                    </m:r>
                  </m:oMath>
                </a14:m>
                <a:r>
                  <a:rPr lang="zh-CN" altLang="en-US" sz="1800" dirty="0">
                    <a:latin typeface="Times New Roman" panose="02020603050405020304" pitchFamily="18" charset="0"/>
                  </a:rPr>
                  <a:t>就是从</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br>
                  <a:rPr lang="en-US" altLang="zh-CN" sz="1800" i="1" dirty="0">
                    <a:latin typeface="Times New Roman" panose="02020603050405020304" pitchFamily="18" charset="0"/>
                    <a:cs typeface="Cambria Math" panose="02040503050406030204" charset="0"/>
                  </a:rPr>
                </a:b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的最短路径的长度。根据上述公式，可以计算结点</a:t>
                </a: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𝑖</m:t>
                        </m:r>
                      </m:sub>
                    </m:sSub>
                  </m:oMath>
                </a14:m>
                <a:br>
                  <a:rPr lang="en-US" altLang="zh-CN" sz="1800" i="1" dirty="0">
                    <a:latin typeface="Times New Roman" panose="02020603050405020304" pitchFamily="18" charset="0"/>
                    <a:cs typeface="Cambria Math" panose="02040503050406030204" charset="0"/>
                  </a:rPr>
                </a:br>
                <a14:m>
                  <m:oMath xmlns:m="http://schemas.openxmlformats.org/officeDocument/2006/math">
                    <m:sSub>
                      <m:sSubPr>
                        <m:ctrlPr>
                          <a:rPr lang="en-US" altLang="zh-CN" sz="1800" i="1">
                            <a:latin typeface="Cambria Math" panose="02040503050406030204" pitchFamily="18" charset="0"/>
                            <a:cs typeface="Cambria Math" panose="02040503050406030204" charset="0"/>
                          </a:rPr>
                        </m:ctrlPr>
                      </m:sSubPr>
                      <m:e>
                        <m:r>
                          <a:rPr lang="en-US" altLang="zh-CN" sz="1800" i="1">
                            <a:latin typeface="Cambria Math" panose="02040503050406030204" charset="0"/>
                            <a:cs typeface="Cambria Math" panose="02040503050406030204" charset="0"/>
                          </a:rPr>
                          <m:t>𝑣</m:t>
                        </m:r>
                      </m:e>
                      <m:sub>
                        <m:r>
                          <a:rPr lang="en-US" altLang="zh-CN" sz="1800" i="1">
                            <a:latin typeface="Cambria Math" panose="02040503050406030204" charset="0"/>
                            <a:cs typeface="Cambria Math" panose="02040503050406030204" charset="0"/>
                          </a:rPr>
                          <m:t>𝑗</m:t>
                        </m:r>
                      </m:sub>
                    </m:sSub>
                  </m:oMath>
                </a14:m>
                <a:r>
                  <a:rPr lang="zh-CN" altLang="en-US" sz="1800" dirty="0">
                    <a:latin typeface="Times New Roman" panose="02020603050405020304" pitchFamily="18" charset="0"/>
                  </a:rPr>
                  <a:t>的最短路径长度。</a:t>
                </a:r>
              </a:p>
            </p:txBody>
          </p:sp>
        </mc:Choice>
        <mc:Fallback xmlns="">
          <p:sp>
            <p:nvSpPr>
              <p:cNvPr id="10" name="内容占位符 9"/>
              <p:cNvSpPr>
                <a:spLocks noGrp="1" noRot="1" noChangeAspect="1" noMove="1" noResize="1" noEditPoints="1" noAdjustHandles="1" noChangeArrowheads="1" noChangeShapeType="1" noTextEdit="1"/>
              </p:cNvSpPr>
              <p:nvPr>
                <p:ph idx="11"/>
              </p:nvPr>
            </p:nvSpPr>
            <p:spPr>
              <a:xfrm>
                <a:off x="584200" y="1192530"/>
                <a:ext cx="11055350" cy="5204460"/>
              </a:xfrm>
              <a:blipFill>
                <a:blip r:embed="rId2"/>
                <a:stretch>
                  <a:fillRect l="-574" t="-1220" r="-344" b="-4390"/>
                </a:stretch>
              </a:blipFill>
            </p:spPr>
            <p:txBody>
              <a:bodyPr/>
              <a:lstStyle/>
              <a:p>
                <a:r>
                  <a:rPr lang="zh-CN" altLang="en-US">
                    <a:noFill/>
                  </a:rPr>
                  <a:t> </a:t>
                </a:r>
              </a:p>
            </p:txBody>
          </p:sp>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621" name="图片 621"/>
          <p:cNvPicPr>
            <a:picLocks noChangeAspect="1"/>
          </p:cNvPicPr>
          <p:nvPr>
            <p:custDataLst>
              <p:tags r:id="rId1"/>
            </p:custDataLst>
          </p:nvPr>
        </p:nvPicPr>
        <p:blipFill>
          <a:blip r:embed="rId4">
            <a:extLst>
              <a:ext uri="{28A0092B-C50C-407E-A947-70E740481C1C}">
                <a14:useLocalDpi xmlns:a14="http://schemas.microsoft.com/office/drawing/2010/main"/>
              </a:ext>
            </a:extLst>
          </a:blip>
          <a:stretch>
            <a:fillRect/>
          </a:stretch>
        </p:blipFill>
        <p:spPr>
          <a:xfrm>
            <a:off x="2896235" y="523875"/>
            <a:ext cx="5861685" cy="2490470"/>
          </a:xfrm>
          <a:prstGeom prst="rect">
            <a:avLst/>
          </a:prstGeom>
        </p:spPr>
      </p:pic>
      <p:graphicFrame>
        <p:nvGraphicFramePr>
          <p:cNvPr id="8" name="表格 7"/>
          <p:cNvGraphicFramePr/>
          <p:nvPr>
            <p:custDataLst>
              <p:tags r:id="rId2"/>
            </p:custDataLst>
          </p:nvPr>
        </p:nvGraphicFramePr>
        <p:xfrm>
          <a:off x="1872615" y="3096260"/>
          <a:ext cx="7909560" cy="3232150"/>
        </p:xfrm>
        <a:graphic>
          <a:graphicData uri="http://schemas.openxmlformats.org/drawingml/2006/table">
            <a:tbl>
              <a:tblPr>
                <a:tableStyleId>{5DA37D80-6434-44D0-A028-1B22A696006F}</a:tableStyleId>
              </a:tblPr>
              <a:tblGrid>
                <a:gridCol w="417195">
                  <a:extLst>
                    <a:ext uri="{9D8B030D-6E8A-4147-A177-3AD203B41FA5}">
                      <a16:colId xmlns:a16="http://schemas.microsoft.com/office/drawing/2014/main" val="20000"/>
                    </a:ext>
                  </a:extLst>
                </a:gridCol>
                <a:gridCol w="578485">
                  <a:extLst>
                    <a:ext uri="{9D8B030D-6E8A-4147-A177-3AD203B41FA5}">
                      <a16:colId xmlns:a16="http://schemas.microsoft.com/office/drawing/2014/main" val="20001"/>
                    </a:ext>
                  </a:extLst>
                </a:gridCol>
                <a:gridCol w="633095">
                  <a:extLst>
                    <a:ext uri="{9D8B030D-6E8A-4147-A177-3AD203B41FA5}">
                      <a16:colId xmlns:a16="http://schemas.microsoft.com/office/drawing/2014/main" val="20002"/>
                    </a:ext>
                  </a:extLst>
                </a:gridCol>
                <a:gridCol w="566420">
                  <a:extLst>
                    <a:ext uri="{9D8B030D-6E8A-4147-A177-3AD203B41FA5}">
                      <a16:colId xmlns:a16="http://schemas.microsoft.com/office/drawing/2014/main" val="20003"/>
                    </a:ext>
                  </a:extLst>
                </a:gridCol>
                <a:gridCol w="565150">
                  <a:extLst>
                    <a:ext uri="{9D8B030D-6E8A-4147-A177-3AD203B41FA5}">
                      <a16:colId xmlns:a16="http://schemas.microsoft.com/office/drawing/2014/main" val="20004"/>
                    </a:ext>
                  </a:extLst>
                </a:gridCol>
                <a:gridCol w="669290">
                  <a:extLst>
                    <a:ext uri="{9D8B030D-6E8A-4147-A177-3AD203B41FA5}">
                      <a16:colId xmlns:a16="http://schemas.microsoft.com/office/drawing/2014/main" val="20005"/>
                    </a:ext>
                  </a:extLst>
                </a:gridCol>
                <a:gridCol w="651510">
                  <a:extLst>
                    <a:ext uri="{9D8B030D-6E8A-4147-A177-3AD203B41FA5}">
                      <a16:colId xmlns:a16="http://schemas.microsoft.com/office/drawing/2014/main" val="20006"/>
                    </a:ext>
                  </a:extLst>
                </a:gridCol>
                <a:gridCol w="514985">
                  <a:extLst>
                    <a:ext uri="{9D8B030D-6E8A-4147-A177-3AD203B41FA5}">
                      <a16:colId xmlns:a16="http://schemas.microsoft.com/office/drawing/2014/main" val="20007"/>
                    </a:ext>
                  </a:extLst>
                </a:gridCol>
                <a:gridCol w="658495">
                  <a:extLst>
                    <a:ext uri="{9D8B030D-6E8A-4147-A177-3AD203B41FA5}">
                      <a16:colId xmlns:a16="http://schemas.microsoft.com/office/drawing/2014/main" val="20008"/>
                    </a:ext>
                  </a:extLst>
                </a:gridCol>
                <a:gridCol w="668655">
                  <a:extLst>
                    <a:ext uri="{9D8B030D-6E8A-4147-A177-3AD203B41FA5}">
                      <a16:colId xmlns:a16="http://schemas.microsoft.com/office/drawing/2014/main" val="20009"/>
                    </a:ext>
                  </a:extLst>
                </a:gridCol>
                <a:gridCol w="655955">
                  <a:extLst>
                    <a:ext uri="{9D8B030D-6E8A-4147-A177-3AD203B41FA5}">
                      <a16:colId xmlns:a16="http://schemas.microsoft.com/office/drawing/2014/main" val="20010"/>
                    </a:ext>
                  </a:extLst>
                </a:gridCol>
                <a:gridCol w="657860">
                  <a:extLst>
                    <a:ext uri="{9D8B030D-6E8A-4147-A177-3AD203B41FA5}">
                      <a16:colId xmlns:a16="http://schemas.microsoft.com/office/drawing/2014/main" val="20011"/>
                    </a:ext>
                  </a:extLst>
                </a:gridCol>
                <a:gridCol w="672465">
                  <a:extLst>
                    <a:ext uri="{9D8B030D-6E8A-4147-A177-3AD203B41FA5}">
                      <a16:colId xmlns:a16="http://schemas.microsoft.com/office/drawing/2014/main" val="20012"/>
                    </a:ext>
                  </a:extLst>
                </a:gridCol>
              </a:tblGrid>
              <a:tr h="323215">
                <a:tc>
                  <a:txBody>
                    <a:bodyPr/>
                    <a:lstStyle/>
                    <a:p>
                      <a:pPr indent="0" algn="ctr">
                        <a:buNone/>
                      </a:pPr>
                      <a:r>
                        <a:rPr lang="en-US" sz="1600"/>
                        <a:t>D</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gridSpan="3">
                  <a:txBody>
                    <a:bodyPr/>
                    <a:lstStyle/>
                    <a:p>
                      <a:pPr indent="0" algn="ctr">
                        <a:buNone/>
                      </a:pPr>
                      <a:r>
                        <a:rPr lang="en-US" sz="1600"/>
                        <a:t>D</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D</a:t>
                      </a:r>
                      <a:r>
                        <a:rPr lang="en-US" sz="1600" baseline="30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D</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dirty="0"/>
                        <a:t>D</a:t>
                      </a:r>
                      <a:r>
                        <a:rPr lang="en-US" sz="1600" baseline="30000" dirty="0"/>
                        <a:t>(2)</a:t>
                      </a: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23215">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3215">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18</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6</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18</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3215">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17</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3215">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17</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5</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23215">
                <a:tc>
                  <a:txBody>
                    <a:bodyPr/>
                    <a:lstStyle/>
                    <a:p>
                      <a:pPr indent="0" algn="ctr">
                        <a:buNone/>
                      </a:pPr>
                      <a:r>
                        <a:rPr lang="en-US" sz="1600"/>
                        <a:t>P</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gridSpan="3">
                  <a:txBody>
                    <a:bodyPr/>
                    <a:lstStyle/>
                    <a:p>
                      <a:pPr indent="0" algn="ctr">
                        <a:buNone/>
                      </a:pPr>
                      <a:r>
                        <a:rPr lang="en-US" sz="1600"/>
                        <a:t>P</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P</a:t>
                      </a:r>
                      <a:r>
                        <a:rPr lang="en-US" sz="1600" baseline="30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a:t>P</a:t>
                      </a:r>
                      <a:r>
                        <a:rPr lang="en-US" sz="1600" baseline="30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lstStyle/>
                    <a:p>
                      <a:pPr indent="0" algn="ctr">
                        <a:buNone/>
                      </a:pPr>
                      <a:r>
                        <a:rPr lang="en-US" sz="1600" dirty="0"/>
                        <a:t>P</a:t>
                      </a:r>
                      <a:r>
                        <a:rPr lang="en-US" sz="1600" baseline="30000" dirty="0"/>
                        <a:t>(2)</a:t>
                      </a: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lumMod val="90000"/>
                      </a:schemeClr>
                    </a:solidFill>
                  </a:tcPr>
                </a:tc>
                <a:tc hMerge="1">
                  <a:txBody>
                    <a:bodyPr/>
                    <a:lstStyle/>
                    <a:p>
                      <a:endParaRPr lang="zh-CN"/>
                    </a:p>
                  </a:txBody>
                  <a:tcP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5"/>
                  </a:ext>
                </a:extLst>
              </a:tr>
              <a:tr h="323215">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23215">
                <a:tc>
                  <a:txBody>
                    <a:bodyPr/>
                    <a:lstStyle/>
                    <a:p>
                      <a:pPr indent="0" algn="ctr">
                        <a:buNone/>
                      </a:pPr>
                      <a:r>
                        <a:rPr lang="en-US" sz="16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0</a:t>
                      </a: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23215">
                <a:tc>
                  <a:txBody>
                    <a:bodyPr/>
                    <a:lstStyle/>
                    <a:p>
                      <a:pPr indent="0" algn="ctr">
                        <a:buNone/>
                      </a:pPr>
                      <a:r>
                        <a:rPr lang="en-US" sz="16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1</a:t>
                      </a:r>
                      <a:r>
                        <a:rPr lang="en-US" sz="1600"/>
                        <a:t>v</a:t>
                      </a:r>
                      <a:r>
                        <a:rPr lang="en-US" sz="1600" baseline="-250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23215">
                <a:tc>
                  <a:txBody>
                    <a:bodyPr/>
                    <a:lstStyle/>
                    <a:p>
                      <a:pPr indent="0" algn="ctr">
                        <a:buNone/>
                      </a:pPr>
                      <a:r>
                        <a:rPr lang="en-US" sz="1600"/>
                        <a:t>2</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 </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r>
                        <a:rPr lang="en-US" sz="1600"/>
                        <a:t>v</a:t>
                      </a:r>
                      <a:r>
                        <a:rPr lang="en-US" sz="1600" baseline="-25000"/>
                        <a:t>2</a:t>
                      </a:r>
                      <a:r>
                        <a:rPr lang="en-US" sz="1600"/>
                        <a:t>v</a:t>
                      </a:r>
                      <a:r>
                        <a:rPr lang="en-US" sz="1600" baseline="-25000"/>
                        <a:t>0</a:t>
                      </a:r>
                      <a:r>
                        <a:rPr lang="en-US" sz="1600"/>
                        <a:t>v</a:t>
                      </a:r>
                      <a:r>
                        <a:rPr lang="en-US" sz="1600" baseline="-25000"/>
                        <a:t>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lgn="ctr">
                        <a:buNone/>
                      </a:pPr>
                      <a:endParaRPr lang="en-US" altLang="en-US" sz="16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2111200" y="445074"/>
            <a:ext cx="7815120" cy="6028116"/>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2" name="图片 1"/>
          <p:cNvPicPr>
            <a:picLocks noChangeAspect="1"/>
          </p:cNvPicPr>
          <p:nvPr/>
        </p:nvPicPr>
        <p:blipFill>
          <a:blip r:embed="rId2"/>
          <a:stretch>
            <a:fillRect/>
          </a:stretch>
        </p:blipFill>
        <p:spPr>
          <a:xfrm>
            <a:off x="2171700" y="523875"/>
            <a:ext cx="7676515" cy="593915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4370" y="5077937"/>
            <a:ext cx="10965180" cy="9341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74370" y="1450817"/>
            <a:ext cx="10965180" cy="9341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8.3   </a:t>
            </a:r>
            <a:r>
              <a:rPr lang="zh-CN" altLang="en-US" dirty="0"/>
              <a:t>最小生成树：问题引入</a:t>
            </a:r>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525270"/>
                <a:ext cx="10965180" cy="4597400"/>
              </a:xfrm>
            </p:spPr>
            <p:txBody>
              <a:bodyPr>
                <a:normAutofit fontScale="90000"/>
              </a:bodyPr>
              <a:lstStyle/>
              <a:p>
                <a:pPr>
                  <a:lnSpc>
                    <a:spcPct val="110000"/>
                  </a:lnSpc>
                </a:pPr>
                <a:r>
                  <a:rPr lang="zh-CN" altLang="en-US" sz="2400" b="1" dirty="0">
                    <a:sym typeface="+mn-ea"/>
                  </a:rPr>
                  <a:t>问题</a:t>
                </a:r>
                <a:r>
                  <a:rPr lang="zh-CN" altLang="en-US" sz="2400" dirty="0">
                    <a:sym typeface="+mn-ea"/>
                  </a:rPr>
                  <a:t>：考虑在n个村庄之间建立公路，使得每一个村庄都存在一条到其它村庄的道路。如何在最节省经费的情况下建立上述的道路网络？</a:t>
                </a:r>
              </a:p>
              <a:p>
                <a:pPr>
                  <a:lnSpc>
                    <a:spcPct val="110000"/>
                  </a:lnSpc>
                </a:pPr>
                <a:r>
                  <a:rPr lang="zh-CN" altLang="en-US" sz="2400" b="1" dirty="0">
                    <a:sym typeface="+mn-ea"/>
                  </a:rPr>
                  <a:t>总结</a:t>
                </a:r>
                <a:r>
                  <a:rPr lang="zh-CN" altLang="en-US" sz="2400" dirty="0">
                    <a:sym typeface="+mn-ea"/>
                  </a:rPr>
                  <a:t>：由于道路建设的费用和道路的里程成正比。这个问题实际上是在</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oMath>
                </a14:m>
                <a:r>
                  <a:rPr lang="zh-CN" altLang="en-US" sz="2400" dirty="0">
                    <a:sym typeface="+mn-ea"/>
                  </a:rPr>
                  <a:t>个城市之间存在的</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−1)/2</m:t>
                    </m:r>
                  </m:oMath>
                </a14:m>
                <a:r>
                  <a:rPr lang="zh-CN" altLang="en-US" sz="2400" dirty="0">
                    <a:sym typeface="+mn-ea"/>
                  </a:rPr>
                  <a:t>个道路中</a:t>
                </a:r>
                <a:r>
                  <a:rPr lang="zh-CN" altLang="en-US" sz="2400" dirty="0">
                    <a:solidFill>
                      <a:srgbClr val="FF0000"/>
                    </a:solidFill>
                    <a:sym typeface="+mn-ea"/>
                  </a:rPr>
                  <a:t>选择</a:t>
                </a:r>
                <a14:m>
                  <m:oMath xmlns:m="http://schemas.openxmlformats.org/officeDocument/2006/math">
                    <m:r>
                      <a:rPr lang="en-US" altLang="zh-CN" sz="2400" i="1" dirty="0">
                        <a:solidFill>
                          <a:srgbClr val="FF0000"/>
                        </a:solidFill>
                        <a:latin typeface="Cambria Math" panose="02040503050406030204" charset="0"/>
                        <a:cs typeface="Cambria Math" panose="02040503050406030204" charset="0"/>
                        <a:sym typeface="+mn-ea"/>
                      </a:rPr>
                      <m:t>𝑛</m:t>
                    </m:r>
                    <m:r>
                      <a:rPr lang="en-US" altLang="zh-CN" sz="2400" i="1" dirty="0">
                        <a:solidFill>
                          <a:srgbClr val="FF0000"/>
                        </a:solidFill>
                        <a:latin typeface="Cambria Math" panose="02040503050406030204" charset="0"/>
                        <a:cs typeface="Cambria Math" panose="02040503050406030204" charset="0"/>
                        <a:sym typeface="+mn-ea"/>
                      </a:rPr>
                      <m:t>−1</m:t>
                    </m:r>
                  </m:oMath>
                </a14:m>
                <a:r>
                  <a:rPr lang="zh-CN" altLang="en-US" sz="2400" dirty="0">
                    <a:solidFill>
                      <a:srgbClr val="FF0000"/>
                    </a:solidFill>
                    <a:sym typeface="+mn-ea"/>
                  </a:rPr>
                  <a:t>条道路</a:t>
                </a:r>
                <a:r>
                  <a:rPr lang="zh-CN" altLang="en-US" sz="2400" dirty="0">
                    <a:sym typeface="+mn-ea"/>
                  </a:rPr>
                  <a:t>，使得这</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r>
                      <a:rPr lang="en-US" altLang="zh-CN" sz="2400" i="1" dirty="0">
                        <a:latin typeface="Cambria Math" panose="02040503050406030204" charset="0"/>
                        <a:cs typeface="Cambria Math" panose="02040503050406030204" charset="0"/>
                        <a:sym typeface="+mn-ea"/>
                      </a:rPr>
                      <m:t>−1</m:t>
                    </m:r>
                  </m:oMath>
                </a14:m>
                <a:r>
                  <a:rPr lang="zh-CN" altLang="en-US" sz="2400" dirty="0">
                    <a:sym typeface="+mn-ea"/>
                  </a:rPr>
                  <a:t>条道路能够保证</a:t>
                </a:r>
                <a14:m>
                  <m:oMath xmlns:m="http://schemas.openxmlformats.org/officeDocument/2006/math">
                    <m:r>
                      <a:rPr lang="en-US" altLang="zh-CN" sz="2400" i="1" dirty="0">
                        <a:latin typeface="Cambria Math" panose="02040503050406030204" charset="0"/>
                        <a:cs typeface="Cambria Math" panose="02040503050406030204" charset="0"/>
                        <a:sym typeface="+mn-ea"/>
                      </a:rPr>
                      <m:t>𝑛</m:t>
                    </m:r>
                  </m:oMath>
                </a14:m>
                <a:r>
                  <a:rPr lang="zh-CN" altLang="en-US" sz="2400" dirty="0">
                    <a:sym typeface="+mn-ea"/>
                  </a:rPr>
                  <a:t>个村庄之间可以</a:t>
                </a:r>
                <a:r>
                  <a:rPr lang="zh-CN" altLang="en-US" sz="2400" dirty="0">
                    <a:solidFill>
                      <a:srgbClr val="0000FF"/>
                    </a:solidFill>
                    <a:sym typeface="+mn-ea"/>
                  </a:rPr>
                  <a:t>互相连通而且建造的总费用最小</a:t>
                </a:r>
                <a:r>
                  <a:rPr lang="zh-CN" altLang="en-US" sz="2400" dirty="0">
                    <a:sym typeface="+mn-ea"/>
                  </a:rPr>
                  <a:t>。如果用结点表示村庄，边表示村庄之间的可能产生的道路，边的权值表示建造道路的费用。那么不难发现，</a:t>
                </a:r>
                <a:r>
                  <a:rPr lang="zh-CN" altLang="en-US" sz="2400" dirty="0">
                    <a:solidFill>
                      <a:srgbClr val="C00000"/>
                    </a:solidFill>
                    <a:sym typeface="+mn-ea"/>
                  </a:rPr>
                  <a:t>由</a:t>
                </a:r>
                <a14:m>
                  <m:oMath xmlns:m="http://schemas.openxmlformats.org/officeDocument/2006/math">
                    <m:r>
                      <a:rPr lang="en-US" altLang="zh-CN" sz="2400" i="1" dirty="0">
                        <a:solidFill>
                          <a:srgbClr val="C00000"/>
                        </a:solidFill>
                        <a:latin typeface="Cambria Math" panose="02040503050406030204" charset="0"/>
                        <a:cs typeface="Cambria Math" panose="02040503050406030204" charset="0"/>
                        <a:sym typeface="+mn-ea"/>
                      </a:rPr>
                      <m:t>𝑛</m:t>
                    </m:r>
                    <m:r>
                      <a:rPr lang="en-US" altLang="zh-CN" sz="2400" i="1" dirty="0">
                        <a:solidFill>
                          <a:srgbClr val="C00000"/>
                        </a:solidFill>
                        <a:latin typeface="Cambria Math" panose="02040503050406030204" charset="0"/>
                        <a:cs typeface="Cambria Math" panose="02040503050406030204" charset="0"/>
                        <a:sym typeface="+mn-ea"/>
                      </a:rPr>
                      <m:t>−1</m:t>
                    </m:r>
                  </m:oMath>
                </a14:m>
                <a:r>
                  <a:rPr lang="zh-CN" altLang="en-US" sz="2400" dirty="0">
                    <a:solidFill>
                      <a:srgbClr val="C00000"/>
                    </a:solidFill>
                    <a:sym typeface="+mn-ea"/>
                  </a:rPr>
                  <a:t>条路连通的</a:t>
                </a:r>
                <a14:m>
                  <m:oMath xmlns:m="http://schemas.openxmlformats.org/officeDocument/2006/math">
                    <m:r>
                      <a:rPr lang="en-US" altLang="zh-CN" sz="2400" i="1" dirty="0">
                        <a:solidFill>
                          <a:srgbClr val="C00000"/>
                        </a:solidFill>
                        <a:latin typeface="Cambria Math" panose="02040503050406030204" charset="0"/>
                        <a:cs typeface="Cambria Math" panose="02040503050406030204" charset="0"/>
                        <a:sym typeface="+mn-ea"/>
                      </a:rPr>
                      <m:t>𝑛</m:t>
                    </m:r>
                  </m:oMath>
                </a14:m>
                <a:r>
                  <a:rPr lang="zh-CN" altLang="en-US" sz="2400" dirty="0">
                    <a:solidFill>
                      <a:srgbClr val="C00000"/>
                    </a:solidFill>
                    <a:sym typeface="+mn-ea"/>
                  </a:rPr>
                  <a:t>个村庄构成了一棵树</a:t>
                </a:r>
                <a:r>
                  <a:rPr lang="zh-CN" altLang="en-US" sz="2400" dirty="0">
                    <a:sym typeface="+mn-ea"/>
                  </a:rPr>
                  <a:t>。由于该树包含了图中所有的结点，我们称这样的树为图的</a:t>
                </a:r>
                <a:r>
                  <a:rPr lang="zh-CN" altLang="en-US" sz="2400" dirty="0">
                    <a:solidFill>
                      <a:srgbClr val="FF0000"/>
                    </a:solidFill>
                    <a:sym typeface="+mn-ea"/>
                  </a:rPr>
                  <a:t>生成树</a:t>
                </a:r>
                <a:r>
                  <a:rPr lang="zh-CN" altLang="en-US" sz="2400" dirty="0">
                    <a:sym typeface="+mn-ea"/>
                  </a:rPr>
                  <a:t>。对于任意一棵生成树，其代价为生成树的所有边的费用之和。</a:t>
                </a:r>
                <a:r>
                  <a:rPr lang="zh-CN" altLang="en-US" sz="2400" dirty="0">
                    <a:solidFill>
                      <a:srgbClr val="009999"/>
                    </a:solidFill>
                    <a:sym typeface="+mn-ea"/>
                  </a:rPr>
                  <a:t>给定一个加权图，在其所有的生成树中，代价最小的生成树称之为最小代价生成树，简称最小生成树。</a:t>
                </a:r>
              </a:p>
              <a:p>
                <a:pPr>
                  <a:lnSpc>
                    <a:spcPct val="110000"/>
                  </a:lnSpc>
                </a:pPr>
                <a:r>
                  <a:rPr lang="zh-CN" altLang="en-US" sz="2400" b="1" dirty="0">
                    <a:sym typeface="+mn-ea"/>
                  </a:rPr>
                  <a:t>定义</a:t>
                </a:r>
                <a:r>
                  <a:rPr lang="zh-CN" altLang="en-US" sz="2400" dirty="0">
                    <a:sym typeface="+mn-ea"/>
                  </a:rPr>
                  <a:t>：给定一个连通的加权图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，其中</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oMath>
                </a14:m>
                <a:r>
                  <a:rPr lang="zh-CN" altLang="en-US" sz="2400" dirty="0">
                    <a:sym typeface="+mn-ea"/>
                  </a:rPr>
                  <a:t>为结点的集合，</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lang="zh-CN" altLang="en-US" sz="2400" dirty="0">
                    <a:sym typeface="+mn-ea"/>
                  </a:rPr>
                  <a:t>为边的集合。最小生成树问题是在</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oMath>
                </a14:m>
                <a:r>
                  <a:rPr lang="zh-CN" altLang="en-US" sz="2400" dirty="0">
                    <a:sym typeface="+mn-ea"/>
                  </a:rPr>
                  <a:t>中求解权值最小的生成树。</a:t>
                </a:r>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674370" y="1525270"/>
                <a:ext cx="10965180" cy="4597400"/>
              </a:xfrm>
              <a:blipFill>
                <a:blip r:embed="rId2"/>
                <a:stretch>
                  <a:fillRect l="-694" t="-552" r="-694"/>
                </a:stretch>
              </a:blipFill>
            </p:spPr>
            <p:txBody>
              <a:bodyPr/>
              <a:lstStyle/>
              <a:p>
                <a:r>
                  <a:rPr lang="zh-CN" alt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29549" y="1450817"/>
            <a:ext cx="10965180" cy="93418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8.3   </a:t>
            </a:r>
            <a:r>
              <a:rPr lang="zh-CN" altLang="en-US" dirty="0"/>
              <a:t>最小生成树示例</a:t>
            </a:r>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525270"/>
                <a:ext cx="10965180" cy="4597400"/>
              </a:xfrm>
            </p:spPr>
            <p:txBody>
              <a:bodyPr>
                <a:normAutofit fontScale="97500"/>
              </a:bodyPr>
              <a:lstStyle/>
              <a:p>
                <a:pPr>
                  <a:lnSpc>
                    <a:spcPct val="110000"/>
                  </a:lnSpc>
                </a:pPr>
                <a:r>
                  <a:rPr lang="zh-CN" altLang="en-US" sz="2400" b="1" dirty="0">
                    <a:sym typeface="+mn-ea"/>
                  </a:rPr>
                  <a:t>定义</a:t>
                </a:r>
                <a:r>
                  <a:rPr lang="zh-CN" altLang="en-US" sz="2400" dirty="0">
                    <a:sym typeface="+mn-ea"/>
                  </a:rPr>
                  <a:t>：给定一个连通的加权图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，其中</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oMath>
                </a14:m>
                <a:r>
                  <a:rPr lang="zh-CN" altLang="en-US" sz="2400" dirty="0">
                    <a:sym typeface="+mn-ea"/>
                  </a:rPr>
                  <a:t>为结点的集合，</a:t>
                </a:r>
                <a14:m>
                  <m:oMath xmlns:m="http://schemas.openxmlformats.org/officeDocument/2006/math">
                    <m:r>
                      <a:rPr lang="en-US" altLang="zh-CN" sz="2400" i="1" dirty="0">
                        <a:latin typeface="Cambria Math" panose="02040503050406030204" charset="0"/>
                        <a:cs typeface="Cambria Math" panose="02040503050406030204" charset="0"/>
                        <a:sym typeface="+mn-ea"/>
                      </a:rPr>
                      <m:t>𝐸</m:t>
                    </m:r>
                  </m:oMath>
                </a14:m>
                <a:r>
                  <a:rPr lang="zh-CN" altLang="en-US" sz="2400" dirty="0">
                    <a:sym typeface="+mn-ea"/>
                  </a:rPr>
                  <a:t>为边的集合。最小生成树问题是在</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oMath>
                </a14:m>
                <a:r>
                  <a:rPr lang="zh-CN" altLang="en-US" sz="2400" dirty="0">
                    <a:sym typeface="+mn-ea"/>
                  </a:rPr>
                  <a:t>中求解权值最小的生成树。</a:t>
                </a:r>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674370" y="1525270"/>
                <a:ext cx="10965180" cy="4597400"/>
              </a:xfrm>
              <a:blipFill>
                <a:blip r:embed="rId2"/>
                <a:stretch>
                  <a:fillRect l="-810" t="-829" r="-579"/>
                </a:stretch>
              </a:blipFill>
            </p:spPr>
            <p:txBody>
              <a:bodyPr/>
              <a:lstStyle/>
              <a:p>
                <a:r>
                  <a:rPr lang="zh-CN" altLang="en-US">
                    <a:noFill/>
                  </a:rPr>
                  <a:t> </a:t>
                </a:r>
              </a:p>
            </p:txBody>
          </p:sp>
        </mc:Fallback>
      </mc:AlternateContent>
      <p:pic>
        <p:nvPicPr>
          <p:cNvPr id="9" name="Picture 2" descr="ws_8304">
            <a:extLst>
              <a:ext uri="{FF2B5EF4-FFF2-40B4-BE49-F238E27FC236}">
                <a16:creationId xmlns:a16="http://schemas.microsoft.com/office/drawing/2014/main" id="{FC0FA12E-4C8C-44F3-AC60-2305B48FD7BA}"/>
              </a:ext>
            </a:extLst>
          </p:cNvPr>
          <p:cNvPicPr>
            <a:picLocks noChangeAspect="1" noChangeArrowheads="1"/>
          </p:cNvPicPr>
          <p:nvPr/>
        </p:nvPicPr>
        <p:blipFill rotWithShape="1">
          <a:blip r:embed="rId3"/>
          <a:srcRect b="6320"/>
          <a:stretch/>
        </p:blipFill>
        <p:spPr bwMode="auto">
          <a:xfrm>
            <a:off x="2896641" y="2385003"/>
            <a:ext cx="6124575" cy="4272632"/>
          </a:xfrm>
          <a:prstGeom prst="rect">
            <a:avLst/>
          </a:prstGeom>
          <a:noFill/>
          <a:ln w="9525">
            <a:noFill/>
            <a:miter lim="800000"/>
            <a:headEnd/>
            <a:tailEnd/>
          </a:ln>
        </p:spPr>
      </p:pic>
      <p:sp>
        <p:nvSpPr>
          <p:cNvPr id="10" name="Text Box 8">
            <a:extLst>
              <a:ext uri="{FF2B5EF4-FFF2-40B4-BE49-F238E27FC236}">
                <a16:creationId xmlns:a16="http://schemas.microsoft.com/office/drawing/2014/main" id="{40A42A9E-C627-4305-98F8-F5B68DCA7CB7}"/>
              </a:ext>
            </a:extLst>
          </p:cNvPr>
          <p:cNvSpPr txBox="1">
            <a:spLocks noChangeArrowheads="1"/>
          </p:cNvSpPr>
          <p:nvPr/>
        </p:nvSpPr>
        <p:spPr bwMode="auto">
          <a:xfrm>
            <a:off x="4400003" y="3010477"/>
            <a:ext cx="2032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6</a:t>
            </a:r>
          </a:p>
        </p:txBody>
      </p:sp>
      <p:sp>
        <p:nvSpPr>
          <p:cNvPr id="11" name="Text Box 9">
            <a:extLst>
              <a:ext uri="{FF2B5EF4-FFF2-40B4-BE49-F238E27FC236}">
                <a16:creationId xmlns:a16="http://schemas.microsoft.com/office/drawing/2014/main" id="{218F66A1-07F7-44BE-8428-9E48A9FC6DE9}"/>
              </a:ext>
            </a:extLst>
          </p:cNvPr>
          <p:cNvSpPr txBox="1">
            <a:spLocks noChangeArrowheads="1"/>
          </p:cNvSpPr>
          <p:nvPr/>
        </p:nvSpPr>
        <p:spPr bwMode="auto">
          <a:xfrm>
            <a:off x="6019253" y="3010477"/>
            <a:ext cx="4064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12</a:t>
            </a:r>
          </a:p>
        </p:txBody>
      </p:sp>
      <p:sp>
        <p:nvSpPr>
          <p:cNvPr id="12" name="Text Box 10">
            <a:extLst>
              <a:ext uri="{FF2B5EF4-FFF2-40B4-BE49-F238E27FC236}">
                <a16:creationId xmlns:a16="http://schemas.microsoft.com/office/drawing/2014/main" id="{01306A14-B247-479B-AEB9-B88393D50ACB}"/>
              </a:ext>
            </a:extLst>
          </p:cNvPr>
          <p:cNvSpPr txBox="1">
            <a:spLocks noChangeArrowheads="1"/>
          </p:cNvSpPr>
          <p:nvPr/>
        </p:nvSpPr>
        <p:spPr bwMode="auto">
          <a:xfrm>
            <a:off x="5187403" y="3556577"/>
            <a:ext cx="2032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dirty="0">
                <a:solidFill>
                  <a:srgbClr val="008A87"/>
                </a:solidFill>
                <a:latin typeface="Calibri" pitchFamily="34" charset="0"/>
              </a:rPr>
              <a:t>5</a:t>
            </a:r>
          </a:p>
        </p:txBody>
      </p:sp>
      <p:sp>
        <p:nvSpPr>
          <p:cNvPr id="13" name="Text Box 11">
            <a:extLst>
              <a:ext uri="{FF2B5EF4-FFF2-40B4-BE49-F238E27FC236}">
                <a16:creationId xmlns:a16="http://schemas.microsoft.com/office/drawing/2014/main" id="{01E55150-CFC0-4335-8C9B-578E00D47107}"/>
              </a:ext>
            </a:extLst>
          </p:cNvPr>
          <p:cNvSpPr txBox="1">
            <a:spLocks noChangeArrowheads="1"/>
          </p:cNvSpPr>
          <p:nvPr/>
        </p:nvSpPr>
        <p:spPr bwMode="auto">
          <a:xfrm>
            <a:off x="3384003" y="4359852"/>
            <a:ext cx="4064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14</a:t>
            </a:r>
          </a:p>
        </p:txBody>
      </p:sp>
      <p:sp>
        <p:nvSpPr>
          <p:cNvPr id="14" name="Text Box 12">
            <a:extLst>
              <a:ext uri="{FF2B5EF4-FFF2-40B4-BE49-F238E27FC236}">
                <a16:creationId xmlns:a16="http://schemas.microsoft.com/office/drawing/2014/main" id="{4DCF79E5-00F9-4F81-B2BF-4FF8E6516202}"/>
              </a:ext>
            </a:extLst>
          </p:cNvPr>
          <p:cNvSpPr txBox="1">
            <a:spLocks noChangeArrowheads="1"/>
          </p:cNvSpPr>
          <p:nvPr/>
        </p:nvSpPr>
        <p:spPr bwMode="auto">
          <a:xfrm>
            <a:off x="4400003" y="5613977"/>
            <a:ext cx="2032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3</a:t>
            </a:r>
          </a:p>
        </p:txBody>
      </p:sp>
      <p:sp>
        <p:nvSpPr>
          <p:cNvPr id="15" name="Text Box 13">
            <a:extLst>
              <a:ext uri="{FF2B5EF4-FFF2-40B4-BE49-F238E27FC236}">
                <a16:creationId xmlns:a16="http://schemas.microsoft.com/office/drawing/2014/main" id="{C5B2D62E-4DDA-4FF9-8C68-7AD08754B0C2}"/>
              </a:ext>
            </a:extLst>
          </p:cNvPr>
          <p:cNvSpPr txBox="1">
            <a:spLocks noChangeArrowheads="1"/>
          </p:cNvSpPr>
          <p:nvPr/>
        </p:nvSpPr>
        <p:spPr bwMode="auto">
          <a:xfrm>
            <a:off x="4768303" y="4648777"/>
            <a:ext cx="2032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8</a:t>
            </a:r>
          </a:p>
        </p:txBody>
      </p:sp>
      <p:sp>
        <p:nvSpPr>
          <p:cNvPr id="16" name="Text Box 14">
            <a:extLst>
              <a:ext uri="{FF2B5EF4-FFF2-40B4-BE49-F238E27FC236}">
                <a16:creationId xmlns:a16="http://schemas.microsoft.com/office/drawing/2014/main" id="{96C4119B-F5BC-464B-B0E5-3B882B3C4E3B}"/>
              </a:ext>
            </a:extLst>
          </p:cNvPr>
          <p:cNvSpPr txBox="1">
            <a:spLocks noChangeArrowheads="1"/>
          </p:cNvSpPr>
          <p:nvPr/>
        </p:nvSpPr>
        <p:spPr bwMode="auto">
          <a:xfrm>
            <a:off x="7244803" y="4585277"/>
            <a:ext cx="4064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15</a:t>
            </a:r>
          </a:p>
        </p:txBody>
      </p:sp>
      <p:sp>
        <p:nvSpPr>
          <p:cNvPr id="17" name="Text Box 15">
            <a:extLst>
              <a:ext uri="{FF2B5EF4-FFF2-40B4-BE49-F238E27FC236}">
                <a16:creationId xmlns:a16="http://schemas.microsoft.com/office/drawing/2014/main" id="{C4B87DE6-5650-4DCF-A426-109B7AE012C3}"/>
              </a:ext>
            </a:extLst>
          </p:cNvPr>
          <p:cNvSpPr txBox="1">
            <a:spLocks noChangeArrowheads="1"/>
          </p:cNvSpPr>
          <p:nvPr/>
        </p:nvSpPr>
        <p:spPr bwMode="auto">
          <a:xfrm>
            <a:off x="7346403" y="3518477"/>
            <a:ext cx="203200" cy="449262"/>
          </a:xfrm>
          <a:prstGeom prst="rect">
            <a:avLst/>
          </a:prstGeom>
          <a:noFill/>
          <a:ln w="9525">
            <a:noFill/>
            <a:miter lim="800000"/>
            <a:headEnd/>
            <a:tailEnd/>
          </a:ln>
        </p:spPr>
        <p:txBody>
          <a:bodyPr wrap="none" lIns="0" tIns="0" rIns="0" bIns="0">
            <a:spAutoFit/>
          </a:bodyPr>
          <a:lstStyle/>
          <a:p>
            <a:pPr>
              <a:lnSpc>
                <a:spcPts val="3538"/>
              </a:lnSpc>
            </a:pPr>
            <a:r>
              <a:rPr lang="en-US" altLang="zh-CN" sz="3200">
                <a:solidFill>
                  <a:srgbClr val="008A87"/>
                </a:solidFill>
                <a:latin typeface="Calibri" pitchFamily="34" charset="0"/>
              </a:rPr>
              <a:t>9</a:t>
            </a:r>
          </a:p>
        </p:txBody>
      </p:sp>
      <p:sp>
        <p:nvSpPr>
          <p:cNvPr id="18" name="Text Box 16">
            <a:extLst>
              <a:ext uri="{FF2B5EF4-FFF2-40B4-BE49-F238E27FC236}">
                <a16:creationId xmlns:a16="http://schemas.microsoft.com/office/drawing/2014/main" id="{A550A997-C1CB-4996-9F38-9E558493D9E9}"/>
              </a:ext>
            </a:extLst>
          </p:cNvPr>
          <p:cNvSpPr txBox="1">
            <a:spLocks noChangeArrowheads="1"/>
          </p:cNvSpPr>
          <p:nvPr/>
        </p:nvSpPr>
        <p:spPr bwMode="auto">
          <a:xfrm>
            <a:off x="6019253" y="4342389"/>
            <a:ext cx="577850" cy="1700213"/>
          </a:xfrm>
          <a:prstGeom prst="rect">
            <a:avLst/>
          </a:prstGeom>
          <a:noFill/>
          <a:ln w="9525">
            <a:noFill/>
            <a:miter lim="800000"/>
            <a:headEnd/>
            <a:tailEnd/>
          </a:ln>
        </p:spPr>
        <p:txBody>
          <a:bodyPr wrap="none" lIns="0" tIns="0" rIns="0" bIns="0">
            <a:spAutoFit/>
          </a:bodyPr>
          <a:lstStyle/>
          <a:p>
            <a:pPr>
              <a:lnSpc>
                <a:spcPts val="3538"/>
              </a:lnSpc>
              <a:tabLst>
                <a:tab pos="381000" algn="l"/>
              </a:tabLst>
            </a:pPr>
            <a:r>
              <a:rPr lang="en-US" altLang="zh-CN"/>
              <a:t>	</a:t>
            </a:r>
            <a:r>
              <a:rPr lang="en-US" altLang="zh-CN" sz="3200">
                <a:solidFill>
                  <a:srgbClr val="008A87"/>
                </a:solidFill>
                <a:latin typeface="Times New Roman" pitchFamily="18" charset="0"/>
              </a:rPr>
              <a:t>7</a:t>
            </a:r>
          </a:p>
          <a:p>
            <a:pPr>
              <a:lnSpc>
                <a:spcPts val="1000"/>
              </a:lnSpc>
              <a:tabLst>
                <a:tab pos="381000" algn="l"/>
              </a:tabLst>
            </a:pPr>
            <a:endParaRPr lang="en-US" altLang="zh-CN" sz="3200">
              <a:solidFill>
                <a:srgbClr val="008A87"/>
              </a:solidFill>
              <a:latin typeface="Times New Roman" pitchFamily="18" charset="0"/>
            </a:endParaRPr>
          </a:p>
          <a:p>
            <a:pPr>
              <a:lnSpc>
                <a:spcPts val="1000"/>
              </a:lnSpc>
              <a:tabLst>
                <a:tab pos="381000" algn="l"/>
              </a:tabLst>
            </a:pPr>
            <a:endParaRPr lang="en-US" altLang="zh-CN" sz="3200">
              <a:solidFill>
                <a:srgbClr val="008A87"/>
              </a:solidFill>
              <a:latin typeface="Times New Roman" pitchFamily="18" charset="0"/>
            </a:endParaRPr>
          </a:p>
          <a:p>
            <a:pPr>
              <a:lnSpc>
                <a:spcPts val="1000"/>
              </a:lnSpc>
              <a:tabLst>
                <a:tab pos="381000" algn="l"/>
              </a:tabLst>
            </a:pPr>
            <a:endParaRPr lang="en-US" altLang="zh-CN" sz="3200">
              <a:solidFill>
                <a:srgbClr val="008A87"/>
              </a:solidFill>
              <a:latin typeface="Times New Roman" pitchFamily="18" charset="0"/>
            </a:endParaRPr>
          </a:p>
          <a:p>
            <a:pPr>
              <a:lnSpc>
                <a:spcPts val="1000"/>
              </a:lnSpc>
              <a:tabLst>
                <a:tab pos="381000" algn="l"/>
              </a:tabLst>
            </a:pPr>
            <a:endParaRPr lang="en-US" altLang="zh-CN" sz="3200">
              <a:solidFill>
                <a:srgbClr val="008A87"/>
              </a:solidFill>
              <a:latin typeface="Times New Roman" pitchFamily="18" charset="0"/>
            </a:endParaRPr>
          </a:p>
          <a:p>
            <a:pPr>
              <a:lnSpc>
                <a:spcPts val="1000"/>
              </a:lnSpc>
              <a:tabLst>
                <a:tab pos="381000" algn="l"/>
              </a:tabLst>
            </a:pPr>
            <a:endParaRPr lang="en-US" altLang="zh-CN" sz="3200">
              <a:solidFill>
                <a:srgbClr val="008A87"/>
              </a:solidFill>
              <a:latin typeface="Times New Roman" pitchFamily="18" charset="0"/>
            </a:endParaRPr>
          </a:p>
          <a:p>
            <a:pPr>
              <a:lnSpc>
                <a:spcPts val="1000"/>
              </a:lnSpc>
              <a:tabLst>
                <a:tab pos="381000" algn="l"/>
              </a:tabLst>
            </a:pPr>
            <a:endParaRPr lang="en-US" altLang="zh-CN" sz="3200">
              <a:solidFill>
                <a:srgbClr val="008A87"/>
              </a:solidFill>
              <a:latin typeface="Times New Roman" pitchFamily="18" charset="0"/>
            </a:endParaRPr>
          </a:p>
          <a:p>
            <a:pPr>
              <a:lnSpc>
                <a:spcPts val="3850"/>
              </a:lnSpc>
              <a:tabLst>
                <a:tab pos="381000" algn="l"/>
              </a:tabLst>
            </a:pPr>
            <a:r>
              <a:rPr lang="en-US" altLang="zh-CN" sz="3200">
                <a:solidFill>
                  <a:srgbClr val="008A87"/>
                </a:solidFill>
                <a:latin typeface="Times New Roman" pitchFamily="18" charset="0"/>
              </a:rPr>
              <a:t>10</a:t>
            </a:r>
          </a:p>
        </p:txBody>
      </p:sp>
    </p:spTree>
    <p:extLst>
      <p:ext uri="{BB962C8B-B14F-4D97-AF65-F5344CB8AC3E}">
        <p14:creationId xmlns:p14="http://schemas.microsoft.com/office/powerpoint/2010/main" val="36175143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BB8B030-3A12-434B-B10C-F0B7E9B3DF93}"/>
                  </a:ext>
                </a:extLst>
              </p:cNvPr>
              <p:cNvSpPr txBox="1"/>
              <p:nvPr>
                <p:custDataLst>
                  <p:tags r:id="rId2"/>
                </p:custDataLst>
              </p:nvPr>
            </p:nvSpPr>
            <p:spPr>
              <a:xfrm>
                <a:off x="578176" y="680720"/>
                <a:ext cx="11384437"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T=(V, E</a:t>
                </a:r>
                <a:r>
                  <a:rPr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是连通无向图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G=(V, 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的一棵生成树，设边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不在生成树中，即</a:t>
                </a:r>
                <a14:m>
                  <m:oMath xmlns:m="http://schemas.openxmlformats.org/officeDocument/2006/math">
                    <m:d>
                      <m:d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𝑢</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𝑣</m:t>
                        </m:r>
                      </m:e>
                    </m: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𝐸</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𝐸</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𝑇</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9999"/>
                    </a:solidFill>
                    <a:latin typeface="Microsoft Yahei" panose="020B0503020204020204" pitchFamily="34" charset="-122"/>
                    <a:ea typeface="Microsoft Yahei" panose="020B0503020204020204" pitchFamily="34" charset="-122"/>
                    <a:sym typeface="Microsoft Yahei" panose="020B0503020204020204" pitchFamily="34" charset="-122"/>
                  </a:rPr>
                  <a:t>加上边</a:t>
                </a:r>
                <a:r>
                  <a:rPr lang="en-US" altLang="zh-CN" sz="2600" dirty="0">
                    <a:solidFill>
                      <a:srgbClr val="009999"/>
                    </a:solidFill>
                    <a:latin typeface="Microsoft Yahei" panose="020B0503020204020204" pitchFamily="34" charset="-122"/>
                    <a:ea typeface="Microsoft Yahei" panose="020B0503020204020204" pitchFamily="34" charset="-122"/>
                    <a:sym typeface="Microsoft Yahei" panose="020B0503020204020204" pitchFamily="34" charset="-122"/>
                  </a:rPr>
                  <a:t>(u, v),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下面哪个描述是正确的。</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7BB8B030-3A12-434B-B10C-F0B7E9B3DF93}"/>
                  </a:ext>
                </a:extLst>
              </p:cNvPr>
              <p:cNvSpPr txBox="1">
                <a:spLocks noRot="1" noChangeAspect="1" noMove="1" noResize="1" noEditPoints="1" noAdjustHandles="1" noChangeArrowheads="1" noChangeShapeType="1" noTextEdit="1"/>
              </p:cNvSpPr>
              <p:nvPr>
                <p:custDataLst>
                  <p:tags r:id="rId19"/>
                </p:custDataLst>
              </p:nvPr>
            </p:nvSpPr>
            <p:spPr>
              <a:xfrm>
                <a:off x="578176" y="680720"/>
                <a:ext cx="11384437" cy="2143125"/>
              </a:xfrm>
              <a:prstGeom prst="rect">
                <a:avLst/>
              </a:prstGeom>
              <a:blipFill>
                <a:blip r:embed="rId20"/>
                <a:stretch>
                  <a:fillRect l="-100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5C2CFB2-3714-4708-B2B2-8560ED699A95}"/>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可能会产生回路</a:t>
            </a:r>
          </a:p>
        </p:txBody>
      </p:sp>
      <p:sp>
        <p:nvSpPr>
          <p:cNvPr id="10" name="文本框 9">
            <a:extLst>
              <a:ext uri="{FF2B5EF4-FFF2-40B4-BE49-F238E27FC236}">
                <a16:creationId xmlns:a16="http://schemas.microsoft.com/office/drawing/2014/main" id="{F48AB6E2-B59F-42C2-95B0-30DB73A8409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中一定有回路，但还是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的生成树</a:t>
            </a:r>
          </a:p>
        </p:txBody>
      </p:sp>
      <p:sp>
        <p:nvSpPr>
          <p:cNvPr id="11" name="文本框 10">
            <a:extLst>
              <a:ext uri="{FF2B5EF4-FFF2-40B4-BE49-F238E27FC236}">
                <a16:creationId xmlns:a16="http://schemas.microsoft.com/office/drawing/2014/main" id="{BD38FE5A-8B39-4D74-B952-BDC2CA905112}"/>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中一定有一个回路</a:t>
            </a:r>
          </a:p>
        </p:txBody>
      </p:sp>
      <p:sp>
        <p:nvSpPr>
          <p:cNvPr id="12" name="文本框 11">
            <a:extLst>
              <a:ext uri="{FF2B5EF4-FFF2-40B4-BE49-F238E27FC236}">
                <a16:creationId xmlns:a16="http://schemas.microsoft.com/office/drawing/2014/main" id="{818A30A2-AC23-4A79-A26E-1BF021113C41}"/>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中一定有回路，但数量可能大于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8670F957-26BE-4B84-A8B1-3F633BB3C4C1}"/>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BBEC334-0B8B-4554-9A44-AD41B4385751}"/>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62A9A629-4177-4E1B-B85B-C309F31D06F2}"/>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028E4420-7CDA-4DCD-A8DD-822FD74EAE2C}"/>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08ED009-E6CA-4930-8C16-4C91D3FF6B8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D624AD1F-2869-4D22-A9BD-5F97A73748FE}"/>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5D2C3984-41F8-4F7B-8E3E-445287C1073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A1B874A6-8F46-45CC-A91D-8972D215A3B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F709ED2B-5218-4E53-8A31-567768D67F3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712AAAC7-7EDC-4EC4-AFD7-BCCB2FCCD58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E291028-8BC3-4763-A516-7146AFBF48A5}"/>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266302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BB8B030-3A12-434B-B10C-F0B7E9B3DF93}"/>
                  </a:ext>
                </a:extLst>
              </p:cNvPr>
              <p:cNvSpPr txBox="1"/>
              <p:nvPr>
                <p:custDataLst>
                  <p:tags r:id="rId2"/>
                </p:custDataLst>
              </p:nvPr>
            </p:nvSpPr>
            <p:spPr>
              <a:xfrm>
                <a:off x="578176" y="680720"/>
                <a:ext cx="11384437"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T=(V, E</a:t>
                </a:r>
                <a:r>
                  <a:rPr lang="en-US" altLang="zh-CN"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是连通无向图</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G=(V, 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的一棵生成树，</a:t>
                </a:r>
                <a14:m>
                  <m:oMath xmlns:m="http://schemas.openxmlformats.org/officeDocument/2006/math">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m:rPr>
                            <m:sty m:val="p"/>
                          </m:rPr>
                          <a:rPr lang="en-US" altLang="zh-CN" sz="2600" b="0"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E</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𝑇</m:t>
                        </m:r>
                      </m:sub>
                    </m:s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𝐸</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zh-CN" altLang="en-US"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且</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d>
                      <m:d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𝑢</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𝑣</m:t>
                        </m:r>
                      </m:e>
                    </m:d>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𝐸</m:t>
                    </m:r>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b>
                      <m:sSubPr>
                        <m:ctrlP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𝐸</m:t>
                        </m:r>
                      </m:e>
                      <m:sub>
                        <m:r>
                          <a:rPr lang="en-US" altLang="zh-CN" sz="2600" b="0"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𝑇</m:t>
                        </m:r>
                      </m:sub>
                    </m:sSub>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加上边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 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后图中出现了回路。要使</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再变回树，下面哪个操作是正确的。</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7BB8B030-3A12-434B-B10C-F0B7E9B3DF93}"/>
                  </a:ext>
                </a:extLst>
              </p:cNvPr>
              <p:cNvSpPr txBox="1">
                <a:spLocks noRot="1" noChangeAspect="1" noMove="1" noResize="1" noEditPoints="1" noAdjustHandles="1" noChangeArrowheads="1" noChangeShapeType="1" noTextEdit="1"/>
              </p:cNvSpPr>
              <p:nvPr>
                <p:custDataLst>
                  <p:tags r:id="rId19"/>
                </p:custDataLst>
              </p:nvPr>
            </p:nvSpPr>
            <p:spPr>
              <a:xfrm>
                <a:off x="578176" y="680720"/>
                <a:ext cx="11384437" cy="2143125"/>
              </a:xfrm>
              <a:prstGeom prst="rect">
                <a:avLst/>
              </a:prstGeom>
              <a:blipFill>
                <a:blip r:embed="rId20"/>
                <a:stretch>
                  <a:fillRect l="-964" r="-391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5C2CFB2-3714-4708-B2B2-8560ED699A95}"/>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只能去掉边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 v)</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F48AB6E2-B59F-42C2-95B0-30DB73A8409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去掉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中任意一条边</a:t>
            </a:r>
          </a:p>
        </p:txBody>
      </p:sp>
      <p:sp>
        <p:nvSpPr>
          <p:cNvPr id="11" name="文本框 10">
            <a:extLst>
              <a:ext uri="{FF2B5EF4-FFF2-40B4-BE49-F238E27FC236}">
                <a16:creationId xmlns:a16="http://schemas.microsoft.com/office/drawing/2014/main" id="{BD38FE5A-8B39-4D74-B952-BDC2CA905112}"/>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去掉回路上的任意一条边</a:t>
            </a:r>
          </a:p>
        </p:txBody>
      </p:sp>
      <p:sp>
        <p:nvSpPr>
          <p:cNvPr id="12" name="文本框 11">
            <a:extLst>
              <a:ext uri="{FF2B5EF4-FFF2-40B4-BE49-F238E27FC236}">
                <a16:creationId xmlns:a16="http://schemas.microsoft.com/office/drawing/2014/main" id="{818A30A2-AC23-4A79-A26E-1BF021113C41}"/>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查找回路上，去掉后不会影响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的连通性的边</a:t>
            </a:r>
          </a:p>
        </p:txBody>
      </p:sp>
      <p:sp>
        <p:nvSpPr>
          <p:cNvPr id="13" name="椭圆 12">
            <a:extLst>
              <a:ext uri="{FF2B5EF4-FFF2-40B4-BE49-F238E27FC236}">
                <a16:creationId xmlns:a16="http://schemas.microsoft.com/office/drawing/2014/main" id="{8670F957-26BE-4B84-A8B1-3F633BB3C4C1}"/>
              </a:ext>
            </a:extLst>
          </p:cNvPr>
          <p:cNvSpPr>
            <a:spLocks noChangeAspect="1"/>
          </p:cNvSpPr>
          <p:nvPr>
            <p:custDataLst>
              <p:tags r:id="rId7"/>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BBEC334-0B8B-4554-9A44-AD41B4385751}"/>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62A9A629-4177-4E1B-B85B-C309F31D06F2}"/>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028E4420-7CDA-4DCD-A8DD-822FD74EAE2C}"/>
              </a:ext>
            </a:extLst>
          </p:cNvPr>
          <p:cNvSpPr>
            <a:spLocks noChangeAspect="1"/>
          </p:cNvSpPr>
          <p:nvPr>
            <p:custDataLst>
              <p:tags r:id="rId10"/>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08ED009-E6CA-4930-8C16-4C91D3FF6B8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D624AD1F-2869-4D22-A9BD-5F97A73748FE}"/>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5D2C3984-41F8-4F7B-8E3E-445287C1073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A1B874A6-8F46-45CC-A91D-8972D215A3B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F709ED2B-5218-4E53-8A31-567768D67F3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712AAAC7-7EDC-4EC4-AFD7-BCCB2FCCD58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5E291028-8BC3-4763-A516-7146AFBF48A5}"/>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47335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81970" y="4609331"/>
            <a:ext cx="11138536" cy="183746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Prim</a:t>
            </a:r>
            <a:r>
              <a:rPr lang="zh-CN" altLang="en-US" dirty="0"/>
              <a:t>算法</a:t>
            </a:r>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083310"/>
                <a:ext cx="10965180" cy="5503486"/>
              </a:xfrm>
            </p:spPr>
            <p:txBody>
              <a:bodyPr>
                <a:normAutofit fontScale="62500" lnSpcReduction="20000"/>
              </a:bodyPr>
              <a:lstStyle/>
              <a:p>
                <a:pPr>
                  <a:lnSpc>
                    <a:spcPct val="110000"/>
                  </a:lnSpc>
                </a:pPr>
                <a:r>
                  <a:rPr lang="zh-CN" altLang="en-US" sz="2400" dirty="0">
                    <a:sym typeface="+mn-ea"/>
                  </a:rPr>
                  <a:t>给定连通图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，对于任何一个结点集的子集</a:t>
                </a:r>
                <a14:m>
                  <m:oMath xmlns:m="http://schemas.openxmlformats.org/officeDocument/2006/math">
                    <m:r>
                      <a:rPr lang="en-US" altLang="zh-CN" sz="2400" i="1" dirty="0" smtClean="0">
                        <a:latin typeface="Cambria Math" panose="02040503050406030204" charset="0"/>
                        <a:cs typeface="Cambria Math" panose="02040503050406030204" charset="0"/>
                        <a:sym typeface="+mn-ea"/>
                      </a:rPr>
                      <m:t>𝑈</m:t>
                    </m:r>
                  </m:oMath>
                </a14:m>
                <a:r>
                  <a:rPr lang="zh-CN" altLang="en-US" sz="2400" dirty="0">
                    <a:sym typeface="+mn-ea"/>
                  </a:rPr>
                  <a:t>，其补集定义为</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，若边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满足</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且</a:t>
                </a:r>
                <a14:m>
                  <m:oMath xmlns:m="http://schemas.openxmlformats.org/officeDocument/2006/math">
                    <m:r>
                      <a:rPr lang="en-US" altLang="zh-CN" sz="2400" i="1" dirty="0">
                        <a:latin typeface="Cambria Math" panose="02040503050406030204" pitchFamily="18" charset="0"/>
                        <a:sym typeface="+mn-ea"/>
                      </a:rPr>
                      <m:t>𝑣</m:t>
                    </m:r>
                    <m:r>
                      <a:rPr lang="en-US" altLang="zh-CN" sz="2400" b="0" i="1" dirty="0" smtClean="0">
                        <a:latin typeface="Cambria Math" panose="02040503050406030204" pitchFamily="18" charset="0"/>
                        <a:sym typeface="+mn-ea"/>
                      </a:rPr>
                      <m:t>∈</m:t>
                    </m:r>
                    <m:r>
                      <a:rPr lang="en-US" altLang="zh-CN" sz="2400" b="0" i="1" dirty="0" smtClean="0">
                        <a:latin typeface="Cambria Math" panose="02040503050406030204" pitchFamily="18" charset="0"/>
                        <a:sym typeface="+mn-ea"/>
                      </a:rPr>
                      <m:t>𝑈</m:t>
                    </m:r>
                    <m:r>
                      <a:rPr lang="en-US" altLang="zh-CN" sz="2400" b="0" i="1" dirty="0" smtClean="0">
                        <a:latin typeface="Cambria Math" panose="02040503050406030204" pitchFamily="18" charset="0"/>
                        <a:sym typeface="+mn-ea"/>
                      </a:rPr>
                      <m:t>−</m:t>
                    </m:r>
                    <m:r>
                      <a:rPr lang="en-US" altLang="zh-CN" sz="2400" b="0" i="1" dirty="0" smtClean="0">
                        <a:latin typeface="Cambria Math" panose="02040503050406030204" pitchFamily="18" charset="0"/>
                        <a:sym typeface="+mn-ea"/>
                      </a:rPr>
                      <m:t>𝑉</m:t>
                    </m:r>
                  </m:oMath>
                </a14:m>
                <a:r>
                  <a:rPr lang="zh-CN" altLang="en-US" sz="2400" dirty="0">
                    <a:sym typeface="+mn-ea"/>
                  </a:rPr>
                  <a:t>，则称</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为一条跨越边（crossing edge）。Prim算法基于以下引理：</a:t>
                </a:r>
              </a:p>
              <a:p>
                <a:pPr>
                  <a:lnSpc>
                    <a:spcPct val="110000"/>
                  </a:lnSpc>
                </a:pPr>
                <a:r>
                  <a:rPr lang="zh-CN" altLang="en-US" sz="2400" b="1" dirty="0">
                    <a:sym typeface="+mn-ea"/>
                  </a:rPr>
                  <a:t>引理</a:t>
                </a:r>
                <a:r>
                  <a:rPr lang="zh-CN" altLang="en-US" sz="2400" dirty="0">
                    <a:sym typeface="+mn-ea"/>
                  </a:rPr>
                  <a:t>：最小生成树必定包含连接任意集合对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b="0" i="1" dirty="0" smtClean="0">
                        <a:latin typeface="Cambria Math" panose="02040503050406030204" pitchFamily="18" charset="0"/>
                        <a:cs typeface="Cambria Math" panose="02040503050406030204" charset="0"/>
                        <a:sym typeface="+mn-ea"/>
                      </a:rPr>
                      <m:t>−</m:t>
                    </m:r>
                    <m:r>
                      <a:rPr lang="en-US" altLang="zh-CN" sz="2400" b="0" i="1" dirty="0" smtClean="0">
                        <a:latin typeface="Cambria Math" panose="02040503050406030204" pitchFamily="18"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a:t>
                </a:r>
                <a:r>
                  <a:rPr lang="zh-CN" altLang="en-US" sz="2400" dirty="0">
                    <a:solidFill>
                      <a:srgbClr val="FF0000"/>
                    </a:solidFill>
                    <a:sym typeface="+mn-ea"/>
                  </a:rPr>
                  <a:t>最短跨越边</a:t>
                </a:r>
                <a:r>
                  <a:rPr lang="zh-CN" altLang="en-US" sz="2400" dirty="0">
                    <a:sym typeface="+mn-ea"/>
                  </a:rPr>
                  <a:t>。</a:t>
                </a:r>
                <a:endParaRPr lang="en-US" altLang="zh-CN" sz="2400" dirty="0">
                  <a:sym typeface="+mn-ea"/>
                </a:endParaRPr>
              </a:p>
              <a:p>
                <a:pPr>
                  <a:lnSpc>
                    <a:spcPct val="110000"/>
                  </a:lnSpc>
                </a:pPr>
                <a:endParaRPr lang="en-US" altLang="zh-CN" sz="2400" dirty="0">
                  <a:sym typeface="+mn-ea"/>
                </a:endParaRPr>
              </a:p>
              <a:p>
                <a:pPr>
                  <a:lnSpc>
                    <a:spcPct val="110000"/>
                  </a:lnSpc>
                </a:pPr>
                <a:endParaRPr lang="en-US" altLang="zh-CN" sz="2400" dirty="0">
                  <a:sym typeface="+mn-ea"/>
                </a:endParaRPr>
              </a:p>
              <a:p>
                <a:pPr>
                  <a:lnSpc>
                    <a:spcPct val="110000"/>
                  </a:lnSpc>
                </a:pPr>
                <a:endParaRPr lang="en-US" altLang="zh-CN" sz="2400" dirty="0">
                  <a:sym typeface="+mn-ea"/>
                </a:endParaRPr>
              </a:p>
              <a:p>
                <a:pPr>
                  <a:lnSpc>
                    <a:spcPct val="110000"/>
                  </a:lnSpc>
                </a:pPr>
                <a:endParaRPr lang="en-US" altLang="zh-CN" sz="2400" dirty="0">
                  <a:sym typeface="+mn-ea"/>
                </a:endParaRPr>
              </a:p>
              <a:p>
                <a:pPr>
                  <a:lnSpc>
                    <a:spcPct val="110000"/>
                  </a:lnSpc>
                </a:pPr>
                <a:endParaRPr lang="en-US" altLang="zh-CN" sz="2400" dirty="0">
                  <a:sym typeface="+mn-ea"/>
                </a:endParaRPr>
              </a:p>
              <a:p>
                <a:pPr>
                  <a:lnSpc>
                    <a:spcPct val="110000"/>
                  </a:lnSpc>
                </a:pPr>
                <a:endParaRPr lang="en-US" altLang="zh-CN" sz="2400" dirty="0">
                  <a:sym typeface="+mn-ea"/>
                </a:endParaRPr>
              </a:p>
              <a:p>
                <a:pPr>
                  <a:lnSpc>
                    <a:spcPct val="110000"/>
                  </a:lnSpc>
                </a:pPr>
                <a:endParaRPr lang="zh-CN" altLang="en-US" sz="2400" dirty="0">
                  <a:sym typeface="+mn-ea"/>
                </a:endParaRPr>
              </a:p>
              <a:p>
                <a:pPr>
                  <a:lnSpc>
                    <a:spcPct val="110000"/>
                  </a:lnSpc>
                </a:pPr>
                <a:r>
                  <a:rPr lang="zh-CN" altLang="en-US" sz="2400" b="1" dirty="0">
                    <a:sym typeface="+mn-ea"/>
                  </a:rPr>
                  <a:t>反证法</a:t>
                </a:r>
                <a:r>
                  <a:rPr lang="zh-CN" altLang="en-US" sz="2400" dirty="0">
                    <a:sym typeface="+mn-ea"/>
                  </a:rPr>
                  <a:t>：设</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是连接结点子集</a:t>
                </a:r>
                <a14:m>
                  <m:oMath xmlns:m="http://schemas.openxmlformats.org/officeDocument/2006/math">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和</a:t>
                </a:r>
                <a14:m>
                  <m:oMath xmlns:m="http://schemas.openxmlformats.org/officeDocument/2006/math">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oMath>
                </a14:m>
                <a:r>
                  <a:rPr lang="zh-CN" altLang="en-US" sz="2400" dirty="0">
                    <a:sym typeface="+mn-ea"/>
                  </a:rPr>
                  <a:t>的最小跨越边。</a:t>
                </a:r>
                <a:endParaRPr lang="en-US" altLang="zh-CN" sz="2400" dirty="0">
                  <a:sym typeface="+mn-ea"/>
                </a:endParaRPr>
              </a:p>
              <a:p>
                <a:pPr marL="342900" indent="-342900">
                  <a:lnSpc>
                    <a:spcPct val="110000"/>
                  </a:lnSpc>
                  <a:buFont typeface="Arial" panose="020B0604020202020204" pitchFamily="34" charset="0"/>
                  <a:buChar char="•"/>
                </a:pPr>
                <a:r>
                  <a:rPr lang="zh-CN" altLang="en-US" sz="2400" dirty="0">
                    <a:sym typeface="+mn-ea"/>
                  </a:rPr>
                  <a:t>假设最小生成树未包括该边，则对生成树加上边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，构成一个回路</a:t>
                </a:r>
                <a:endParaRPr lang="en-US" altLang="zh-CN" sz="2400" dirty="0">
                  <a:sym typeface="+mn-ea"/>
                </a:endParaRPr>
              </a:p>
              <a:p>
                <a:pPr marL="342900" indent="-342900">
                  <a:lnSpc>
                    <a:spcPct val="110000"/>
                  </a:lnSpc>
                  <a:buFont typeface="Arial" panose="020B0604020202020204" pitchFamily="34" charset="0"/>
                  <a:buChar char="•"/>
                </a:pPr>
                <a:r>
                  <a:rPr lang="zh-CN" altLang="en-US" sz="2400" dirty="0">
                    <a:sym typeface="+mn-ea"/>
                  </a:rPr>
                  <a:t>回路上除</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)外</m:t>
                    </m:r>
                  </m:oMath>
                </a14:m>
                <a:r>
                  <a:rPr lang="zh-CN" altLang="en-US" sz="2400" dirty="0">
                    <a:sym typeface="+mn-ea"/>
                  </a:rPr>
                  <a:t>，至少还有另外一条</a:t>
                </a:r>
                <a:r>
                  <a:rPr lang="zh-CN" altLang="en-US" sz="2400" dirty="0">
                    <a:solidFill>
                      <a:srgbClr val="FF0000"/>
                    </a:solidFill>
                    <a:sym typeface="+mn-ea"/>
                  </a:rPr>
                  <a:t>跨越边</a:t>
                </a:r>
                <a:r>
                  <a:rPr lang="zh-CN" altLang="en-US" sz="2400" dirty="0">
                    <a:sym typeface="+mn-ea"/>
                  </a:rPr>
                  <a:t>！</a:t>
                </a:r>
                <a:r>
                  <a:rPr lang="en-US" altLang="zh-CN" sz="2400" dirty="0">
                    <a:sym typeface="+mn-ea"/>
                  </a:rPr>
                  <a:t>(</a:t>
                </a:r>
                <a:r>
                  <a:rPr lang="zh-CN" altLang="en-US" sz="2400" dirty="0">
                    <a:sym typeface="+mn-ea"/>
                  </a:rPr>
                  <a:t>？）</a:t>
                </a:r>
                <a:endParaRPr lang="en-US" altLang="zh-CN" sz="2400" dirty="0">
                  <a:sym typeface="+mn-ea"/>
                </a:endParaRPr>
              </a:p>
              <a:p>
                <a:pPr marL="342900" indent="-342900">
                  <a:lnSpc>
                    <a:spcPct val="110000"/>
                  </a:lnSpc>
                  <a:buFont typeface="Arial" panose="020B0604020202020204" pitchFamily="34" charset="0"/>
                  <a:buChar char="•"/>
                </a:pPr>
                <a:r>
                  <a:rPr lang="zh-CN" altLang="en-US" sz="2400" dirty="0">
                    <a:sym typeface="+mn-ea"/>
                  </a:rPr>
                  <a:t>设另一条跨越边为</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b="0" i="1" dirty="0" smtClean="0">
                        <a:latin typeface="Cambria Math" panose="02040503050406030204" pitchFamily="18"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b="0" i="1" dirty="0" smtClean="0">
                        <a:latin typeface="Cambria Math" panose="02040503050406030204" pitchFamily="18"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，根据引理</a:t>
                </a:r>
                <a14:m>
                  <m:oMath xmlns:m="http://schemas.openxmlformats.org/officeDocument/2006/math">
                    <m:r>
                      <a:rPr lang="en-US" altLang="zh-CN" sz="2400" b="0" i="1" smtClean="0">
                        <a:solidFill>
                          <a:srgbClr val="0000FF"/>
                        </a:solidFill>
                        <a:latin typeface="Cambria Math" panose="02040503050406030204" pitchFamily="18" charset="0"/>
                        <a:sym typeface="+mn-ea"/>
                      </a:rPr>
                      <m:t>𝑤</m:t>
                    </m:r>
                    <m:d>
                      <m:dPr>
                        <m:ctrlPr>
                          <a:rPr lang="en-US" altLang="zh-CN" sz="2400" b="0" i="1" smtClean="0">
                            <a:solidFill>
                              <a:srgbClr val="0000FF"/>
                            </a:solidFill>
                            <a:latin typeface="Cambria Math" panose="02040503050406030204" pitchFamily="18" charset="0"/>
                            <a:sym typeface="+mn-ea"/>
                          </a:rPr>
                        </m:ctrlPr>
                      </m:dPr>
                      <m:e>
                        <m:r>
                          <a:rPr lang="en-US" altLang="zh-CN" sz="2400" b="0" i="1" smtClean="0">
                            <a:solidFill>
                              <a:srgbClr val="0000FF"/>
                            </a:solidFill>
                            <a:latin typeface="Cambria Math" panose="02040503050406030204" pitchFamily="18" charset="0"/>
                            <a:sym typeface="+mn-ea"/>
                          </a:rPr>
                          <m:t>𝑢</m:t>
                        </m:r>
                        <m:r>
                          <a:rPr lang="en-US" altLang="zh-CN" sz="2400" b="0" i="1" smtClean="0">
                            <a:solidFill>
                              <a:srgbClr val="0000FF"/>
                            </a:solidFill>
                            <a:latin typeface="Cambria Math" panose="02040503050406030204" pitchFamily="18" charset="0"/>
                            <a:sym typeface="+mn-ea"/>
                          </a:rPr>
                          <m:t>,</m:t>
                        </m:r>
                        <m:r>
                          <a:rPr lang="en-US" altLang="zh-CN" sz="2400" b="0" i="1" smtClean="0">
                            <a:solidFill>
                              <a:srgbClr val="0000FF"/>
                            </a:solidFill>
                            <a:latin typeface="Cambria Math" panose="02040503050406030204" pitchFamily="18" charset="0"/>
                            <a:sym typeface="+mn-ea"/>
                          </a:rPr>
                          <m:t>𝑣</m:t>
                        </m:r>
                      </m:e>
                    </m:d>
                    <m:r>
                      <a:rPr lang="en-US" altLang="zh-CN" sz="2400" b="0" i="1" smtClean="0">
                        <a:solidFill>
                          <a:srgbClr val="0000FF"/>
                        </a:solidFill>
                        <a:latin typeface="Cambria Math" panose="02040503050406030204" pitchFamily="18" charset="0"/>
                        <a:sym typeface="+mn-ea"/>
                      </a:rPr>
                      <m:t>&lt;</m:t>
                    </m:r>
                    <m:r>
                      <a:rPr lang="en-US" altLang="zh-CN" sz="2400" b="0" i="1" smtClean="0">
                        <a:solidFill>
                          <a:srgbClr val="0000FF"/>
                        </a:solidFill>
                        <a:latin typeface="Cambria Math" panose="02040503050406030204" pitchFamily="18" charset="0"/>
                        <a:sym typeface="+mn-ea"/>
                      </a:rPr>
                      <m:t>𝑤</m:t>
                    </m:r>
                    <m:r>
                      <a:rPr lang="en-US" altLang="zh-CN" sz="2400" b="0" i="1" smtClean="0">
                        <a:solidFill>
                          <a:srgbClr val="0000FF"/>
                        </a:solidFill>
                        <a:latin typeface="Cambria Math" panose="02040503050406030204" pitchFamily="18" charset="0"/>
                        <a:sym typeface="+mn-ea"/>
                      </a:rPr>
                      <m:t>(</m:t>
                    </m:r>
                    <m:r>
                      <a:rPr lang="en-US" altLang="zh-CN" sz="2400" b="0" i="1" smtClean="0">
                        <a:solidFill>
                          <a:srgbClr val="0000FF"/>
                        </a:solidFill>
                        <a:latin typeface="Cambria Math" panose="02040503050406030204" pitchFamily="18" charset="0"/>
                        <a:sym typeface="+mn-ea"/>
                      </a:rPr>
                      <m:t>𝑥</m:t>
                    </m:r>
                    <m:r>
                      <a:rPr lang="en-US" altLang="zh-CN" sz="2400" b="0" i="1" smtClean="0">
                        <a:solidFill>
                          <a:srgbClr val="0000FF"/>
                        </a:solidFill>
                        <a:latin typeface="Cambria Math" panose="02040503050406030204" pitchFamily="18" charset="0"/>
                        <a:sym typeface="+mn-ea"/>
                      </a:rPr>
                      <m:t>,</m:t>
                    </m:r>
                    <m:r>
                      <a:rPr lang="en-US" altLang="zh-CN" sz="2400" b="0" i="1" smtClean="0">
                        <a:solidFill>
                          <a:srgbClr val="0000FF"/>
                        </a:solidFill>
                        <a:latin typeface="Cambria Math" panose="02040503050406030204" pitchFamily="18" charset="0"/>
                        <a:sym typeface="+mn-ea"/>
                      </a:rPr>
                      <m:t>𝑦</m:t>
                    </m:r>
                    <m:r>
                      <a:rPr lang="en-US" altLang="zh-CN" sz="2400" b="0" i="1" smtClean="0">
                        <a:solidFill>
                          <a:srgbClr val="0000FF"/>
                        </a:solidFill>
                        <a:latin typeface="Cambria Math" panose="02040503050406030204" pitchFamily="18" charset="0"/>
                        <a:sym typeface="+mn-ea"/>
                      </a:rPr>
                      <m:t>)</m:t>
                    </m:r>
                  </m:oMath>
                </a14:m>
                <a:endParaRPr lang="en-US" altLang="zh-CN" sz="2400" dirty="0">
                  <a:solidFill>
                    <a:srgbClr val="0000FF"/>
                  </a:solidFill>
                  <a:sym typeface="+mn-ea"/>
                </a:endParaRPr>
              </a:p>
              <a:p>
                <a:pPr marL="342900" indent="-342900">
                  <a:lnSpc>
                    <a:spcPct val="110000"/>
                  </a:lnSpc>
                  <a:buFont typeface="Arial" panose="020B0604020202020204" pitchFamily="34" charset="0"/>
                  <a:buChar char="•"/>
                </a:pPr>
                <a:r>
                  <a:rPr lang="zh-CN" altLang="en-US" sz="2400" dirty="0">
                    <a:sym typeface="+mn-ea"/>
                  </a:rPr>
                  <a:t>去掉边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pitchFamily="18"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pitchFamily="18"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，回路就会消失，形成一个</a:t>
                </a:r>
                <a:r>
                  <a:rPr lang="zh-CN" altLang="en-US" sz="2400" dirty="0">
                    <a:solidFill>
                      <a:srgbClr val="009999"/>
                    </a:solidFill>
                    <a:sym typeface="+mn-ea"/>
                  </a:rPr>
                  <a:t>新的生成树</a:t>
                </a:r>
                <a:endParaRPr lang="en-US" altLang="zh-CN" sz="2400" dirty="0">
                  <a:sym typeface="+mn-ea"/>
                </a:endParaRPr>
              </a:p>
              <a:p>
                <a:pPr>
                  <a:lnSpc>
                    <a:spcPct val="110000"/>
                  </a:lnSpc>
                </a:pPr>
                <a:r>
                  <a:rPr lang="zh-CN" altLang="en-US" sz="2400" dirty="0">
                    <a:sym typeface="+mn-ea"/>
                  </a:rPr>
                  <a:t>由于边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的权值小于边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的权值，而差别仅仅在于边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和边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𝑥</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𝑦</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，因此新生成树的代价</a:t>
                </a:r>
                <a:r>
                  <a:rPr lang="zh-CN" altLang="en-US" sz="2400" dirty="0">
                    <a:solidFill>
                      <a:srgbClr val="009999"/>
                    </a:solidFill>
                    <a:sym typeface="+mn-ea"/>
                  </a:rPr>
                  <a:t>一定小于</a:t>
                </a:r>
                <a:r>
                  <a:rPr lang="zh-CN" altLang="en-US" sz="2400" dirty="0">
                    <a:sym typeface="+mn-ea"/>
                  </a:rPr>
                  <a:t>原来的最小生成树，这与前提相矛盾，因此最小生成树一定包含连接每一个集合对</a:t>
                </a:r>
                <a14:m>
                  <m:oMath xmlns:m="http://schemas.openxmlformats.org/officeDocument/2006/math">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𝑈</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的最短跨越边。</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674370" y="1083310"/>
                <a:ext cx="10965180" cy="5503486"/>
              </a:xfrm>
              <a:blipFill>
                <a:blip r:embed="rId2"/>
                <a:stretch>
                  <a:fillRect l="-347" t="-461"/>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D0A26AE4-853B-44EA-8CAE-4E8FD788AD47}"/>
              </a:ext>
            </a:extLst>
          </p:cNvPr>
          <p:cNvSpPr/>
          <p:nvPr/>
        </p:nvSpPr>
        <p:spPr>
          <a:xfrm>
            <a:off x="3855189" y="3120013"/>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62B785D-F065-495E-9960-B381F98BD5F8}"/>
              </a:ext>
            </a:extLst>
          </p:cNvPr>
          <p:cNvSpPr/>
          <p:nvPr/>
        </p:nvSpPr>
        <p:spPr>
          <a:xfrm>
            <a:off x="4023355" y="3343360"/>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2CC19F-473A-4568-B759-A9CFFFE081E9}"/>
              </a:ext>
            </a:extLst>
          </p:cNvPr>
          <p:cNvSpPr/>
          <p:nvPr/>
        </p:nvSpPr>
        <p:spPr>
          <a:xfrm>
            <a:off x="8054994" y="3164673"/>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C11A7A5-BAE8-4108-9FC5-8E98EBA60265}"/>
              </a:ext>
            </a:extLst>
          </p:cNvPr>
          <p:cNvSpPr/>
          <p:nvPr/>
        </p:nvSpPr>
        <p:spPr>
          <a:xfrm>
            <a:off x="4640838" y="3137091"/>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a:extLst>
              <a:ext uri="{FF2B5EF4-FFF2-40B4-BE49-F238E27FC236}">
                <a16:creationId xmlns:a16="http://schemas.microsoft.com/office/drawing/2014/main" id="{E45CE38F-0973-4869-AD80-19CEF5038946}"/>
              </a:ext>
            </a:extLst>
          </p:cNvPr>
          <p:cNvSpPr/>
          <p:nvPr/>
        </p:nvSpPr>
        <p:spPr>
          <a:xfrm>
            <a:off x="5305621" y="3131837"/>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D1291D0-6DC4-495E-AF8B-A935ABB19C07}"/>
              </a:ext>
            </a:extLst>
          </p:cNvPr>
          <p:cNvSpPr/>
          <p:nvPr/>
        </p:nvSpPr>
        <p:spPr>
          <a:xfrm>
            <a:off x="5073520" y="2669375"/>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6E7AAA4-C836-4ACA-AC8C-E717E19CF17D}"/>
              </a:ext>
            </a:extLst>
          </p:cNvPr>
          <p:cNvSpPr/>
          <p:nvPr/>
        </p:nvSpPr>
        <p:spPr>
          <a:xfrm>
            <a:off x="5673481" y="27665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3D28D41-D411-415E-A8F7-F9F2CFB3F305}"/>
              </a:ext>
            </a:extLst>
          </p:cNvPr>
          <p:cNvSpPr/>
          <p:nvPr/>
        </p:nvSpPr>
        <p:spPr>
          <a:xfrm>
            <a:off x="6156960" y="2792869"/>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6421C107-70C5-4A1A-AED2-A69AA50F599F}"/>
              </a:ext>
            </a:extLst>
          </p:cNvPr>
          <p:cNvSpPr/>
          <p:nvPr/>
        </p:nvSpPr>
        <p:spPr>
          <a:xfrm>
            <a:off x="6080757" y="3276348"/>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EADA9AF4-C31F-480B-97B5-94EB6E8E756A}"/>
              </a:ext>
            </a:extLst>
          </p:cNvPr>
          <p:cNvSpPr/>
          <p:nvPr/>
        </p:nvSpPr>
        <p:spPr>
          <a:xfrm>
            <a:off x="6643063" y="3105553"/>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580B65EF-2FDF-4908-98EF-AD3DF582DC9A}"/>
              </a:ext>
            </a:extLst>
          </p:cNvPr>
          <p:cNvSpPr/>
          <p:nvPr/>
        </p:nvSpPr>
        <p:spPr>
          <a:xfrm>
            <a:off x="7000417" y="2879577"/>
            <a:ext cx="118241" cy="11824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64D6D46-18F1-454A-A4EF-F5F0D34367B0}"/>
              </a:ext>
            </a:extLst>
          </p:cNvPr>
          <p:cNvSpPr/>
          <p:nvPr/>
        </p:nvSpPr>
        <p:spPr>
          <a:xfrm>
            <a:off x="7562723" y="3031977"/>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 name="直接连接符 7">
            <a:extLst>
              <a:ext uri="{FF2B5EF4-FFF2-40B4-BE49-F238E27FC236}">
                <a16:creationId xmlns:a16="http://schemas.microsoft.com/office/drawing/2014/main" id="{FA038467-193C-474E-84F3-13EABAE0A9AA}"/>
              </a:ext>
            </a:extLst>
          </p:cNvPr>
          <p:cNvCxnSpPr>
            <a:cxnSpLocks/>
            <a:stCxn id="6" idx="6"/>
          </p:cNvCxnSpPr>
          <p:nvPr/>
        </p:nvCxnSpPr>
        <p:spPr>
          <a:xfrm>
            <a:off x="3973430" y="3179134"/>
            <a:ext cx="667408" cy="11823"/>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52F163-8DDC-4A17-9911-ACEB3CE9B328}"/>
              </a:ext>
            </a:extLst>
          </p:cNvPr>
          <p:cNvCxnSpPr>
            <a:cxnSpLocks/>
            <a:stCxn id="11" idx="7"/>
            <a:endCxn id="13" idx="3"/>
          </p:cNvCxnSpPr>
          <p:nvPr/>
        </p:nvCxnSpPr>
        <p:spPr>
          <a:xfrm flipV="1">
            <a:off x="4124280" y="3238016"/>
            <a:ext cx="533874" cy="1226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DA2A796-890B-47A9-8A02-46FC99DA3F9E}"/>
              </a:ext>
            </a:extLst>
          </p:cNvPr>
          <p:cNvCxnSpPr>
            <a:cxnSpLocks/>
            <a:stCxn id="13" idx="6"/>
            <a:endCxn id="14" idx="2"/>
          </p:cNvCxnSpPr>
          <p:nvPr/>
        </p:nvCxnSpPr>
        <p:spPr>
          <a:xfrm flipV="1">
            <a:off x="4759079" y="3190958"/>
            <a:ext cx="546542" cy="525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D1C437D-FA10-46C2-876D-36BAD980B54C}"/>
              </a:ext>
            </a:extLst>
          </p:cNvPr>
          <p:cNvCxnSpPr>
            <a:cxnSpLocks/>
            <a:stCxn id="14" idx="0"/>
            <a:endCxn id="15" idx="4"/>
          </p:cNvCxnSpPr>
          <p:nvPr/>
        </p:nvCxnSpPr>
        <p:spPr>
          <a:xfrm flipH="1" flipV="1">
            <a:off x="5132641" y="2787616"/>
            <a:ext cx="232101" cy="34422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BEC8EB0-2029-429F-99FD-8AB9C604DC6A}"/>
              </a:ext>
            </a:extLst>
          </p:cNvPr>
          <p:cNvCxnSpPr>
            <a:cxnSpLocks/>
            <a:stCxn id="14" idx="7"/>
            <a:endCxn id="16" idx="3"/>
          </p:cNvCxnSpPr>
          <p:nvPr/>
        </p:nvCxnSpPr>
        <p:spPr>
          <a:xfrm flipV="1">
            <a:off x="5406546" y="2867521"/>
            <a:ext cx="284251" cy="281632"/>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C684E17-5E1F-4856-95F5-0D4DD4670B52}"/>
              </a:ext>
            </a:extLst>
          </p:cNvPr>
          <p:cNvCxnSpPr>
            <a:cxnSpLocks/>
            <a:stCxn id="16" idx="6"/>
            <a:endCxn id="17" idx="1"/>
          </p:cNvCxnSpPr>
          <p:nvPr/>
        </p:nvCxnSpPr>
        <p:spPr>
          <a:xfrm flipV="1">
            <a:off x="5791722" y="2810185"/>
            <a:ext cx="382554" cy="155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2A658CB-9952-402D-A689-54F5EBDBA0F6}"/>
              </a:ext>
            </a:extLst>
          </p:cNvPr>
          <p:cNvCxnSpPr>
            <a:cxnSpLocks/>
            <a:stCxn id="18" idx="0"/>
            <a:endCxn id="17" idx="4"/>
          </p:cNvCxnSpPr>
          <p:nvPr/>
        </p:nvCxnSpPr>
        <p:spPr>
          <a:xfrm flipV="1">
            <a:off x="6139878" y="2911110"/>
            <a:ext cx="76203" cy="365238"/>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42312C75-560F-4B8C-ACA3-A1FCB585C222}"/>
              </a:ext>
            </a:extLst>
          </p:cNvPr>
          <p:cNvCxnSpPr>
            <a:cxnSpLocks/>
            <a:stCxn id="18" idx="6"/>
            <a:endCxn id="19" idx="3"/>
          </p:cNvCxnSpPr>
          <p:nvPr/>
        </p:nvCxnSpPr>
        <p:spPr>
          <a:xfrm flipV="1">
            <a:off x="6198998" y="3206478"/>
            <a:ext cx="461381" cy="128991"/>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5FD686DB-2013-47E3-992B-FF1497CBB535}"/>
              </a:ext>
            </a:extLst>
          </p:cNvPr>
          <p:cNvCxnSpPr>
            <a:cxnSpLocks/>
            <a:stCxn id="19" idx="7"/>
            <a:endCxn id="20" idx="3"/>
          </p:cNvCxnSpPr>
          <p:nvPr/>
        </p:nvCxnSpPr>
        <p:spPr>
          <a:xfrm flipV="1">
            <a:off x="6743988" y="2980502"/>
            <a:ext cx="273745" cy="1423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E715F6B-BCF6-4B65-9AD6-E539CA65F381}"/>
              </a:ext>
            </a:extLst>
          </p:cNvPr>
          <p:cNvCxnSpPr>
            <a:cxnSpLocks/>
            <a:stCxn id="19" idx="5"/>
            <a:endCxn id="12" idx="3"/>
          </p:cNvCxnSpPr>
          <p:nvPr/>
        </p:nvCxnSpPr>
        <p:spPr>
          <a:xfrm>
            <a:off x="6743988" y="3206478"/>
            <a:ext cx="1328322" cy="59120"/>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9311BB5B-A5CA-4927-9D4E-295CEF872D87}"/>
              </a:ext>
            </a:extLst>
          </p:cNvPr>
          <p:cNvCxnSpPr>
            <a:cxnSpLocks/>
            <a:stCxn id="20" idx="5"/>
            <a:endCxn id="21" idx="1"/>
          </p:cNvCxnSpPr>
          <p:nvPr/>
        </p:nvCxnSpPr>
        <p:spPr>
          <a:xfrm>
            <a:off x="7101342" y="2980502"/>
            <a:ext cx="478697" cy="6879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30D4F198-F296-46B9-B7E4-20357AE66AF2}"/>
              </a:ext>
            </a:extLst>
          </p:cNvPr>
          <p:cNvSpPr/>
          <p:nvPr/>
        </p:nvSpPr>
        <p:spPr>
          <a:xfrm>
            <a:off x="5791722" y="3664914"/>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96299279-82AF-44A9-90FE-004292B084B5}"/>
              </a:ext>
            </a:extLst>
          </p:cNvPr>
          <p:cNvCxnSpPr>
            <a:cxnSpLocks/>
            <a:stCxn id="59" idx="0"/>
            <a:endCxn id="18" idx="3"/>
          </p:cNvCxnSpPr>
          <p:nvPr/>
        </p:nvCxnSpPr>
        <p:spPr>
          <a:xfrm flipV="1">
            <a:off x="5850843" y="3377273"/>
            <a:ext cx="247230" cy="287641"/>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B26B7CC-822A-4ABD-94C0-CAD95385E5D5}"/>
              </a:ext>
            </a:extLst>
          </p:cNvPr>
          <p:cNvSpPr txBox="1"/>
          <p:nvPr/>
        </p:nvSpPr>
        <p:spPr>
          <a:xfrm>
            <a:off x="5823623" y="2202255"/>
            <a:ext cx="607218" cy="369332"/>
          </a:xfrm>
          <a:prstGeom prst="rect">
            <a:avLst/>
          </a:prstGeom>
          <a:solidFill>
            <a:srgbClr val="009999"/>
          </a:solidFill>
        </p:spPr>
        <p:txBody>
          <a:bodyPr wrap="none" rtlCol="0">
            <a:spAutoFit/>
          </a:bodyPr>
          <a:lstStyle/>
          <a:p>
            <a:r>
              <a:rPr lang="en-US" altLang="zh-CN" b="1" dirty="0">
                <a:solidFill>
                  <a:schemeClr val="bg1"/>
                </a:solidFill>
              </a:rPr>
              <a:t>MST</a:t>
            </a:r>
            <a:endParaRPr lang="zh-CN" altLang="en-US" b="1" dirty="0">
              <a:solidFill>
                <a:schemeClr val="bg1"/>
              </a:solidFill>
            </a:endParaRPr>
          </a:p>
        </p:txBody>
      </p:sp>
      <p:cxnSp>
        <p:nvCxnSpPr>
          <p:cNvPr id="65" name="直接连接符 64">
            <a:extLst>
              <a:ext uri="{FF2B5EF4-FFF2-40B4-BE49-F238E27FC236}">
                <a16:creationId xmlns:a16="http://schemas.microsoft.com/office/drawing/2014/main" id="{289A96B1-70EB-407C-83B6-65F53C68B264}"/>
              </a:ext>
            </a:extLst>
          </p:cNvPr>
          <p:cNvCxnSpPr>
            <a:cxnSpLocks/>
            <a:stCxn id="14" idx="5"/>
            <a:endCxn id="59" idx="1"/>
          </p:cNvCxnSpPr>
          <p:nvPr/>
        </p:nvCxnSpPr>
        <p:spPr>
          <a:xfrm>
            <a:off x="5406546" y="3232762"/>
            <a:ext cx="402492" cy="449468"/>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31AE5E6C-F213-46D0-BE05-38046A601A24}"/>
              </a:ext>
            </a:extLst>
          </p:cNvPr>
          <p:cNvSpPr/>
          <p:nvPr/>
        </p:nvSpPr>
        <p:spPr>
          <a:xfrm>
            <a:off x="9589614" y="276540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68A9773D-E87C-4838-9B05-11BC1F5532B6}"/>
                  </a:ext>
                </a:extLst>
              </p:cNvPr>
              <p:cNvSpPr txBox="1"/>
              <p:nvPr/>
            </p:nvSpPr>
            <p:spPr>
              <a:xfrm>
                <a:off x="9699972" y="2641051"/>
                <a:ext cx="609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𝑈</m:t>
                      </m:r>
                    </m:oMath>
                  </m:oMathPara>
                </a14:m>
                <a:endParaRPr lang="zh-CN" altLang="en-US" dirty="0"/>
              </a:p>
            </p:txBody>
          </p:sp>
        </mc:Choice>
        <mc:Fallback xmlns="">
          <p:sp>
            <p:nvSpPr>
              <p:cNvPr id="67" name="文本框 66">
                <a:extLst>
                  <a:ext uri="{FF2B5EF4-FFF2-40B4-BE49-F238E27FC236}">
                    <a16:creationId xmlns:a16="http://schemas.microsoft.com/office/drawing/2014/main" id="{68A9773D-E87C-4838-9B05-11BC1F5532B6}"/>
                  </a:ext>
                </a:extLst>
              </p:cNvPr>
              <p:cNvSpPr txBox="1">
                <a:spLocks noRot="1" noChangeAspect="1" noMove="1" noResize="1" noEditPoints="1" noAdjustHandles="1" noChangeArrowheads="1" noChangeShapeType="1" noTextEdit="1"/>
              </p:cNvSpPr>
              <p:nvPr/>
            </p:nvSpPr>
            <p:spPr>
              <a:xfrm>
                <a:off x="9699972" y="2641051"/>
                <a:ext cx="609141" cy="369332"/>
              </a:xfrm>
              <a:prstGeom prst="rect">
                <a:avLst/>
              </a:prstGeom>
              <a:blipFill>
                <a:blip r:embed="rId3"/>
                <a:stretch>
                  <a:fillRect/>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FE76DB41-5EA7-4F44-871F-933126D11A38}"/>
              </a:ext>
            </a:extLst>
          </p:cNvPr>
          <p:cNvSpPr/>
          <p:nvPr/>
        </p:nvSpPr>
        <p:spPr>
          <a:xfrm>
            <a:off x="9601036" y="3087292"/>
            <a:ext cx="118241" cy="118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0C54469-AD58-4BF1-9FF9-CA959346206B}"/>
                  </a:ext>
                </a:extLst>
              </p:cNvPr>
              <p:cNvSpPr txBox="1"/>
              <p:nvPr/>
            </p:nvSpPr>
            <p:spPr>
              <a:xfrm>
                <a:off x="9719277" y="2967581"/>
                <a:ext cx="1024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m:rPr>
                          <m:sty m:val="p"/>
                        </m:rPr>
                        <a:rPr lang="en-US" altLang="zh-CN" i="1">
                          <a:latin typeface="Cambria Math" panose="02040503050406030204" pitchFamily="18" charset="0"/>
                        </a:rPr>
                        <m:t>V</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oMath>
                  </m:oMathPara>
                </a14:m>
                <a:endParaRPr lang="zh-CN" altLang="en-US" dirty="0"/>
              </a:p>
            </p:txBody>
          </p:sp>
        </mc:Choice>
        <mc:Fallback xmlns="">
          <p:sp>
            <p:nvSpPr>
              <p:cNvPr id="72" name="文本框 71">
                <a:extLst>
                  <a:ext uri="{FF2B5EF4-FFF2-40B4-BE49-F238E27FC236}">
                    <a16:creationId xmlns:a16="http://schemas.microsoft.com/office/drawing/2014/main" id="{10C54469-AD58-4BF1-9FF9-CA959346206B}"/>
                  </a:ext>
                </a:extLst>
              </p:cNvPr>
              <p:cNvSpPr txBox="1">
                <a:spLocks noRot="1" noChangeAspect="1" noMove="1" noResize="1" noEditPoints="1" noAdjustHandles="1" noChangeArrowheads="1" noChangeShapeType="1" noTextEdit="1"/>
              </p:cNvSpPr>
              <p:nvPr/>
            </p:nvSpPr>
            <p:spPr>
              <a:xfrm>
                <a:off x="9719277" y="2967581"/>
                <a:ext cx="1024319" cy="369332"/>
              </a:xfrm>
              <a:prstGeom prst="rect">
                <a:avLst/>
              </a:prstGeom>
              <a:blipFill>
                <a:blip r:embed="rId4"/>
                <a:stretch>
                  <a:fillRect/>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3E8B0201-3388-42CD-BCC2-63295BE35114}"/>
              </a:ext>
            </a:extLst>
          </p:cNvPr>
          <p:cNvSpPr txBox="1"/>
          <p:nvPr/>
        </p:nvSpPr>
        <p:spPr>
          <a:xfrm>
            <a:off x="5124771" y="3162784"/>
            <a:ext cx="461381" cy="369332"/>
          </a:xfrm>
          <a:prstGeom prst="rect">
            <a:avLst/>
          </a:prstGeom>
          <a:noFill/>
        </p:spPr>
        <p:txBody>
          <a:bodyPr wrap="square" rtlCol="0">
            <a:spAutoFit/>
          </a:bodyPr>
          <a:lstStyle/>
          <a:p>
            <a:r>
              <a:rPr lang="en-US" altLang="zh-CN" b="1" dirty="0">
                <a:solidFill>
                  <a:srgbClr val="009999"/>
                </a:solidFill>
              </a:rPr>
              <a:t>u</a:t>
            </a:r>
            <a:endParaRPr lang="zh-CN" altLang="en-US" b="1" dirty="0">
              <a:solidFill>
                <a:srgbClr val="009999"/>
              </a:solidFill>
            </a:endParaRPr>
          </a:p>
        </p:txBody>
      </p:sp>
      <p:sp>
        <p:nvSpPr>
          <p:cNvPr id="75" name="文本框 74">
            <a:extLst>
              <a:ext uri="{FF2B5EF4-FFF2-40B4-BE49-F238E27FC236}">
                <a16:creationId xmlns:a16="http://schemas.microsoft.com/office/drawing/2014/main" id="{AD0743ED-86A7-41E7-A9CB-04E6F6423666}"/>
              </a:ext>
            </a:extLst>
          </p:cNvPr>
          <p:cNvSpPr txBox="1"/>
          <p:nvPr/>
        </p:nvSpPr>
        <p:spPr>
          <a:xfrm>
            <a:off x="5697488" y="3740204"/>
            <a:ext cx="461381" cy="369332"/>
          </a:xfrm>
          <a:prstGeom prst="rect">
            <a:avLst/>
          </a:prstGeom>
          <a:noFill/>
        </p:spPr>
        <p:txBody>
          <a:bodyPr wrap="square" rtlCol="0">
            <a:spAutoFit/>
          </a:bodyPr>
          <a:lstStyle/>
          <a:p>
            <a:r>
              <a:rPr lang="en-US" altLang="zh-CN" b="1" dirty="0">
                <a:solidFill>
                  <a:srgbClr val="009999"/>
                </a:solidFill>
              </a:rPr>
              <a:t>v</a:t>
            </a:r>
            <a:endParaRPr lang="zh-CN" altLang="en-US" b="1" dirty="0">
              <a:solidFill>
                <a:srgbClr val="009999"/>
              </a:solidFill>
            </a:endParaRPr>
          </a:p>
        </p:txBody>
      </p:sp>
      <p:cxnSp>
        <p:nvCxnSpPr>
          <p:cNvPr id="76" name="直接连接符 75">
            <a:extLst>
              <a:ext uri="{FF2B5EF4-FFF2-40B4-BE49-F238E27FC236}">
                <a16:creationId xmlns:a16="http://schemas.microsoft.com/office/drawing/2014/main" id="{022D2431-0B80-4923-9B55-792300D3630D}"/>
              </a:ext>
            </a:extLst>
          </p:cNvPr>
          <p:cNvCxnSpPr/>
          <p:nvPr/>
        </p:nvCxnSpPr>
        <p:spPr>
          <a:xfrm>
            <a:off x="9526872" y="3560490"/>
            <a:ext cx="384810"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C4626C7E-8B59-4513-B209-1ECE8F53CC63}"/>
              </a:ext>
            </a:extLst>
          </p:cNvPr>
          <p:cNvSpPr txBox="1"/>
          <p:nvPr/>
        </p:nvSpPr>
        <p:spPr>
          <a:xfrm>
            <a:off x="9887801" y="3363186"/>
            <a:ext cx="877163" cy="369332"/>
          </a:xfrm>
          <a:prstGeom prst="rect">
            <a:avLst/>
          </a:prstGeom>
          <a:noFill/>
        </p:spPr>
        <p:txBody>
          <a:bodyPr wrap="none" rtlCol="0">
            <a:spAutoFit/>
          </a:bodyPr>
          <a:lstStyle/>
          <a:p>
            <a:r>
              <a:rPr lang="zh-CN" altLang="en-US" dirty="0"/>
              <a:t>跨越边</a:t>
            </a:r>
          </a:p>
        </p:txBody>
      </p:sp>
      <p:sp>
        <p:nvSpPr>
          <p:cNvPr id="78" name="文本框 77">
            <a:extLst>
              <a:ext uri="{FF2B5EF4-FFF2-40B4-BE49-F238E27FC236}">
                <a16:creationId xmlns:a16="http://schemas.microsoft.com/office/drawing/2014/main" id="{C197F9AE-43E8-4840-B0E6-27830CFA3D16}"/>
              </a:ext>
            </a:extLst>
          </p:cNvPr>
          <p:cNvSpPr txBox="1"/>
          <p:nvPr/>
        </p:nvSpPr>
        <p:spPr>
          <a:xfrm>
            <a:off x="5524986" y="2491207"/>
            <a:ext cx="284052" cy="369332"/>
          </a:xfrm>
          <a:prstGeom prst="rect">
            <a:avLst/>
          </a:prstGeom>
          <a:noFill/>
        </p:spPr>
        <p:txBody>
          <a:bodyPr wrap="none" rtlCol="0">
            <a:spAutoFit/>
          </a:bodyPr>
          <a:lstStyle/>
          <a:p>
            <a:r>
              <a:rPr lang="en-US" altLang="zh-CN" dirty="0"/>
              <a:t>x</a:t>
            </a:r>
            <a:endParaRPr lang="zh-CN" altLang="en-US" dirty="0"/>
          </a:p>
        </p:txBody>
      </p:sp>
      <p:sp>
        <p:nvSpPr>
          <p:cNvPr id="81" name="文本框 80">
            <a:extLst>
              <a:ext uri="{FF2B5EF4-FFF2-40B4-BE49-F238E27FC236}">
                <a16:creationId xmlns:a16="http://schemas.microsoft.com/office/drawing/2014/main" id="{452FD0FD-449A-4A29-B708-43E652D536CD}"/>
              </a:ext>
            </a:extLst>
          </p:cNvPr>
          <p:cNvSpPr txBox="1"/>
          <p:nvPr/>
        </p:nvSpPr>
        <p:spPr>
          <a:xfrm>
            <a:off x="6267915" y="2605267"/>
            <a:ext cx="288862" cy="369332"/>
          </a:xfrm>
          <a:prstGeom prst="rect">
            <a:avLst/>
          </a:prstGeom>
          <a:noFill/>
        </p:spPr>
        <p:txBody>
          <a:bodyPr wrap="none" rtlCol="0">
            <a:spAutoFit/>
          </a:bodyPr>
          <a:lstStyle/>
          <a:p>
            <a:r>
              <a:rPr lang="en-US" altLang="zh-CN" dirty="0"/>
              <a:t>y</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pic>
        <p:nvPicPr>
          <p:cNvPr id="14" name="Picture 3">
            <a:extLst>
              <a:ext uri="{FF2B5EF4-FFF2-40B4-BE49-F238E27FC236}">
                <a16:creationId xmlns:a16="http://schemas.microsoft.com/office/drawing/2014/main" id="{B8CA580B-6A20-43D3-958C-0F7E9D6E7822}"/>
              </a:ext>
            </a:extLst>
          </p:cNvPr>
          <p:cNvPicPr>
            <a:picLocks noChangeAspect="1" noChangeArrowheads="1"/>
          </p:cNvPicPr>
          <p:nvPr/>
        </p:nvPicPr>
        <p:blipFill rotWithShape="1">
          <a:blip r:embed="rId3"/>
          <a:srcRect l="25702"/>
          <a:stretch/>
        </p:blipFill>
        <p:spPr bwMode="auto">
          <a:xfrm>
            <a:off x="4154214" y="1208690"/>
            <a:ext cx="5937523" cy="4724400"/>
          </a:xfrm>
          <a:prstGeom prst="rect">
            <a:avLst/>
          </a:prstGeom>
          <a:noFill/>
          <a:ln w="9525">
            <a:noFill/>
            <a:miter lim="800000"/>
            <a:headEnd/>
            <a:tailEnd/>
          </a:ln>
        </p:spPr>
      </p:pic>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4"/>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5"/>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EB60355-16D3-4A6D-B6D3-467F61BD6D6A}"/>
              </a:ext>
            </a:extLst>
          </p:cNvPr>
          <p:cNvSpPr txBox="1"/>
          <p:nvPr/>
        </p:nvSpPr>
        <p:spPr>
          <a:xfrm>
            <a:off x="7874875" y="4879426"/>
            <a:ext cx="3163045" cy="400110"/>
          </a:xfrm>
          <a:prstGeom prst="rect">
            <a:avLst/>
          </a:prstGeom>
          <a:noFill/>
        </p:spPr>
        <p:txBody>
          <a:bodyPr wrap="none" rtlCol="0">
            <a:spAutoFit/>
          </a:bodyPr>
          <a:lstStyle/>
          <a:p>
            <a:r>
              <a:rPr lang="zh-CN" altLang="en-US" sz="2000" dirty="0">
                <a:solidFill>
                  <a:srgbClr val="009999"/>
                </a:solidFill>
                <a:latin typeface="微软雅黑" panose="020B0503020204020204" pitchFamily="34" charset="-122"/>
                <a:ea typeface="微软雅黑" panose="020B0503020204020204" pitchFamily="34" charset="-122"/>
              </a:rPr>
              <a:t>源点：与</a:t>
            </a:r>
            <a:r>
              <a:rPr lang="en-US" altLang="zh-CN" sz="2000" dirty="0">
                <a:solidFill>
                  <a:srgbClr val="009999"/>
                </a:solidFill>
                <a:latin typeface="微软雅黑" panose="020B0503020204020204" pitchFamily="34" charset="-122"/>
                <a:ea typeface="微软雅黑" panose="020B0503020204020204" pitchFamily="34" charset="-122"/>
              </a:rPr>
              <a:t>Dijkstra</a:t>
            </a:r>
            <a:r>
              <a:rPr lang="zh-CN" altLang="en-US" sz="2000" dirty="0">
                <a:solidFill>
                  <a:srgbClr val="009999"/>
                </a:solidFill>
                <a:latin typeface="微软雅黑" panose="020B0503020204020204" pitchFamily="34" charset="-122"/>
                <a:ea typeface="微软雅黑" panose="020B0503020204020204" pitchFamily="34" charset="-122"/>
              </a:rPr>
              <a:t>算法相似</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FFC84B9F-CA11-4373-B781-0857EBA5FA4E}"/>
              </a:ext>
            </a:extLst>
          </p:cNvPr>
          <p:cNvPicPr>
            <a:picLocks noChangeAspect="1" noChangeArrowheads="1"/>
          </p:cNvPicPr>
          <p:nvPr/>
        </p:nvPicPr>
        <p:blipFill rotWithShape="1">
          <a:blip r:embed="rId5"/>
          <a:srcRect l="25166"/>
          <a:stretch/>
        </p:blipFill>
        <p:spPr bwMode="auto">
          <a:xfrm>
            <a:off x="4196665" y="1208690"/>
            <a:ext cx="5937523" cy="4924425"/>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标注: 左箭头 9">
            <a:extLst>
              <a:ext uri="{FF2B5EF4-FFF2-40B4-BE49-F238E27FC236}">
                <a16:creationId xmlns:a16="http://schemas.microsoft.com/office/drawing/2014/main" id="{9C558FAB-455B-4C04-B2E3-A1611EB98D81}"/>
              </a:ext>
            </a:extLst>
          </p:cNvPr>
          <p:cNvSpPr/>
          <p:nvPr/>
        </p:nvSpPr>
        <p:spPr>
          <a:xfrm>
            <a:off x="10079008" y="3563007"/>
            <a:ext cx="2057812" cy="1543679"/>
          </a:xfrm>
          <a:prstGeom prst="leftArrowCallout">
            <a:avLst>
              <a:gd name="adj1" fmla="val 19299"/>
              <a:gd name="adj2" fmla="val 21200"/>
              <a:gd name="adj3" fmla="val 17399"/>
              <a:gd name="adj4" fmla="val 78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集合</a:t>
            </a:r>
            <a:r>
              <a:rPr lang="en-US" altLang="zh-CN" dirty="0">
                <a:solidFill>
                  <a:schemeClr val="bg1"/>
                </a:solidFill>
                <a:latin typeface="微软雅黑" panose="020B0503020204020204" pitchFamily="34" charset="-122"/>
                <a:ea typeface="微软雅黑" panose="020B0503020204020204" pitchFamily="34" charset="-122"/>
              </a:rPr>
              <a:t>U</a:t>
            </a:r>
            <a:r>
              <a:rPr lang="zh-CN" altLang="en-US" dirty="0">
                <a:solidFill>
                  <a:schemeClr val="bg1"/>
                </a:solidFill>
                <a:latin typeface="微软雅黑" panose="020B0503020204020204" pitchFamily="34" charset="-122"/>
                <a:ea typeface="微软雅黑" panose="020B0503020204020204" pitchFamily="34" charset="-122"/>
              </a:rPr>
              <a:t>中有</a:t>
            </a:r>
            <a:r>
              <a:rPr lang="zh-CN" altLang="en-US" dirty="0">
                <a:solidFill>
                  <a:srgbClr val="FFFF00"/>
                </a:solidFill>
                <a:latin typeface="微软雅黑" panose="020B0503020204020204" pitchFamily="34" charset="-122"/>
                <a:ea typeface="微软雅黑" panose="020B0503020204020204" pitchFamily="34" charset="-122"/>
              </a:rPr>
              <a:t>邻接结点</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记录</a:t>
            </a:r>
            <a:r>
              <a:rPr lang="zh-CN" altLang="en-US" dirty="0">
                <a:solidFill>
                  <a:srgbClr val="FFFF00"/>
                </a:solidFill>
                <a:latin typeface="微软雅黑" panose="020B0503020204020204" pitchFamily="34" charset="-122"/>
                <a:ea typeface="微软雅黑" panose="020B0503020204020204" pitchFamily="34" charset="-122"/>
              </a:rPr>
              <a:t>最短跨越边</a:t>
            </a:r>
            <a:r>
              <a:rPr lang="zh-CN" altLang="en-US" dirty="0">
                <a:solidFill>
                  <a:schemeClr val="bg1"/>
                </a:solidFill>
                <a:latin typeface="微软雅黑" panose="020B0503020204020204" pitchFamily="34" charset="-122"/>
                <a:ea typeface="微软雅黑" panose="020B0503020204020204" pitchFamily="34" charset="-122"/>
              </a:rPr>
              <a:t>的权重</a:t>
            </a:r>
            <a:endParaRPr lang="zh-CN" altLang="en-US" dirty="0"/>
          </a:p>
        </p:txBody>
      </p:sp>
      <p:sp>
        <p:nvSpPr>
          <p:cNvPr id="19" name="文本框 18">
            <a:extLst>
              <a:ext uri="{FF2B5EF4-FFF2-40B4-BE49-F238E27FC236}">
                <a16:creationId xmlns:a16="http://schemas.microsoft.com/office/drawing/2014/main" id="{107920D8-EE37-4FA4-985C-2D9EF0F2ACB0}"/>
              </a:ext>
            </a:extLst>
          </p:cNvPr>
          <p:cNvSpPr txBox="1"/>
          <p:nvPr/>
        </p:nvSpPr>
        <p:spPr>
          <a:xfrm>
            <a:off x="7314092" y="6073233"/>
            <a:ext cx="3589444" cy="369332"/>
          </a:xfrm>
          <a:prstGeom prst="rect">
            <a:avLst/>
          </a:prstGeom>
          <a:solidFill>
            <a:srgbClr val="009999"/>
          </a:solid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思考</a:t>
            </a:r>
            <a:r>
              <a:rPr lang="zh-CN" altLang="en-US" dirty="0">
                <a:solidFill>
                  <a:schemeClr val="bg1"/>
                </a:solidFill>
                <a:latin typeface="微软雅黑" panose="020B0503020204020204" pitchFamily="34" charset="-122"/>
                <a:ea typeface="微软雅黑" panose="020B0503020204020204" pitchFamily="34" charset="-122"/>
              </a:rPr>
              <a:t>：选择哪个结点（边）入</a:t>
            </a:r>
            <a:r>
              <a:rPr lang="en-US" altLang="zh-CN" dirty="0">
                <a:solidFill>
                  <a:schemeClr val="bg1"/>
                </a:solidFill>
                <a:latin typeface="微软雅黑" panose="020B0503020204020204" pitchFamily="34" charset="-122"/>
                <a:ea typeface="微软雅黑" panose="020B0503020204020204" pitchFamily="34" charset="-122"/>
              </a:rPr>
              <a:t>U</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2" name="任意多边形: 形状 11">
            <a:extLst>
              <a:ext uri="{FF2B5EF4-FFF2-40B4-BE49-F238E27FC236}">
                <a16:creationId xmlns:a16="http://schemas.microsoft.com/office/drawing/2014/main" id="{9CFCC5DB-CDB6-4400-A4CC-3285D09B5427}"/>
              </a:ext>
            </a:extLst>
          </p:cNvPr>
          <p:cNvSpPr/>
          <p:nvPr/>
        </p:nvSpPr>
        <p:spPr>
          <a:xfrm>
            <a:off x="7228490" y="2276533"/>
            <a:ext cx="1245476" cy="1666662"/>
          </a:xfrm>
          <a:custGeom>
            <a:avLst/>
            <a:gdLst>
              <a:gd name="connsiteX0" fmla="*/ 867104 w 1032642"/>
              <a:gd name="connsiteY0" fmla="*/ 1166648 h 1231526"/>
              <a:gd name="connsiteX1" fmla="*/ 827690 w 1032642"/>
              <a:gd name="connsiteY1" fmla="*/ 1190297 h 1231526"/>
              <a:gd name="connsiteX2" fmla="*/ 662152 w 1032642"/>
              <a:gd name="connsiteY2" fmla="*/ 1182414 h 1231526"/>
              <a:gd name="connsiteX3" fmla="*/ 512379 w 1032642"/>
              <a:gd name="connsiteY3" fmla="*/ 1127234 h 1231526"/>
              <a:gd name="connsiteX4" fmla="*/ 441435 w 1032642"/>
              <a:gd name="connsiteY4" fmla="*/ 1079938 h 1231526"/>
              <a:gd name="connsiteX5" fmla="*/ 386255 w 1032642"/>
              <a:gd name="connsiteY5" fmla="*/ 1056290 h 1231526"/>
              <a:gd name="connsiteX6" fmla="*/ 323193 w 1032642"/>
              <a:gd name="connsiteY6" fmla="*/ 1024759 h 1231526"/>
              <a:gd name="connsiteX7" fmla="*/ 236483 w 1032642"/>
              <a:gd name="connsiteY7" fmla="*/ 977462 h 1231526"/>
              <a:gd name="connsiteX8" fmla="*/ 212835 w 1032642"/>
              <a:gd name="connsiteY8" fmla="*/ 945931 h 1231526"/>
              <a:gd name="connsiteX9" fmla="*/ 197069 w 1032642"/>
              <a:gd name="connsiteY9" fmla="*/ 890752 h 1231526"/>
              <a:gd name="connsiteX10" fmla="*/ 181304 w 1032642"/>
              <a:gd name="connsiteY10" fmla="*/ 819807 h 1231526"/>
              <a:gd name="connsiteX11" fmla="*/ 149773 w 1032642"/>
              <a:gd name="connsiteY11" fmla="*/ 740979 h 1231526"/>
              <a:gd name="connsiteX12" fmla="*/ 126124 w 1032642"/>
              <a:gd name="connsiteY12" fmla="*/ 725214 h 1231526"/>
              <a:gd name="connsiteX13" fmla="*/ 94593 w 1032642"/>
              <a:gd name="connsiteY13" fmla="*/ 701565 h 1231526"/>
              <a:gd name="connsiteX14" fmla="*/ 78828 w 1032642"/>
              <a:gd name="connsiteY14" fmla="*/ 638503 h 1231526"/>
              <a:gd name="connsiteX15" fmla="*/ 70945 w 1032642"/>
              <a:gd name="connsiteY15" fmla="*/ 591207 h 1231526"/>
              <a:gd name="connsiteX16" fmla="*/ 55179 w 1032642"/>
              <a:gd name="connsiteY16" fmla="*/ 559676 h 1231526"/>
              <a:gd name="connsiteX17" fmla="*/ 39414 w 1032642"/>
              <a:gd name="connsiteY17" fmla="*/ 496614 h 1231526"/>
              <a:gd name="connsiteX18" fmla="*/ 15766 w 1032642"/>
              <a:gd name="connsiteY18" fmla="*/ 417786 h 1231526"/>
              <a:gd name="connsiteX19" fmla="*/ 7883 w 1032642"/>
              <a:gd name="connsiteY19" fmla="*/ 370490 h 1231526"/>
              <a:gd name="connsiteX20" fmla="*/ 0 w 1032642"/>
              <a:gd name="connsiteY20" fmla="*/ 338959 h 1231526"/>
              <a:gd name="connsiteX21" fmla="*/ 39414 w 1032642"/>
              <a:gd name="connsiteY21" fmla="*/ 236483 h 1231526"/>
              <a:gd name="connsiteX22" fmla="*/ 70945 w 1032642"/>
              <a:gd name="connsiteY22" fmla="*/ 181303 h 1231526"/>
              <a:gd name="connsiteX23" fmla="*/ 86710 w 1032642"/>
              <a:gd name="connsiteY23" fmla="*/ 141890 h 1231526"/>
              <a:gd name="connsiteX24" fmla="*/ 126124 w 1032642"/>
              <a:gd name="connsiteY24" fmla="*/ 86710 h 1231526"/>
              <a:gd name="connsiteX25" fmla="*/ 165538 w 1032642"/>
              <a:gd name="connsiteY25" fmla="*/ 47297 h 1231526"/>
              <a:gd name="connsiteX26" fmla="*/ 220717 w 1032642"/>
              <a:gd name="connsiteY26" fmla="*/ 31531 h 1231526"/>
              <a:gd name="connsiteX27" fmla="*/ 260131 w 1032642"/>
              <a:gd name="connsiteY27" fmla="*/ 7883 h 1231526"/>
              <a:gd name="connsiteX28" fmla="*/ 291662 w 1032642"/>
              <a:gd name="connsiteY28" fmla="*/ 0 h 1231526"/>
              <a:gd name="connsiteX29" fmla="*/ 528145 w 1032642"/>
              <a:gd name="connsiteY29" fmla="*/ 7883 h 1231526"/>
              <a:gd name="connsiteX30" fmla="*/ 701566 w 1032642"/>
              <a:gd name="connsiteY30" fmla="*/ 63062 h 1231526"/>
              <a:gd name="connsiteX31" fmla="*/ 717331 w 1032642"/>
              <a:gd name="connsiteY31" fmla="*/ 110359 h 1231526"/>
              <a:gd name="connsiteX32" fmla="*/ 748862 w 1032642"/>
              <a:gd name="connsiteY32" fmla="*/ 141890 h 1231526"/>
              <a:gd name="connsiteX33" fmla="*/ 772510 w 1032642"/>
              <a:gd name="connsiteY33" fmla="*/ 173421 h 1231526"/>
              <a:gd name="connsiteX34" fmla="*/ 796159 w 1032642"/>
              <a:gd name="connsiteY34" fmla="*/ 189186 h 1231526"/>
              <a:gd name="connsiteX35" fmla="*/ 851338 w 1032642"/>
              <a:gd name="connsiteY35" fmla="*/ 236483 h 1231526"/>
              <a:gd name="connsiteX36" fmla="*/ 867104 w 1032642"/>
              <a:gd name="connsiteY36" fmla="*/ 260131 h 1231526"/>
              <a:gd name="connsiteX37" fmla="*/ 874986 w 1032642"/>
              <a:gd name="connsiteY37" fmla="*/ 283779 h 1231526"/>
              <a:gd name="connsiteX38" fmla="*/ 969579 w 1032642"/>
              <a:gd name="connsiteY38" fmla="*/ 441434 h 1231526"/>
              <a:gd name="connsiteX39" fmla="*/ 1001110 w 1032642"/>
              <a:gd name="connsiteY39" fmla="*/ 520262 h 1231526"/>
              <a:gd name="connsiteX40" fmla="*/ 1024759 w 1032642"/>
              <a:gd name="connsiteY40" fmla="*/ 622738 h 1231526"/>
              <a:gd name="connsiteX41" fmla="*/ 1032642 w 1032642"/>
              <a:gd name="connsiteY41" fmla="*/ 677917 h 1231526"/>
              <a:gd name="connsiteX42" fmla="*/ 1024759 w 1032642"/>
              <a:gd name="connsiteY42" fmla="*/ 930165 h 1231526"/>
              <a:gd name="connsiteX43" fmla="*/ 1008993 w 1032642"/>
              <a:gd name="connsiteY43" fmla="*/ 969579 h 1231526"/>
              <a:gd name="connsiteX44" fmla="*/ 993228 w 1032642"/>
              <a:gd name="connsiteY44" fmla="*/ 1048407 h 1231526"/>
              <a:gd name="connsiteX45" fmla="*/ 977462 w 1032642"/>
              <a:gd name="connsiteY45" fmla="*/ 1087821 h 1231526"/>
              <a:gd name="connsiteX46" fmla="*/ 953814 w 1032642"/>
              <a:gd name="connsiteY46" fmla="*/ 1143000 h 1231526"/>
              <a:gd name="connsiteX47" fmla="*/ 945931 w 1032642"/>
              <a:gd name="connsiteY47" fmla="*/ 1166648 h 1231526"/>
              <a:gd name="connsiteX48" fmla="*/ 930166 w 1032642"/>
              <a:gd name="connsiteY48" fmla="*/ 1190297 h 1231526"/>
              <a:gd name="connsiteX49" fmla="*/ 898635 w 1032642"/>
              <a:gd name="connsiteY49" fmla="*/ 1229710 h 1231526"/>
              <a:gd name="connsiteX50" fmla="*/ 811924 w 1032642"/>
              <a:gd name="connsiteY50" fmla="*/ 1229710 h 123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32642" h="1231526">
                <a:moveTo>
                  <a:pt x="867104" y="1166648"/>
                </a:moveTo>
                <a:cubicBezTo>
                  <a:pt x="853966" y="1174531"/>
                  <a:pt x="841394" y="1183445"/>
                  <a:pt x="827690" y="1190297"/>
                </a:cubicBezTo>
                <a:cubicBezTo>
                  <a:pt x="777661" y="1215311"/>
                  <a:pt x="704826" y="1187155"/>
                  <a:pt x="662152" y="1182414"/>
                </a:cubicBezTo>
                <a:cubicBezTo>
                  <a:pt x="631783" y="1172291"/>
                  <a:pt x="548009" y="1147276"/>
                  <a:pt x="512379" y="1127234"/>
                </a:cubicBezTo>
                <a:cubicBezTo>
                  <a:pt x="487608" y="1113300"/>
                  <a:pt x="466206" y="1093872"/>
                  <a:pt x="441435" y="1079938"/>
                </a:cubicBezTo>
                <a:cubicBezTo>
                  <a:pt x="423994" y="1070127"/>
                  <a:pt x="404389" y="1064752"/>
                  <a:pt x="386255" y="1056290"/>
                </a:cubicBezTo>
                <a:cubicBezTo>
                  <a:pt x="364958" y="1046352"/>
                  <a:pt x="344532" y="1034608"/>
                  <a:pt x="323193" y="1024759"/>
                </a:cubicBezTo>
                <a:cubicBezTo>
                  <a:pt x="295897" y="1012161"/>
                  <a:pt x="255769" y="1003178"/>
                  <a:pt x="236483" y="977462"/>
                </a:cubicBezTo>
                <a:lnTo>
                  <a:pt x="212835" y="945931"/>
                </a:lnTo>
                <a:cubicBezTo>
                  <a:pt x="207580" y="927538"/>
                  <a:pt x="201708" y="909310"/>
                  <a:pt x="197069" y="890752"/>
                </a:cubicBezTo>
                <a:cubicBezTo>
                  <a:pt x="191194" y="867250"/>
                  <a:pt x="187546" y="843214"/>
                  <a:pt x="181304" y="819807"/>
                </a:cubicBezTo>
                <a:cubicBezTo>
                  <a:pt x="177846" y="806838"/>
                  <a:pt x="161640" y="755219"/>
                  <a:pt x="149773" y="740979"/>
                </a:cubicBezTo>
                <a:cubicBezTo>
                  <a:pt x="143708" y="733701"/>
                  <a:pt x="133833" y="730721"/>
                  <a:pt x="126124" y="725214"/>
                </a:cubicBezTo>
                <a:cubicBezTo>
                  <a:pt x="115433" y="717578"/>
                  <a:pt x="105103" y="709448"/>
                  <a:pt x="94593" y="701565"/>
                </a:cubicBezTo>
                <a:cubicBezTo>
                  <a:pt x="83652" y="668743"/>
                  <a:pt x="86439" y="680363"/>
                  <a:pt x="78828" y="638503"/>
                </a:cubicBezTo>
                <a:cubicBezTo>
                  <a:pt x="75969" y="622778"/>
                  <a:pt x="75538" y="606516"/>
                  <a:pt x="70945" y="591207"/>
                </a:cubicBezTo>
                <a:cubicBezTo>
                  <a:pt x="67568" y="579952"/>
                  <a:pt x="60434" y="570186"/>
                  <a:pt x="55179" y="559676"/>
                </a:cubicBezTo>
                <a:cubicBezTo>
                  <a:pt x="49924" y="538655"/>
                  <a:pt x="45115" y="517518"/>
                  <a:pt x="39414" y="496614"/>
                </a:cubicBezTo>
                <a:cubicBezTo>
                  <a:pt x="21347" y="430366"/>
                  <a:pt x="43333" y="537245"/>
                  <a:pt x="15766" y="417786"/>
                </a:cubicBezTo>
                <a:cubicBezTo>
                  <a:pt x="12172" y="402212"/>
                  <a:pt x="11018" y="386162"/>
                  <a:pt x="7883" y="370490"/>
                </a:cubicBezTo>
                <a:cubicBezTo>
                  <a:pt x="5758" y="359867"/>
                  <a:pt x="2628" y="349469"/>
                  <a:pt x="0" y="338959"/>
                </a:cubicBezTo>
                <a:cubicBezTo>
                  <a:pt x="37392" y="170701"/>
                  <a:pt x="-8951" y="333214"/>
                  <a:pt x="39414" y="236483"/>
                </a:cubicBezTo>
                <a:cubicBezTo>
                  <a:pt x="71174" y="172963"/>
                  <a:pt x="17849" y="234401"/>
                  <a:pt x="70945" y="181303"/>
                </a:cubicBezTo>
                <a:cubicBezTo>
                  <a:pt x="76200" y="168165"/>
                  <a:pt x="80382" y="154546"/>
                  <a:pt x="86710" y="141890"/>
                </a:cubicBezTo>
                <a:cubicBezTo>
                  <a:pt x="91553" y="132203"/>
                  <a:pt x="122044" y="91300"/>
                  <a:pt x="126124" y="86710"/>
                </a:cubicBezTo>
                <a:cubicBezTo>
                  <a:pt x="138468" y="72823"/>
                  <a:pt x="149489" y="56659"/>
                  <a:pt x="165538" y="47297"/>
                </a:cubicBezTo>
                <a:cubicBezTo>
                  <a:pt x="182061" y="37658"/>
                  <a:pt x="202324" y="36786"/>
                  <a:pt x="220717" y="31531"/>
                </a:cubicBezTo>
                <a:cubicBezTo>
                  <a:pt x="233855" y="23648"/>
                  <a:pt x="246130" y="14106"/>
                  <a:pt x="260131" y="7883"/>
                </a:cubicBezTo>
                <a:cubicBezTo>
                  <a:pt x="270031" y="3483"/>
                  <a:pt x="280828" y="0"/>
                  <a:pt x="291662" y="0"/>
                </a:cubicBezTo>
                <a:cubicBezTo>
                  <a:pt x="370533" y="0"/>
                  <a:pt x="449317" y="5255"/>
                  <a:pt x="528145" y="7883"/>
                </a:cubicBezTo>
                <a:cubicBezTo>
                  <a:pt x="690894" y="33580"/>
                  <a:pt x="647591" y="-8903"/>
                  <a:pt x="701566" y="63062"/>
                </a:cubicBezTo>
                <a:cubicBezTo>
                  <a:pt x="706821" y="78828"/>
                  <a:pt x="708781" y="96109"/>
                  <a:pt x="717331" y="110359"/>
                </a:cubicBezTo>
                <a:cubicBezTo>
                  <a:pt x="724978" y="123105"/>
                  <a:pt x="739074" y="130704"/>
                  <a:pt x="748862" y="141890"/>
                </a:cubicBezTo>
                <a:cubicBezTo>
                  <a:pt x="757513" y="151777"/>
                  <a:pt x="763220" y="164131"/>
                  <a:pt x="772510" y="173421"/>
                </a:cubicBezTo>
                <a:cubicBezTo>
                  <a:pt x="779209" y="180120"/>
                  <a:pt x="788966" y="183020"/>
                  <a:pt x="796159" y="189186"/>
                </a:cubicBezTo>
                <a:cubicBezTo>
                  <a:pt x="863073" y="246540"/>
                  <a:pt x="797040" y="200283"/>
                  <a:pt x="851338" y="236483"/>
                </a:cubicBezTo>
                <a:cubicBezTo>
                  <a:pt x="856593" y="244366"/>
                  <a:pt x="862867" y="251657"/>
                  <a:pt x="867104" y="260131"/>
                </a:cubicBezTo>
                <a:cubicBezTo>
                  <a:pt x="870820" y="267563"/>
                  <a:pt x="870525" y="276769"/>
                  <a:pt x="874986" y="283779"/>
                </a:cubicBezTo>
                <a:cubicBezTo>
                  <a:pt x="924038" y="360860"/>
                  <a:pt x="936556" y="342367"/>
                  <a:pt x="969579" y="441434"/>
                </a:cubicBezTo>
                <a:cubicBezTo>
                  <a:pt x="989061" y="499879"/>
                  <a:pt x="977913" y="473867"/>
                  <a:pt x="1001110" y="520262"/>
                </a:cubicBezTo>
                <a:cubicBezTo>
                  <a:pt x="1026874" y="674841"/>
                  <a:pt x="986966" y="446376"/>
                  <a:pt x="1024759" y="622738"/>
                </a:cubicBezTo>
                <a:cubicBezTo>
                  <a:pt x="1028652" y="640905"/>
                  <a:pt x="1030014" y="659524"/>
                  <a:pt x="1032642" y="677917"/>
                </a:cubicBezTo>
                <a:cubicBezTo>
                  <a:pt x="1030014" y="762000"/>
                  <a:pt x="1031558" y="846316"/>
                  <a:pt x="1024759" y="930165"/>
                </a:cubicBezTo>
                <a:cubicBezTo>
                  <a:pt x="1023615" y="944269"/>
                  <a:pt x="1013468" y="956155"/>
                  <a:pt x="1008993" y="969579"/>
                </a:cubicBezTo>
                <a:cubicBezTo>
                  <a:pt x="991943" y="1020726"/>
                  <a:pt x="1010695" y="984360"/>
                  <a:pt x="993228" y="1048407"/>
                </a:cubicBezTo>
                <a:cubicBezTo>
                  <a:pt x="989505" y="1062059"/>
                  <a:pt x="982431" y="1074572"/>
                  <a:pt x="977462" y="1087821"/>
                </a:cubicBezTo>
                <a:cubicBezTo>
                  <a:pt x="940485" y="1186424"/>
                  <a:pt x="1009185" y="1013800"/>
                  <a:pt x="953814" y="1143000"/>
                </a:cubicBezTo>
                <a:cubicBezTo>
                  <a:pt x="950541" y="1150637"/>
                  <a:pt x="949647" y="1159216"/>
                  <a:pt x="945931" y="1166648"/>
                </a:cubicBezTo>
                <a:cubicBezTo>
                  <a:pt x="941694" y="1175122"/>
                  <a:pt x="934403" y="1181823"/>
                  <a:pt x="930166" y="1190297"/>
                </a:cubicBezTo>
                <a:cubicBezTo>
                  <a:pt x="920990" y="1208649"/>
                  <a:pt x="927255" y="1225622"/>
                  <a:pt x="898635" y="1229710"/>
                </a:cubicBezTo>
                <a:cubicBezTo>
                  <a:pt x="870022" y="1233797"/>
                  <a:pt x="840828" y="1229710"/>
                  <a:pt x="811924" y="1229710"/>
                </a:cubicBezTo>
              </a:path>
            </a:pathLst>
          </a:custGeom>
          <a:noFill/>
          <a:ln w="38100">
            <a:solidFill>
              <a:srgbClr val="C1E2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注: 上箭头 12">
            <a:extLst>
              <a:ext uri="{FF2B5EF4-FFF2-40B4-BE49-F238E27FC236}">
                <a16:creationId xmlns:a16="http://schemas.microsoft.com/office/drawing/2014/main" id="{8653F48A-21F9-4EAA-AC68-5464A1104A7F}"/>
              </a:ext>
            </a:extLst>
          </p:cNvPr>
          <p:cNvSpPr/>
          <p:nvPr/>
        </p:nvSpPr>
        <p:spPr>
          <a:xfrm>
            <a:off x="8287200" y="4469853"/>
            <a:ext cx="1434044" cy="1136603"/>
          </a:xfrm>
          <a:prstGeom prst="upArrowCallou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00"/>
                </a:solidFill>
                <a:latin typeface="微软雅黑" panose="020B0503020204020204" pitchFamily="34" charset="-122"/>
                <a:ea typeface="微软雅黑" panose="020B0503020204020204" pitchFamily="34" charset="-122"/>
              </a:rPr>
              <a:t>结点的最短跨越边</a:t>
            </a:r>
            <a:endParaRPr lang="zh-CN" altLang="en-US" dirty="0"/>
          </a:p>
        </p:txBody>
      </p:sp>
    </p:spTree>
    <p:extLst>
      <p:ext uri="{BB962C8B-B14F-4D97-AF65-F5344CB8AC3E}">
        <p14:creationId xmlns:p14="http://schemas.microsoft.com/office/powerpoint/2010/main" val="97836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35277"/>
            <a:ext cx="11055325" cy="5057775"/>
          </a:xfrm>
        </p:spPr>
        <p:txBody>
          <a:bodyPr>
            <a:normAutofit/>
          </a:bodyPr>
          <a:lstStyle/>
          <a:p>
            <a:pPr>
              <a:lnSpc>
                <a:spcPct val="110000"/>
              </a:lnSpc>
            </a:pPr>
            <a:r>
              <a:rPr lang="zh-CN" altLang="en-US" sz="2200" b="1" u="sng" dirty="0"/>
              <a:t>拓扑序列</a:t>
            </a:r>
            <a:r>
              <a:rPr lang="en-US" altLang="zh-CN" sz="2200" b="1" u="sng" dirty="0"/>
              <a:t>&amp;</a:t>
            </a:r>
            <a:r>
              <a:rPr lang="zh-CN" altLang="en-US" sz="2200" b="1" u="sng" dirty="0"/>
              <a:t>拓扑排序</a:t>
            </a:r>
            <a:endParaRPr lang="en-US" altLang="zh-CN" sz="2200" u="sng" dirty="0"/>
          </a:p>
          <a:p>
            <a:pPr>
              <a:lnSpc>
                <a:spcPct val="110000"/>
              </a:lnSpc>
            </a:pPr>
            <a:r>
              <a:rPr lang="zh-CN" altLang="en-US" sz="2200" dirty="0"/>
              <a:t>在</a:t>
            </a:r>
            <a:r>
              <a:rPr lang="en-US" altLang="zh-CN" sz="2200" dirty="0"/>
              <a:t>DAG</a:t>
            </a:r>
            <a:r>
              <a:rPr lang="zh-CN" altLang="en-US" sz="2200" dirty="0"/>
              <a:t>中，将满足下列条件的结点序列称为</a:t>
            </a:r>
            <a:r>
              <a:rPr lang="zh-CN" altLang="en-US" sz="2200" dirty="0">
                <a:effectLst>
                  <a:outerShdw blurRad="38100" dist="38100" dir="2700000" algn="tl">
                    <a:srgbClr val="000000">
                      <a:alpha val="43137"/>
                    </a:srgbClr>
                  </a:outerShdw>
                </a:effectLst>
              </a:rPr>
              <a:t>拓扑序列</a:t>
            </a:r>
            <a:r>
              <a:rPr lang="zh-CN" altLang="en-US" sz="2200" dirty="0"/>
              <a:t>：</a:t>
            </a:r>
            <a:endParaRPr lang="en-US" altLang="zh-CN" sz="2200" dirty="0"/>
          </a:p>
          <a:p>
            <a:pPr>
              <a:lnSpc>
                <a:spcPct val="110000"/>
              </a:lnSpc>
            </a:pPr>
            <a:r>
              <a:rPr lang="zh-CN" altLang="en-US" sz="2200" dirty="0"/>
              <a:t>（</a:t>
            </a:r>
            <a:r>
              <a:rPr lang="en-US" altLang="zh-CN" sz="2200" dirty="0"/>
              <a:t>1</a:t>
            </a:r>
            <a:r>
              <a:rPr lang="zh-CN" altLang="en-US" sz="2200" dirty="0"/>
              <a:t>）每个结点在序列中出现且仅出现一次；</a:t>
            </a:r>
            <a:endParaRPr lang="en-US" altLang="zh-CN" sz="2200" dirty="0"/>
          </a:p>
          <a:p>
            <a:pPr>
              <a:lnSpc>
                <a:spcPct val="110000"/>
              </a:lnSpc>
            </a:pPr>
            <a:r>
              <a:rPr lang="zh-CN" altLang="en-US" sz="2200" dirty="0"/>
              <a:t>（</a:t>
            </a:r>
            <a:r>
              <a:rPr lang="en-US" altLang="zh-CN" sz="2200" dirty="0"/>
              <a:t>2</a:t>
            </a:r>
            <a:r>
              <a:rPr lang="zh-CN" altLang="en-US" sz="2200" dirty="0"/>
              <a:t>）序列中的每个结点都没有指向其前面的结点的边。</a:t>
            </a:r>
            <a:endParaRPr lang="en-US" altLang="zh-CN" sz="2200" dirty="0"/>
          </a:p>
          <a:p>
            <a:pPr>
              <a:lnSpc>
                <a:spcPct val="110000"/>
              </a:lnSpc>
            </a:pPr>
            <a:endParaRPr lang="en-US" altLang="zh-CN" sz="2200" dirty="0"/>
          </a:p>
        </p:txBody>
      </p:sp>
      <p:sp>
        <p:nvSpPr>
          <p:cNvPr id="7" name="文本框 6">
            <a:extLst>
              <a:ext uri="{FF2B5EF4-FFF2-40B4-BE49-F238E27FC236}">
                <a16:creationId xmlns:a16="http://schemas.microsoft.com/office/drawing/2014/main" id="{9EEEBDA2-FACA-EF33-4AC6-58B2686ED4B3}"/>
              </a:ext>
            </a:extLst>
          </p:cNvPr>
          <p:cNvSpPr txBox="1"/>
          <p:nvPr/>
        </p:nvSpPr>
        <p:spPr>
          <a:xfrm>
            <a:off x="2026430" y="3212769"/>
            <a:ext cx="4950637" cy="3231654"/>
          </a:xfrm>
          <a:prstGeom prst="rect">
            <a:avLst/>
          </a:prstGeom>
          <a:solidFill>
            <a:srgbClr val="009999"/>
          </a:solidFill>
        </p:spPr>
        <p:txBody>
          <a:bodyPr wrap="square" rtlCol="0">
            <a:spAutoFit/>
          </a:bodyPr>
          <a:lstStyle/>
          <a:p>
            <a:pPr algn="ctr"/>
            <a:r>
              <a:rPr kumimoji="1" lang="en-US" altLang="zh-CN" sz="2400" b="1" dirty="0">
                <a:solidFill>
                  <a:schemeClr val="bg1"/>
                </a:solidFill>
                <a:latin typeface="Microsoft YaHei" panose="020B0503020204020204" pitchFamily="34" charset="-122"/>
                <a:ea typeface="Microsoft YaHei" panose="020B0503020204020204" pitchFamily="34" charset="-122"/>
              </a:rPr>
              <a:t>DAG</a:t>
            </a:r>
            <a:r>
              <a:rPr kumimoji="1" lang="zh-CN" altLang="en-US" sz="2400" b="1" dirty="0">
                <a:solidFill>
                  <a:schemeClr val="bg1"/>
                </a:solidFill>
                <a:latin typeface="Microsoft YaHei" panose="020B0503020204020204" pitchFamily="34" charset="-122"/>
                <a:ea typeface="Microsoft YaHei" panose="020B0503020204020204" pitchFamily="34" charset="-122"/>
              </a:rPr>
              <a:t>的重要性质</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pPr marL="457200" indent="-457200">
              <a:buFont typeface="+mj-ea"/>
              <a:buAutoNum type="circleNumDbPlain"/>
            </a:pPr>
            <a:r>
              <a:rPr kumimoji="1" lang="en-US" altLang="zh-CN" sz="2000" dirty="0">
                <a:solidFill>
                  <a:schemeClr val="bg1"/>
                </a:solidFill>
                <a:latin typeface="Microsoft YaHei" panose="020B0503020204020204" pitchFamily="34" charset="-122"/>
                <a:ea typeface="Microsoft YaHei" panose="020B0503020204020204" pitchFamily="34" charset="-122"/>
              </a:rPr>
              <a:t>DAG</a:t>
            </a:r>
            <a:r>
              <a:rPr kumimoji="1" lang="zh-CN" altLang="en-US" sz="2000" dirty="0">
                <a:solidFill>
                  <a:schemeClr val="bg1"/>
                </a:solidFill>
                <a:latin typeface="Microsoft YaHei" panose="020B0503020204020204" pitchFamily="34" charset="-122"/>
                <a:ea typeface="Microsoft YaHei" panose="020B0503020204020204" pitchFamily="34" charset="-122"/>
              </a:rPr>
              <a:t>中一定有一个或多个</a:t>
            </a:r>
            <a:r>
              <a:rPr kumimoji="1" lang="zh-CN" altLang="en-US" sz="2000" dirty="0">
                <a:solidFill>
                  <a:srgbClr val="FFFF00"/>
                </a:solidFill>
                <a:latin typeface="Microsoft YaHei" panose="020B0503020204020204" pitchFamily="34" charset="-122"/>
                <a:ea typeface="Microsoft YaHei" panose="020B0503020204020204" pitchFamily="34" charset="-122"/>
              </a:rPr>
              <a:t>入度为</a:t>
            </a:r>
            <a:r>
              <a:rPr kumimoji="1" lang="en-US" altLang="zh-CN" sz="2000" dirty="0">
                <a:solidFill>
                  <a:srgbClr val="FFFF00"/>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的结点（思考），拓扑序列的先头结点一定入度为</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，并且任何入度为</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的结点都可以安排在拓扑序列的先头</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mj-ea"/>
              <a:buAutoNum type="circleNumDbPlain"/>
            </a:pPr>
            <a:endParaRPr kumimoji="1" lang="en-US" altLang="zh-CN" sz="2000" dirty="0">
              <a:solidFill>
                <a:schemeClr val="bg1"/>
              </a:solidFill>
              <a:latin typeface="Microsoft YaHei" panose="020B0503020204020204" pitchFamily="34" charset="-122"/>
              <a:ea typeface="Microsoft YaHei" panose="020B0503020204020204" pitchFamily="34" charset="-122"/>
            </a:endParaRPr>
          </a:p>
          <a:p>
            <a:pPr marL="457200" indent="-457200">
              <a:buFont typeface="+mj-ea"/>
              <a:buAutoNum type="circleNumDbPlain"/>
            </a:pPr>
            <a:r>
              <a:rPr kumimoji="1" lang="zh-CN" altLang="en-US" sz="2000" dirty="0">
                <a:solidFill>
                  <a:schemeClr val="bg1"/>
                </a:solidFill>
                <a:latin typeface="Microsoft YaHei" panose="020B0503020204020204" pitchFamily="34" charset="-122"/>
                <a:ea typeface="Microsoft YaHei" panose="020B0503020204020204" pitchFamily="34" charset="-122"/>
              </a:rPr>
              <a:t>同样，</a:t>
            </a:r>
            <a:r>
              <a:rPr kumimoji="1" lang="en-US" altLang="zh-CN" sz="2000" dirty="0">
                <a:solidFill>
                  <a:schemeClr val="bg1"/>
                </a:solidFill>
                <a:latin typeface="Microsoft YaHei" panose="020B0503020204020204" pitchFamily="34" charset="-122"/>
                <a:ea typeface="Microsoft YaHei" panose="020B0503020204020204" pitchFamily="34" charset="-122"/>
              </a:rPr>
              <a:t>DAG</a:t>
            </a:r>
            <a:r>
              <a:rPr kumimoji="1" lang="zh-CN" altLang="en-US" sz="2000" dirty="0">
                <a:solidFill>
                  <a:schemeClr val="bg1"/>
                </a:solidFill>
                <a:latin typeface="Microsoft YaHei" panose="020B0503020204020204" pitchFamily="34" charset="-122"/>
                <a:ea typeface="Microsoft YaHei" panose="020B0503020204020204" pitchFamily="34" charset="-122"/>
              </a:rPr>
              <a:t>必含一个或多个</a:t>
            </a:r>
            <a:r>
              <a:rPr kumimoji="1" lang="zh-CN" altLang="en-US" sz="2000" dirty="0">
                <a:solidFill>
                  <a:srgbClr val="FFFF00"/>
                </a:solidFill>
                <a:latin typeface="Microsoft YaHei" panose="020B0503020204020204" pitchFamily="34" charset="-122"/>
                <a:ea typeface="Microsoft YaHei" panose="020B0503020204020204" pitchFamily="34" charset="-122"/>
              </a:rPr>
              <a:t>出度为</a:t>
            </a:r>
            <a:r>
              <a:rPr kumimoji="1" lang="en-US" altLang="zh-CN" sz="2000" dirty="0">
                <a:solidFill>
                  <a:srgbClr val="FFFF00"/>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的结点（思考），拓扑序列末尾的结点一定出度为</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，并且任何度为</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的结点都可以出现在拓扑序列的末尾</a:t>
            </a:r>
          </a:p>
        </p:txBody>
      </p:sp>
      <p:sp>
        <p:nvSpPr>
          <p:cNvPr id="8" name="文本框 7">
            <a:extLst>
              <a:ext uri="{FF2B5EF4-FFF2-40B4-BE49-F238E27FC236}">
                <a16:creationId xmlns:a16="http://schemas.microsoft.com/office/drawing/2014/main" id="{B0F17B3D-EBF7-1F6F-562B-9BECCCDC5DE6}"/>
              </a:ext>
            </a:extLst>
          </p:cNvPr>
          <p:cNvSpPr txBox="1"/>
          <p:nvPr/>
        </p:nvSpPr>
        <p:spPr>
          <a:xfrm>
            <a:off x="8507960" y="3975181"/>
            <a:ext cx="1600695" cy="584775"/>
          </a:xfrm>
          <a:prstGeom prst="rect">
            <a:avLst/>
          </a:prstGeom>
          <a:noFill/>
        </p:spPr>
        <p:txBody>
          <a:bodyPr wrap="none" rtlCol="0">
            <a:spAutoFit/>
          </a:bodyPr>
          <a:lstStyle/>
          <a:p>
            <a:r>
              <a:rPr kumimoji="1" lang="en-US" altLang="zh-CN" sz="3200" dirty="0"/>
              <a:t>BFS</a:t>
            </a:r>
            <a:r>
              <a:rPr kumimoji="1" lang="zh-CN" altLang="en-US" sz="3200" dirty="0"/>
              <a:t>算法</a:t>
            </a:r>
          </a:p>
        </p:txBody>
      </p:sp>
      <p:sp>
        <p:nvSpPr>
          <p:cNvPr id="10" name="文本框 9">
            <a:extLst>
              <a:ext uri="{FF2B5EF4-FFF2-40B4-BE49-F238E27FC236}">
                <a16:creationId xmlns:a16="http://schemas.microsoft.com/office/drawing/2014/main" id="{8ED06ECB-5FC6-657F-3E27-746017A8FC5A}"/>
              </a:ext>
            </a:extLst>
          </p:cNvPr>
          <p:cNvSpPr txBox="1"/>
          <p:nvPr/>
        </p:nvSpPr>
        <p:spPr>
          <a:xfrm>
            <a:off x="8492732" y="5416488"/>
            <a:ext cx="1631152" cy="584775"/>
          </a:xfrm>
          <a:prstGeom prst="rect">
            <a:avLst/>
          </a:prstGeom>
          <a:noFill/>
        </p:spPr>
        <p:txBody>
          <a:bodyPr wrap="none" rtlCol="0">
            <a:spAutoFit/>
          </a:bodyPr>
          <a:lstStyle/>
          <a:p>
            <a:r>
              <a:rPr kumimoji="1" lang="en-US" altLang="zh-CN" sz="3200" dirty="0"/>
              <a:t>DFS</a:t>
            </a:r>
            <a:r>
              <a:rPr kumimoji="1" lang="zh-CN" altLang="en-US" sz="3200" dirty="0"/>
              <a:t>算法</a:t>
            </a:r>
          </a:p>
        </p:txBody>
      </p:sp>
      <p:sp>
        <p:nvSpPr>
          <p:cNvPr id="11" name="右箭头 10">
            <a:extLst>
              <a:ext uri="{FF2B5EF4-FFF2-40B4-BE49-F238E27FC236}">
                <a16:creationId xmlns:a16="http://schemas.microsoft.com/office/drawing/2014/main" id="{7CF8B19D-6272-EC21-CEE3-AAC0C997D2B9}"/>
              </a:ext>
            </a:extLst>
          </p:cNvPr>
          <p:cNvSpPr/>
          <p:nvPr/>
        </p:nvSpPr>
        <p:spPr>
          <a:xfrm>
            <a:off x="7504872" y="4079631"/>
            <a:ext cx="914400" cy="409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5613E9B8-4F00-D6C1-5495-357ECDDBE378}"/>
              </a:ext>
            </a:extLst>
          </p:cNvPr>
          <p:cNvSpPr/>
          <p:nvPr/>
        </p:nvSpPr>
        <p:spPr>
          <a:xfrm>
            <a:off x="7504872" y="5503884"/>
            <a:ext cx="914400" cy="409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094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20" name="Picture 2">
            <a:extLst>
              <a:ext uri="{FF2B5EF4-FFF2-40B4-BE49-F238E27FC236}">
                <a16:creationId xmlns:a16="http://schemas.microsoft.com/office/drawing/2014/main" id="{E3F0B08A-31BE-4FF4-B9DA-0215BA08A93F}"/>
              </a:ext>
            </a:extLst>
          </p:cNvPr>
          <p:cNvPicPr>
            <a:picLocks noChangeAspect="1" noChangeArrowheads="1"/>
          </p:cNvPicPr>
          <p:nvPr/>
        </p:nvPicPr>
        <p:blipFill rotWithShape="1">
          <a:blip r:embed="rId5"/>
          <a:srcRect l="24896"/>
          <a:stretch/>
        </p:blipFill>
        <p:spPr bwMode="auto">
          <a:xfrm>
            <a:off x="4196664" y="1208690"/>
            <a:ext cx="5937523" cy="4791075"/>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346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FE1066F6-1ADA-41C0-8DA2-BA0C81514AE8}"/>
              </a:ext>
            </a:extLst>
          </p:cNvPr>
          <p:cNvPicPr>
            <a:picLocks noChangeAspect="1" noChangeArrowheads="1"/>
          </p:cNvPicPr>
          <p:nvPr/>
        </p:nvPicPr>
        <p:blipFill rotWithShape="1">
          <a:blip r:embed="rId5"/>
          <a:srcRect l="24834"/>
          <a:stretch/>
        </p:blipFill>
        <p:spPr bwMode="auto">
          <a:xfrm>
            <a:off x="4240924" y="1208690"/>
            <a:ext cx="5956738" cy="4733925"/>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6346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2" name="Picture 2">
            <a:extLst>
              <a:ext uri="{FF2B5EF4-FFF2-40B4-BE49-F238E27FC236}">
                <a16:creationId xmlns:a16="http://schemas.microsoft.com/office/drawing/2014/main" id="{E56D57CD-C007-4390-B8D4-C5C8CE83B098}"/>
              </a:ext>
            </a:extLst>
          </p:cNvPr>
          <p:cNvPicPr>
            <a:picLocks noChangeAspect="1" noChangeArrowheads="1"/>
          </p:cNvPicPr>
          <p:nvPr/>
        </p:nvPicPr>
        <p:blipFill rotWithShape="1">
          <a:blip r:embed="rId5"/>
          <a:srcRect l="25638"/>
          <a:stretch/>
        </p:blipFill>
        <p:spPr bwMode="auto">
          <a:xfrm>
            <a:off x="4240924" y="1208690"/>
            <a:ext cx="5956738" cy="4724400"/>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4621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11" name="Picture 2">
            <a:extLst>
              <a:ext uri="{FF2B5EF4-FFF2-40B4-BE49-F238E27FC236}">
                <a16:creationId xmlns:a16="http://schemas.microsoft.com/office/drawing/2014/main" id="{686099A1-9D4E-4546-9589-2A0E8A0D40EF}"/>
              </a:ext>
            </a:extLst>
          </p:cNvPr>
          <p:cNvPicPr>
            <a:picLocks noChangeAspect="1" noChangeArrowheads="1"/>
          </p:cNvPicPr>
          <p:nvPr/>
        </p:nvPicPr>
        <p:blipFill rotWithShape="1">
          <a:blip r:embed="rId4"/>
          <a:srcRect l="25194"/>
          <a:stretch/>
        </p:blipFill>
        <p:spPr bwMode="auto">
          <a:xfrm>
            <a:off x="4240922" y="1208690"/>
            <a:ext cx="5956739" cy="4733925"/>
          </a:xfrm>
          <a:prstGeom prst="rect">
            <a:avLst/>
          </a:prstGeom>
          <a:noFill/>
          <a:ln w="9525">
            <a:noFill/>
            <a:miter lim="800000"/>
            <a:headEnd/>
            <a:tailEnd/>
          </a:ln>
        </p:spPr>
      </p:pic>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8809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4" name="Picture 2">
            <a:extLst>
              <a:ext uri="{FF2B5EF4-FFF2-40B4-BE49-F238E27FC236}">
                <a16:creationId xmlns:a16="http://schemas.microsoft.com/office/drawing/2014/main" id="{AC068C43-B462-46F5-B6BB-9D2FC8FAEEFD}"/>
              </a:ext>
            </a:extLst>
          </p:cNvPr>
          <p:cNvPicPr>
            <a:picLocks noChangeAspect="1" noChangeArrowheads="1"/>
          </p:cNvPicPr>
          <p:nvPr/>
        </p:nvPicPr>
        <p:blipFill rotWithShape="1">
          <a:blip r:embed="rId5"/>
          <a:srcRect l="24837"/>
          <a:stretch/>
        </p:blipFill>
        <p:spPr bwMode="auto">
          <a:xfrm>
            <a:off x="4374931" y="1225227"/>
            <a:ext cx="6006662" cy="4838700"/>
          </a:xfrm>
          <a:prstGeom prst="rect">
            <a:avLst/>
          </a:prstGeom>
          <a:noFill/>
          <a:ln w="9525">
            <a:noFill/>
            <a:miter lim="800000"/>
            <a:headEnd/>
            <a:tailEnd/>
          </a:ln>
        </p:spPr>
      </p:pic>
    </p:spTree>
    <p:extLst>
      <p:ext uri="{BB962C8B-B14F-4D97-AF65-F5344CB8AC3E}">
        <p14:creationId xmlns:p14="http://schemas.microsoft.com/office/powerpoint/2010/main" val="16729780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ED7212E-5CB5-484A-83A3-2316F1B6E6E9}"/>
              </a:ext>
            </a:extLst>
          </p:cNvPr>
          <p:cNvPicPr>
            <a:picLocks noChangeAspect="1" noChangeArrowheads="1"/>
          </p:cNvPicPr>
          <p:nvPr/>
        </p:nvPicPr>
        <p:blipFill rotWithShape="1">
          <a:blip r:embed="rId3"/>
          <a:srcRect l="25216"/>
          <a:stretch/>
        </p:blipFill>
        <p:spPr bwMode="auto">
          <a:xfrm>
            <a:off x="4319752" y="1208690"/>
            <a:ext cx="6061841" cy="4857750"/>
          </a:xfrm>
          <a:prstGeom prst="rect">
            <a:avLst/>
          </a:prstGeom>
          <a:noFill/>
          <a:ln w="9525">
            <a:noFill/>
            <a:miter lim="800000"/>
            <a:headEnd/>
            <a:tailEnd/>
          </a:ln>
        </p:spPr>
      </p:pic>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4"/>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31325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2" name="Picture 2">
            <a:extLst>
              <a:ext uri="{FF2B5EF4-FFF2-40B4-BE49-F238E27FC236}">
                <a16:creationId xmlns:a16="http://schemas.microsoft.com/office/drawing/2014/main" id="{DA126B21-87C9-4FB6-B298-C06F8619F375}"/>
              </a:ext>
            </a:extLst>
          </p:cNvPr>
          <p:cNvPicPr>
            <a:picLocks noChangeAspect="1" noChangeArrowheads="1"/>
          </p:cNvPicPr>
          <p:nvPr/>
        </p:nvPicPr>
        <p:blipFill rotWithShape="1">
          <a:blip r:embed="rId5"/>
          <a:srcRect l="25273"/>
          <a:stretch/>
        </p:blipFill>
        <p:spPr bwMode="auto">
          <a:xfrm>
            <a:off x="4367048" y="1248876"/>
            <a:ext cx="6014545" cy="4762500"/>
          </a:xfrm>
          <a:prstGeom prst="rect">
            <a:avLst/>
          </a:prstGeom>
          <a:noFill/>
          <a:ln w="9525">
            <a:noFill/>
            <a:miter lim="800000"/>
            <a:headEnd/>
            <a:tailEnd/>
          </a:ln>
        </p:spPr>
      </p:pic>
    </p:spTree>
    <p:extLst>
      <p:ext uri="{BB962C8B-B14F-4D97-AF65-F5344CB8AC3E}">
        <p14:creationId xmlns:p14="http://schemas.microsoft.com/office/powerpoint/2010/main" val="30160410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en-US" altLang="zh-CN" dirty="0"/>
              <a:t>Prim</a:t>
            </a:r>
            <a:r>
              <a:rPr lang="zh-CN" altLang="en-US" dirty="0"/>
              <a:t>算法执行过程：扩点法</a:t>
            </a:r>
          </a:p>
        </p:txBody>
      </p:sp>
      <p:sp>
        <p:nvSpPr>
          <p:cNvPr id="15" name="椭圆 14">
            <a:extLst>
              <a:ext uri="{FF2B5EF4-FFF2-40B4-BE49-F238E27FC236}">
                <a16:creationId xmlns:a16="http://schemas.microsoft.com/office/drawing/2014/main" id="{09F6253D-D652-4282-90E2-19AA0290DA30}"/>
              </a:ext>
            </a:extLst>
          </p:cNvPr>
          <p:cNvSpPr/>
          <p:nvPr/>
        </p:nvSpPr>
        <p:spPr>
          <a:xfrm>
            <a:off x="1150955" y="2412896"/>
            <a:ext cx="118241" cy="1182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781597-6C62-4197-898D-C14477E4CF3C}"/>
                  </a:ext>
                </a:extLst>
              </p:cNvPr>
              <p:cNvSpPr txBox="1"/>
              <p:nvPr/>
            </p:nvSpPr>
            <p:spPr>
              <a:xfrm>
                <a:off x="1249655" y="1876424"/>
                <a:ext cx="6552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6" name="文本框 15">
                <a:extLst>
                  <a:ext uri="{FF2B5EF4-FFF2-40B4-BE49-F238E27FC236}">
                    <a16:creationId xmlns:a16="http://schemas.microsoft.com/office/drawing/2014/main" id="{76781597-6C62-4197-898D-C14477E4CF3C}"/>
                  </a:ext>
                </a:extLst>
              </p:cNvPr>
              <p:cNvSpPr txBox="1">
                <a:spLocks noRot="1" noChangeAspect="1" noMove="1" noResize="1" noEditPoints="1" noAdjustHandles="1" noChangeArrowheads="1" noChangeShapeType="1" noTextEdit="1"/>
              </p:cNvSpPr>
              <p:nvPr/>
            </p:nvSpPr>
            <p:spPr>
              <a:xfrm>
                <a:off x="1249655" y="1876424"/>
                <a:ext cx="655244" cy="400110"/>
              </a:xfrm>
              <a:prstGeom prst="rect">
                <a:avLst/>
              </a:prstGeom>
              <a:blipFill>
                <a:blip r:embed="rId3"/>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5863893D-5825-4B58-B8AE-1EB1A696D8BB}"/>
              </a:ext>
            </a:extLst>
          </p:cNvPr>
          <p:cNvSpPr/>
          <p:nvPr/>
        </p:nvSpPr>
        <p:spPr>
          <a:xfrm>
            <a:off x="1150956" y="2017358"/>
            <a:ext cx="118241" cy="11824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5" name="直接连接符 4">
            <a:extLst>
              <a:ext uri="{FF2B5EF4-FFF2-40B4-BE49-F238E27FC236}">
                <a16:creationId xmlns:a16="http://schemas.microsoft.com/office/drawing/2014/main" id="{3E96D039-89D5-440B-94D0-BEC671F22922}"/>
              </a:ext>
            </a:extLst>
          </p:cNvPr>
          <p:cNvCxnSpPr/>
          <p:nvPr/>
        </p:nvCxnSpPr>
        <p:spPr>
          <a:xfrm>
            <a:off x="3949262" y="1208690"/>
            <a:ext cx="6432331"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E7E0563-5CE8-46BF-84B0-D1C0F0357DDC}"/>
                  </a:ext>
                </a:extLst>
              </p:cNvPr>
              <p:cNvSpPr txBox="1"/>
              <p:nvPr/>
            </p:nvSpPr>
            <p:spPr>
              <a:xfrm>
                <a:off x="1249655" y="2276533"/>
                <a:ext cx="11171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V</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𝑈</m:t>
                      </m:r>
                    </m:oMath>
                  </m:oMathPara>
                </a14:m>
                <a:endParaRPr lang="zh-CN" altLang="en-US" sz="2000" dirty="0"/>
              </a:p>
            </p:txBody>
          </p:sp>
        </mc:Choice>
        <mc:Fallback xmlns="">
          <p:sp>
            <p:nvSpPr>
              <p:cNvPr id="18" name="文本框 17">
                <a:extLst>
                  <a:ext uri="{FF2B5EF4-FFF2-40B4-BE49-F238E27FC236}">
                    <a16:creationId xmlns:a16="http://schemas.microsoft.com/office/drawing/2014/main" id="{6E7E0563-5CE8-46BF-84B0-D1C0F0357DDC}"/>
                  </a:ext>
                </a:extLst>
              </p:cNvPr>
              <p:cNvSpPr txBox="1">
                <a:spLocks noRot="1" noChangeAspect="1" noMove="1" noResize="1" noEditPoints="1" noAdjustHandles="1" noChangeArrowheads="1" noChangeShapeType="1" noTextEdit="1"/>
              </p:cNvSpPr>
              <p:nvPr/>
            </p:nvSpPr>
            <p:spPr>
              <a:xfrm>
                <a:off x="1249655" y="2276533"/>
                <a:ext cx="1117101" cy="400110"/>
              </a:xfrm>
              <a:prstGeom prst="rect">
                <a:avLst/>
              </a:prstGeom>
              <a:blipFill>
                <a:blip r:embed="rId4"/>
                <a:stretch>
                  <a:fillRect/>
                </a:stretch>
              </a:blipFill>
            </p:spPr>
            <p:txBody>
              <a:bodyPr/>
              <a:lstStyle/>
              <a:p>
                <a:r>
                  <a:rPr lang="zh-CN" altLang="en-US">
                    <a:noFill/>
                  </a:rPr>
                  <a:t> </a:t>
                </a:r>
              </a:p>
            </p:txBody>
          </p:sp>
        </mc:Fallback>
      </mc:AlternateContent>
      <p:pic>
        <p:nvPicPr>
          <p:cNvPr id="11" name="Picture 2">
            <a:extLst>
              <a:ext uri="{FF2B5EF4-FFF2-40B4-BE49-F238E27FC236}">
                <a16:creationId xmlns:a16="http://schemas.microsoft.com/office/drawing/2014/main" id="{A30037C0-DDA6-4FE5-950A-8133B33033D4}"/>
              </a:ext>
            </a:extLst>
          </p:cNvPr>
          <p:cNvPicPr>
            <a:picLocks noChangeAspect="1" noChangeArrowheads="1"/>
          </p:cNvPicPr>
          <p:nvPr/>
        </p:nvPicPr>
        <p:blipFill rotWithShape="1">
          <a:blip r:embed="rId5"/>
          <a:srcRect l="24253"/>
          <a:stretch/>
        </p:blipFill>
        <p:spPr bwMode="auto">
          <a:xfrm>
            <a:off x="4311868" y="1272902"/>
            <a:ext cx="6074937" cy="4848225"/>
          </a:xfrm>
          <a:prstGeom prst="rect">
            <a:avLst/>
          </a:prstGeom>
          <a:noFill/>
          <a:ln w="9525">
            <a:noFill/>
            <a:miter lim="800000"/>
            <a:headEnd/>
            <a:tailEnd/>
          </a:ln>
        </p:spPr>
      </p:pic>
      <p:sp>
        <p:nvSpPr>
          <p:cNvPr id="2" name="文本框 1">
            <a:extLst>
              <a:ext uri="{FF2B5EF4-FFF2-40B4-BE49-F238E27FC236}">
                <a16:creationId xmlns:a16="http://schemas.microsoft.com/office/drawing/2014/main" id="{59A38D97-77DE-437F-9577-ACFECF48ABC4}"/>
              </a:ext>
            </a:extLst>
          </p:cNvPr>
          <p:cNvSpPr txBox="1"/>
          <p:nvPr/>
        </p:nvSpPr>
        <p:spPr>
          <a:xfrm>
            <a:off x="6250773" y="6062219"/>
            <a:ext cx="749116" cy="461665"/>
          </a:xfrm>
          <a:prstGeom prst="rect">
            <a:avLst/>
          </a:prstGeom>
          <a:solidFill>
            <a:srgbClr val="009999"/>
          </a:solidFill>
        </p:spPr>
        <p:txBody>
          <a:bodyPr wrap="none" rtlCol="0">
            <a:spAutoFit/>
          </a:bodyPr>
          <a:lstStyle/>
          <a:p>
            <a:r>
              <a:rPr lang="en-US" altLang="zh-CN" sz="2400" b="1" dirty="0">
                <a:solidFill>
                  <a:srgbClr val="FFFF00"/>
                </a:solidFill>
              </a:rPr>
              <a:t>MST</a:t>
            </a:r>
            <a:endParaRPr lang="zh-CN" altLang="en-US" sz="2400" b="1" dirty="0">
              <a:solidFill>
                <a:srgbClr val="FFFF00"/>
              </a:solidFill>
            </a:endParaRPr>
          </a:p>
        </p:txBody>
      </p:sp>
      <p:sp>
        <p:nvSpPr>
          <p:cNvPr id="6" name="标注: 上箭头 5">
            <a:extLst>
              <a:ext uri="{FF2B5EF4-FFF2-40B4-BE49-F238E27FC236}">
                <a16:creationId xmlns:a16="http://schemas.microsoft.com/office/drawing/2014/main" id="{8708DA8C-DF33-433E-898C-9FC06238DB12}"/>
              </a:ext>
            </a:extLst>
          </p:cNvPr>
          <p:cNvSpPr/>
          <p:nvPr/>
        </p:nvSpPr>
        <p:spPr>
          <a:xfrm>
            <a:off x="8371489" y="4524703"/>
            <a:ext cx="1537138" cy="139262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树边</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父亲表示法</a:t>
            </a:r>
          </a:p>
        </p:txBody>
      </p:sp>
    </p:spTree>
    <p:extLst>
      <p:ext uri="{BB962C8B-B14F-4D97-AF65-F5344CB8AC3E}">
        <p14:creationId xmlns:p14="http://schemas.microsoft.com/office/powerpoint/2010/main" val="401145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360" y="741680"/>
            <a:ext cx="11887200" cy="4795520"/>
          </a:xfrm>
          <a:prstGeom prst="rect">
            <a:avLst/>
          </a:prstGeom>
          <a:solidFill>
            <a:schemeClr val="bg1">
              <a:lumMod val="95000"/>
            </a:schemeClr>
          </a:solidFill>
          <a:ln>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pic>
        <p:nvPicPr>
          <p:cNvPr id="5" name="图片 4"/>
          <p:cNvPicPr>
            <a:picLocks noChangeAspect="1"/>
          </p:cNvPicPr>
          <p:nvPr/>
        </p:nvPicPr>
        <p:blipFill>
          <a:blip r:embed="rId2"/>
          <a:stretch>
            <a:fillRect/>
          </a:stretch>
        </p:blipFill>
        <p:spPr>
          <a:xfrm>
            <a:off x="381000" y="864235"/>
            <a:ext cx="5553710" cy="4515485"/>
          </a:xfrm>
          <a:prstGeom prst="rect">
            <a:avLst/>
          </a:prstGeom>
        </p:spPr>
      </p:pic>
      <p:pic>
        <p:nvPicPr>
          <p:cNvPr id="6" name="图片 5"/>
          <p:cNvPicPr>
            <a:picLocks noChangeAspect="1"/>
          </p:cNvPicPr>
          <p:nvPr/>
        </p:nvPicPr>
        <p:blipFill>
          <a:blip r:embed="rId3"/>
          <a:stretch>
            <a:fillRect/>
          </a:stretch>
        </p:blipFill>
        <p:spPr>
          <a:xfrm>
            <a:off x="5935345" y="864235"/>
            <a:ext cx="6021070" cy="4547235"/>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81000" y="5810885"/>
                <a:ext cx="8001000" cy="369332"/>
              </a:xfrm>
              <a:prstGeom prst="rect">
                <a:avLst/>
              </a:prstGeom>
              <a:noFill/>
            </p:spPr>
            <p:txBody>
              <a:bodyPr wrap="square" rtlCol="0" anchor="t">
                <a:spAutoFit/>
              </a:bodyPr>
              <a:lstStyle/>
              <a:p>
                <a:pPr algn="l"/>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复杂度：</a:t>
                </a:r>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采用邻接矩阵存储，</a:t>
                </a:r>
                <a:r>
                  <a:rPr 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不难看出</a:t>
                </a:r>
                <a:r>
                  <a:rPr lang="en-US" alt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Prim</a:t>
                </a:r>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r>
                  <a:rPr lang="zh-CN"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时间复杂度为</a:t>
                </a:r>
                <a14:m>
                  <m:oMath xmlns:m="http://schemas.openxmlformats.org/officeDocument/2006/math">
                    <m:r>
                      <a:rPr lang="en-US" altLang="zh-CN" b="0" i="1">
                        <a:latin typeface="Cambria Math" panose="02040503050406030204" charset="0"/>
                        <a:ea typeface="微软雅黑" panose="020B0503020204020204" pitchFamily="34" charset="-122"/>
                        <a:cs typeface="Cambria Math" panose="02040503050406030204" charset="0"/>
                      </a:rPr>
                      <m:t>𝑂</m:t>
                    </m:r>
                    <m:r>
                      <a:rPr lang="en-US" altLang="zh-CN" b="0" i="1">
                        <a:latin typeface="Cambria Math" panose="02040503050406030204" charset="0"/>
                        <a:ea typeface="MS Mincho" charset="0"/>
                        <a:cs typeface="Cambria Math" panose="02040503050406030204" charset="0"/>
                      </a:rPr>
                      <m:t>(</m:t>
                    </m:r>
                    <m:sSup>
                      <m:sSupPr>
                        <m:ctrlPr>
                          <a:rPr lang="en-US" altLang="zh-CN" b="0" i="1">
                            <a:latin typeface="Cambria Math" panose="02040503050406030204" pitchFamily="18" charset="0"/>
                            <a:ea typeface="微软雅黑" panose="020B0503020204020204" pitchFamily="34" charset="-122"/>
                            <a:cs typeface="Cambria Math" panose="02040503050406030204" charset="0"/>
                          </a:rPr>
                        </m:ctrlPr>
                      </m:sSupPr>
                      <m:e>
                        <m:r>
                          <a:rPr lang="en-US" altLang="zh-CN" b="0" i="1">
                            <a:latin typeface="Cambria Math" panose="02040503050406030204" charset="0"/>
                            <a:ea typeface="MS Mincho" charset="0"/>
                            <a:cs typeface="Cambria Math" panose="02040503050406030204" charset="0"/>
                          </a:rPr>
                          <m:t>|</m:t>
                        </m:r>
                        <m:r>
                          <a:rPr lang="en-US" altLang="zh-CN" b="0" i="1">
                            <a:latin typeface="Cambria Math" panose="02040503050406030204" charset="0"/>
                            <a:ea typeface="微软雅黑" panose="020B0503020204020204" pitchFamily="34" charset="-122"/>
                            <a:cs typeface="Cambria Math" panose="02040503050406030204" charset="0"/>
                          </a:rPr>
                          <m:t>𝑉</m:t>
                        </m:r>
                        <m:r>
                          <a:rPr lang="en-US" altLang="zh-CN" b="0" i="1">
                            <a:latin typeface="Cambria Math" panose="02040503050406030204" charset="0"/>
                            <a:ea typeface="MS Mincho" charset="0"/>
                            <a:cs typeface="Cambria Math" panose="02040503050406030204" charset="0"/>
                          </a:rPr>
                          <m:t>|</m:t>
                        </m:r>
                      </m:e>
                      <m:sup>
                        <m:r>
                          <a:rPr lang="en-US" altLang="zh-CN" b="0" i="1">
                            <a:latin typeface="Cambria Math" panose="02040503050406030204" charset="0"/>
                            <a:ea typeface="MS Mincho" charset="0"/>
                            <a:cs typeface="Cambria Math" panose="02040503050406030204" charset="0"/>
                          </a:rPr>
                          <m:t>2</m:t>
                        </m:r>
                      </m:sup>
                    </m:sSup>
                    <m:r>
                      <a:rPr lang="en-US" altLang="zh-CN" b="0" i="1">
                        <a:latin typeface="Cambria Math" panose="02040503050406030204" charset="0"/>
                        <a:ea typeface="MS Mincho" charset="0"/>
                        <a:cs typeface="Cambria Math" panose="02040503050406030204" charset="0"/>
                      </a:rPr>
                      <m:t>)</m:t>
                    </m:r>
                  </m:oMath>
                </a14:m>
                <a:endParaRPr lang="en-US" altLang="zh-CN" b="0" i="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81000" y="5810885"/>
                <a:ext cx="8001000" cy="369332"/>
              </a:xfrm>
              <a:prstGeom prst="rect">
                <a:avLst/>
              </a:prstGeom>
              <a:blipFill rotWithShape="1">
                <a:blip r:embed="rId4"/>
                <a:stretch>
                  <a:fillRect b="107"/>
                </a:stretch>
              </a:blipFill>
            </p:spPr>
            <p:txBody>
              <a:bodyPr/>
              <a:lstStyle/>
              <a:p>
                <a:r>
                  <a:rPr lang="zh-CN" altLang="en-US">
                    <a:noFill/>
                  </a:rPr>
                  <a:t> </a:t>
                </a:r>
              </a:p>
            </p:txBody>
          </p:sp>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en-US" altLang="zh-CN" dirty="0"/>
              <a:t>Prim</a:t>
            </a:r>
            <a:r>
              <a:rPr lang="zh-CN" altLang="en-US" dirty="0"/>
              <a:t>算法的优化：邻接表</a:t>
            </a:r>
            <a:r>
              <a:rPr lang="en-US" altLang="zh-CN" dirty="0"/>
              <a:t>+</a:t>
            </a:r>
            <a:r>
              <a:rPr lang="zh-CN" altLang="en-US" dirty="0"/>
              <a:t>优先队列（最小堆）</a:t>
            </a:r>
          </a:p>
        </p:txBody>
      </p:sp>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1910409" y="1117763"/>
            <a:ext cx="9062279" cy="5422618"/>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spcBef>
                <a:spcPts val="0"/>
              </a:spcBef>
            </a:pPr>
            <a:r>
              <a:rPr lang="zh-CN" altLang="en-US" b="1" dirty="0">
                <a:solidFill>
                  <a:schemeClr val="bg1"/>
                </a:solidFill>
                <a:sym typeface="+mn-ea"/>
              </a:rPr>
              <a:t>算法</a:t>
            </a:r>
            <a:r>
              <a:rPr lang="zh-CN" altLang="en-US" dirty="0">
                <a:solidFill>
                  <a:schemeClr val="bg1"/>
                </a:solidFill>
                <a:sym typeface="+mn-ea"/>
              </a:rPr>
              <a:t>：最小生成树 </a:t>
            </a:r>
            <a:r>
              <a:rPr lang="en-US" altLang="zh-CN" dirty="0">
                <a:solidFill>
                  <a:schemeClr val="bg1"/>
                </a:solidFill>
                <a:sym typeface="+mn-ea"/>
              </a:rPr>
              <a:t>prim(</a:t>
            </a:r>
            <a:r>
              <a:rPr lang="en-US" altLang="zh-CN" sz="2400" i="1" dirty="0">
                <a:solidFill>
                  <a:schemeClr val="bg1"/>
                </a:solidFill>
                <a:latin typeface="Times New Roman" panose="02020603050405020304" pitchFamily="18" charset="0"/>
                <a:cs typeface="Times New Roman" panose="02020603050405020304" pitchFamily="18" charset="0"/>
                <a:sym typeface="+mn-ea"/>
              </a:rPr>
              <a:t>graph</a:t>
            </a:r>
            <a:r>
              <a:rPr lang="en-US" altLang="zh-CN" dirty="0">
                <a:solidFill>
                  <a:schemeClr val="bg1"/>
                </a:solidFill>
                <a:sym typeface="+mn-ea"/>
              </a:rPr>
              <a:t>)</a:t>
            </a:r>
          </a:p>
          <a:p>
            <a:pPr>
              <a:lnSpc>
                <a:spcPts val="2800"/>
              </a:lnSpc>
              <a:spcBef>
                <a:spcPts val="0"/>
              </a:spcBef>
            </a:pPr>
            <a:r>
              <a:rPr lang="zh-CN" altLang="en-US" dirty="0">
                <a:solidFill>
                  <a:schemeClr val="bg1"/>
                </a:solidFill>
                <a:sym typeface="+mn-ea"/>
              </a:rPr>
              <a:t>输入：连通无向图</a:t>
            </a:r>
            <a:r>
              <a:rPr lang="en-US" altLang="zh-CN" dirty="0">
                <a:solidFill>
                  <a:schemeClr val="bg1"/>
                </a:solidFill>
                <a:sym typeface="+mn-ea"/>
              </a:rPr>
              <a:t>graph</a:t>
            </a:r>
          </a:p>
          <a:p>
            <a:pPr>
              <a:lnSpc>
                <a:spcPts val="2800"/>
              </a:lnSpc>
              <a:spcBef>
                <a:spcPts val="0"/>
              </a:spcBef>
            </a:pPr>
            <a:r>
              <a:rPr lang="zh-CN" altLang="en-US" dirty="0">
                <a:solidFill>
                  <a:schemeClr val="bg1"/>
                </a:solidFill>
                <a:sym typeface="+mn-ea"/>
              </a:rPr>
              <a:t>输出：最小生成树</a:t>
            </a:r>
            <a:endParaRPr lang="en-US" altLang="zh-CN" dirty="0">
              <a:solidFill>
                <a:schemeClr val="bg1"/>
              </a:solidFill>
              <a:sym typeface="+mn-ea"/>
            </a:endParaRPr>
          </a:p>
          <a:p>
            <a:pPr>
              <a:lnSpc>
                <a:spcPts val="2800"/>
              </a:lnSpc>
              <a:spcBef>
                <a:spcPts val="0"/>
              </a:spcBef>
            </a:pPr>
            <a:r>
              <a:rPr lang="en-US" altLang="zh-CN" dirty="0">
                <a:solidFill>
                  <a:schemeClr val="bg1"/>
                </a:solidFill>
                <a:sym typeface="+mn-ea"/>
              </a:rPr>
              <a:t>—————————————————————</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graph.n_verts</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for</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to</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graph.no_edge_value</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无穷大</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collectedist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false</a:t>
            </a: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rgbClr val="FFFF00"/>
                </a:solidFill>
                <a:latin typeface="Times New Roman" panose="02020603050405020304" pitchFamily="18" charset="0"/>
                <a:cs typeface="Times New Roman" panose="02020603050405020304" pitchFamily="18" charset="0"/>
                <a:sym typeface="+mn-ea"/>
              </a:rPr>
              <a:t>都不在集合</a:t>
            </a:r>
            <a:r>
              <a:rPr lang="en-US" altLang="zh-CN" sz="2400" dirty="0">
                <a:solidFill>
                  <a:srgbClr val="FFFF00"/>
                </a:solidFill>
                <a:latin typeface="Times New Roman" panose="02020603050405020304" pitchFamily="18" charset="0"/>
                <a:cs typeface="Times New Roman" panose="02020603050405020304" pitchFamily="18" charset="0"/>
                <a:sym typeface="+mn-ea"/>
              </a:rPr>
              <a:t>U</a:t>
            </a:r>
            <a:r>
              <a:rPr lang="zh-CN" altLang="en-US" sz="2400" dirty="0">
                <a:solidFill>
                  <a:srgbClr val="FFFF00"/>
                </a:solidFill>
                <a:latin typeface="Times New Roman" panose="02020603050405020304" pitchFamily="18" charset="0"/>
                <a:cs typeface="Times New Roman" panose="02020603050405020304" pitchFamily="18" charset="0"/>
                <a:sym typeface="+mn-ea"/>
              </a:rPr>
              <a:t>中</a:t>
            </a:r>
            <a:endParaRPr lang="en-US" altLang="zh-CN" sz="2400"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err="1">
                <a:solidFill>
                  <a:schemeClr val="bg1"/>
                </a:solidFill>
                <a:latin typeface="Times New Roman" panose="02020603050405020304" pitchFamily="18" charset="0"/>
                <a:cs typeface="Times New Roman" panose="02020603050405020304" pitchFamily="18" charset="0"/>
                <a:sym typeface="+mn-ea"/>
              </a:rPr>
              <a:t>MakeMinHeap</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Q</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最小堆，查找最短跨越边！</a:t>
            </a:r>
            <a:endParaRPr lang="en-US" altLang="zh-CN" sz="2400" b="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2400" dirty="0">
                <a:solidFill>
                  <a:schemeClr val="bg1"/>
                </a:solidFill>
                <a:latin typeface="Times New Roman" panose="02020603050405020304" pitchFamily="18" charset="0"/>
                <a:cs typeface="Times New Roman" panose="02020603050405020304" pitchFamily="18" charset="0"/>
                <a:sym typeface="+mn-ea"/>
              </a:rPr>
              <a:t>[0] </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-1          //MST</a:t>
            </a:r>
            <a:r>
              <a:rPr lang="zh-CN" altLang="en-US" sz="2400" dirty="0">
                <a:solidFill>
                  <a:schemeClr val="bg1"/>
                </a:solidFill>
                <a:latin typeface="Times New Roman" panose="02020603050405020304" pitchFamily="18" charset="0"/>
                <a:cs typeface="Times New Roman" panose="02020603050405020304" pitchFamily="18" charset="0"/>
                <a:sym typeface="+mn-ea"/>
              </a:rPr>
              <a:t>的根结点</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u</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new</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err="1">
                <a:solidFill>
                  <a:schemeClr val="bg1"/>
                </a:solidFill>
                <a:latin typeface="Times New Roman" panose="02020603050405020304" pitchFamily="18" charset="0"/>
                <a:cs typeface="Times New Roman" panose="02020603050405020304" pitchFamily="18" charset="0"/>
                <a:sym typeface="+mn-ea"/>
              </a:rPr>
              <a:t>PrimElm</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[0])     //</a:t>
            </a:r>
            <a:r>
              <a:rPr lang="zh-CN" altLang="en-US" sz="2400" dirty="0">
                <a:solidFill>
                  <a:schemeClr val="bg1"/>
                </a:solidFill>
                <a:latin typeface="Times New Roman" panose="02020603050405020304" pitchFamily="18" charset="0"/>
                <a:cs typeface="Times New Roman" panose="02020603050405020304" pitchFamily="18" charset="0"/>
                <a:sym typeface="+mn-ea"/>
              </a:rPr>
              <a:t>结点，</a:t>
            </a:r>
            <a:r>
              <a:rPr lang="zh-CN" altLang="en-US" sz="2400" dirty="0">
                <a:solidFill>
                  <a:srgbClr val="FFFF00"/>
                </a:solidFill>
                <a:latin typeface="Times New Roman" panose="02020603050405020304" pitchFamily="18" charset="0"/>
                <a:cs typeface="Times New Roman" panose="02020603050405020304" pitchFamily="18" charset="0"/>
                <a:sym typeface="+mn-ea"/>
              </a:rPr>
              <a:t>与</a:t>
            </a:r>
            <a:r>
              <a:rPr lang="en-US" altLang="zh-CN" sz="2400" dirty="0" err="1">
                <a:solidFill>
                  <a:srgbClr val="FFFF00"/>
                </a:solidFill>
                <a:latin typeface="Times New Roman" panose="02020603050405020304" pitchFamily="18" charset="0"/>
                <a:cs typeface="Times New Roman" panose="02020603050405020304" pitchFamily="18" charset="0"/>
                <a:sym typeface="+mn-ea"/>
              </a:rPr>
              <a:t>DijkstraElm</a:t>
            </a:r>
            <a:r>
              <a:rPr lang="zh-CN" altLang="en-US" sz="2400" dirty="0">
                <a:solidFill>
                  <a:srgbClr val="FFFF00"/>
                </a:solidFill>
                <a:latin typeface="Times New Roman" panose="02020603050405020304" pitchFamily="18" charset="0"/>
                <a:cs typeface="Times New Roman" panose="02020603050405020304" pitchFamily="18" charset="0"/>
                <a:sym typeface="+mn-ea"/>
              </a:rPr>
              <a:t>相同定义</a:t>
            </a:r>
            <a:r>
              <a:rPr lang="zh-CN" altLang="en-US" sz="2400" dirty="0">
                <a:solidFill>
                  <a:schemeClr val="bg1"/>
                </a:solidFill>
                <a:latin typeface="Times New Roman" panose="02020603050405020304" pitchFamily="18" charset="0"/>
                <a:cs typeface="Times New Roman" panose="02020603050405020304" pitchFamily="18" charset="0"/>
                <a:sym typeface="+mn-ea"/>
              </a:rPr>
              <a:t>！</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Insert(</a:t>
            </a:r>
            <a:r>
              <a:rPr lang="en-US" altLang="zh-CN" sz="2400" i="1" dirty="0">
                <a:solidFill>
                  <a:schemeClr val="bg1"/>
                </a:solidFill>
                <a:latin typeface="Times New Roman" panose="02020603050405020304" pitchFamily="18" charset="0"/>
                <a:cs typeface="Times New Roman" panose="02020603050405020304" pitchFamily="18" charset="0"/>
                <a:sym typeface="+mn-ea"/>
              </a:rPr>
              <a:t>Q</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u</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根结点入堆</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err="1">
                <a:solidFill>
                  <a:schemeClr val="bg1"/>
                </a:solidFill>
                <a:latin typeface="Times New Roman" panose="02020603050405020304" pitchFamily="18" charset="0"/>
                <a:cs typeface="Times New Roman" panose="02020603050405020304" pitchFamily="18" charset="0"/>
                <a:sym typeface="+mn-ea"/>
              </a:rPr>
              <a:t>total_weight</a:t>
            </a:r>
            <a:r>
              <a:rPr lang="en-US" altLang="zh-CN" sz="2400" dirty="0">
                <a:solidFill>
                  <a:schemeClr val="bg1"/>
                </a:solidFill>
                <a:latin typeface="Times New Roman" panose="02020603050405020304" pitchFamily="18" charset="0"/>
                <a:cs typeface="Times New Roman" panose="02020603050405020304" pitchFamily="18" charset="0"/>
                <a:sym typeface="+mn-ea"/>
              </a:rPr>
              <a:t> </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p>
          <a:p>
            <a:pPr marL="342900">
              <a:lnSpc>
                <a:spcPts val="2800"/>
              </a:lnSpc>
              <a:spcBef>
                <a:spcPts val="0"/>
              </a:spcBef>
              <a:buFont typeface="+mj-lt"/>
              <a:buAutoNum type="arabicPeriod"/>
            </a:pPr>
            <a:endParaRPr lang="en-US" altLang="zh-CN" dirty="0">
              <a:solidFill>
                <a:schemeClr val="bg1"/>
              </a:solidFill>
              <a:sym typeface="+mn-ea"/>
            </a:endParaRPr>
          </a:p>
        </p:txBody>
      </p:sp>
    </p:spTree>
    <p:extLst>
      <p:ext uri="{BB962C8B-B14F-4D97-AF65-F5344CB8AC3E}">
        <p14:creationId xmlns:p14="http://schemas.microsoft.com/office/powerpoint/2010/main" val="109525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0845775" cy="5057775"/>
          </a:xfrm>
        </p:spPr>
        <p:txBody>
          <a:bodyPr>
            <a:normAutofit/>
          </a:bodyPr>
          <a:lstStyle/>
          <a:p>
            <a:pPr algn="just">
              <a:lnSpc>
                <a:spcPct val="110000"/>
              </a:lnSpc>
            </a:pPr>
            <a:r>
              <a:rPr lang="zh-CN" altLang="en-US" sz="2400" b="1" dirty="0">
                <a:latin typeface="Microsoft YaHei" panose="020B0503020204020204" pitchFamily="34" charset="-122"/>
                <a:ea typeface="Microsoft YaHei" panose="020B0503020204020204" pitchFamily="34" charset="-122"/>
              </a:rPr>
              <a:t>思路</a:t>
            </a:r>
            <a:r>
              <a:rPr lang="zh-CN" altLang="en-US" sz="2400" dirty="0">
                <a:latin typeface="Microsoft YaHei" panose="020B0503020204020204" pitchFamily="34" charset="-122"/>
                <a:ea typeface="Microsoft YaHei" panose="020B0503020204020204" pitchFamily="34" charset="-122"/>
              </a:rPr>
              <a:t>：当一个结点</a:t>
            </a:r>
            <a:r>
              <a:rPr lang="zh-CN" altLang="en-US" sz="2400" dirty="0">
                <a:solidFill>
                  <a:srgbClr val="0000FF"/>
                </a:solidFill>
                <a:latin typeface="Microsoft YaHei" panose="020B0503020204020204" pitchFamily="34" charset="-122"/>
                <a:ea typeface="Microsoft YaHei" panose="020B0503020204020204" pitchFamily="34" charset="-122"/>
              </a:rPr>
              <a:t>所依赖（比它优先）的所有结点</a:t>
            </a:r>
            <a:r>
              <a:rPr lang="zh-CN" altLang="en-US" sz="2400" dirty="0">
                <a:latin typeface="Microsoft YaHei" panose="020B0503020204020204" pitchFamily="34" charset="-122"/>
                <a:ea typeface="Microsoft YaHei" panose="020B0503020204020204" pitchFamily="34" charset="-122"/>
              </a:rPr>
              <a:t>都已被访问并放入拓扑序列中时，</a:t>
            </a:r>
            <a:r>
              <a:rPr lang="zh-CN" altLang="en-US" sz="2400" b="1" dirty="0">
                <a:latin typeface="Microsoft YaHei" panose="020B0503020204020204" pitchFamily="34" charset="-122"/>
                <a:ea typeface="Microsoft YaHei" panose="020B0503020204020204" pitchFamily="34" charset="-122"/>
              </a:rPr>
              <a:t>随时可以</a:t>
            </a:r>
            <a:r>
              <a:rPr lang="zh-CN" altLang="en-US" sz="2400" dirty="0">
                <a:latin typeface="Microsoft YaHei" panose="020B0503020204020204" pitchFamily="34" charset="-122"/>
                <a:ea typeface="Microsoft YaHei" panose="020B0503020204020204" pitchFamily="34" charset="-122"/>
              </a:rPr>
              <a:t>将该结点添加至拓扑序列</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pPr>
            <a:r>
              <a:rPr lang="zh-CN" altLang="en-US" sz="2400" b="1" dirty="0">
                <a:latin typeface="Microsoft YaHei" panose="020B0503020204020204" pitchFamily="34" charset="-122"/>
                <a:ea typeface="Microsoft YaHei" panose="020B0503020204020204" pitchFamily="34" charset="-122"/>
              </a:rPr>
              <a:t>关键步骤</a:t>
            </a:r>
            <a:r>
              <a:rPr lang="zh-CN" altLang="en-US" sz="2400" dirty="0">
                <a:latin typeface="Microsoft YaHei" panose="020B0503020204020204" pitchFamily="34" charset="-122"/>
                <a:ea typeface="Microsoft YaHei" panose="020B0503020204020204" pitchFamily="34" charset="-122"/>
              </a:rPr>
              <a:t>：每处理完一个结点，将其所有</a:t>
            </a:r>
            <a:r>
              <a:rPr lang="zh-CN" altLang="en-US" sz="2400" dirty="0">
                <a:solidFill>
                  <a:srgbClr val="C00000"/>
                </a:solidFill>
                <a:latin typeface="Microsoft YaHei" panose="020B0503020204020204" pitchFamily="34" charset="-122"/>
                <a:ea typeface="Microsoft YaHei" panose="020B0503020204020204" pitchFamily="34" charset="-122"/>
              </a:rPr>
              <a:t>邻接结点</a:t>
            </a:r>
            <a:r>
              <a:rPr lang="zh-CN" altLang="en-US" sz="2400" dirty="0">
                <a:latin typeface="Microsoft YaHei" panose="020B0503020204020204" pitchFamily="34" charset="-122"/>
                <a:ea typeface="Microsoft YaHei" panose="020B0503020204020204" pitchFamily="34" charset="-122"/>
              </a:rPr>
              <a:t>的入度减</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，因此入度为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表示该结点无依赖结点或者所有依赖结点已处理完毕！</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pPr>
            <a:r>
              <a:rPr lang="zh-CN" altLang="en-US" sz="2400" b="1" dirty="0">
                <a:latin typeface="Microsoft YaHei" panose="020B0503020204020204" pitchFamily="34" charset="-122"/>
                <a:ea typeface="Microsoft YaHei" panose="020B0503020204020204" pitchFamily="34" charset="-122"/>
              </a:rPr>
              <a:t>关键数据结构</a:t>
            </a:r>
            <a:r>
              <a:rPr lang="zh-CN" altLang="en-US" sz="2400" dirty="0">
                <a:latin typeface="Microsoft YaHei" panose="020B0503020204020204" pitchFamily="34" charset="-122"/>
                <a:ea typeface="Microsoft YaHei" panose="020B0503020204020204" pitchFamily="34" charset="-122"/>
              </a:rPr>
              <a:t>：用</a:t>
            </a:r>
            <a:r>
              <a:rPr lang="zh-CN" altLang="en-US" sz="2400" dirty="0">
                <a:solidFill>
                  <a:srgbClr val="FF0000"/>
                </a:solidFill>
                <a:latin typeface="Microsoft YaHei" panose="020B0503020204020204" pitchFamily="34" charset="-122"/>
                <a:ea typeface="Microsoft YaHei" panose="020B0503020204020204" pitchFamily="34" charset="-122"/>
              </a:rPr>
              <a:t>队列</a:t>
            </a:r>
            <a:r>
              <a:rPr lang="zh-CN" altLang="en-US" sz="2400" dirty="0">
                <a:latin typeface="Microsoft YaHei" panose="020B0503020204020204" pitchFamily="34" charset="-122"/>
                <a:ea typeface="Microsoft YaHei" panose="020B0503020204020204" pitchFamily="34" charset="-122"/>
              </a:rPr>
              <a:t>存放入度为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的结点</a:t>
            </a:r>
            <a:endParaRPr lang="en-US" altLang="zh-CN" sz="2400" dirty="0">
              <a:latin typeface="Microsoft YaHei" panose="020B0503020204020204" pitchFamily="34" charset="-122"/>
              <a:ea typeface="Microsoft YaHei" panose="020B0503020204020204" pitchFamily="34" charset="-122"/>
            </a:endParaRPr>
          </a:p>
          <a:p>
            <a:pPr algn="just">
              <a:lnSpc>
                <a:spcPct val="110000"/>
              </a:lnSpc>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55679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E51CE9-049A-F728-A1B6-202487EC04B9}"/>
                  </a:ext>
                </a:extLst>
              </p:cNvPr>
              <p:cNvSpPr txBox="1"/>
              <p:nvPr/>
            </p:nvSpPr>
            <p:spPr>
              <a:xfrm>
                <a:off x="970915" y="1207081"/>
                <a:ext cx="10985225" cy="5324535"/>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startAt="11"/>
                </a:pPr>
                <a:r>
                  <a:rPr lang="zh-CN" altLang="zh-CN" sz="2000" b="1" dirty="0">
                    <a:latin typeface="Times New Roman" panose="02020603050405020304" pitchFamily="18" charset="0"/>
                    <a:cs typeface="Times New Roman" panose="02020603050405020304" pitchFamily="18" charset="0"/>
                  </a:rPr>
                  <a:t>while</a:t>
                </a:r>
                <a:r>
                  <a:rPr lang="zh-CN" altLang="zh-CN" sz="2000" dirty="0">
                    <a:latin typeface="Times New Roman" panose="02020603050405020304" pitchFamily="18" charset="0"/>
                    <a:cs typeface="Times New Roman" panose="02020603050405020304" pitchFamily="18" charset="0"/>
                  </a:rPr>
                  <a:t> IsEmpty(</a:t>
                </a:r>
                <a:r>
                  <a:rPr lang="en-US" altLang="zh-CN" sz="2000" i="1" dirty="0">
                    <a:latin typeface="Times New Roman" panose="02020603050405020304" pitchFamily="18" charset="0"/>
                    <a:cs typeface="Times New Roman" panose="02020603050405020304" pitchFamily="18" charset="0"/>
                  </a:rPr>
                  <a:t>Q</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 do</a:t>
                </a:r>
                <a:endParaRPr lang="zh-CN" altLang="zh-CN" sz="2800" dirty="0"/>
              </a:p>
              <a:p>
                <a:pPr marL="457200" lvl="0" indent="-457200" eaLnBrk="0" fontAlgn="base" hangingPunct="0">
                  <a:spcBef>
                    <a:spcPct val="0"/>
                  </a:spcBef>
                  <a:spcAft>
                    <a:spcPct val="0"/>
                  </a:spcAft>
                  <a:buFont typeface="+mj-lt"/>
                  <a:buAutoNum type="arabicPeriod" startAt="11"/>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ExtractMin</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Q</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取出堆头结点</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collectedist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b="1" dirty="0">
                    <a:solidFill>
                      <a:srgbClr val="0000FF"/>
                    </a:solidFill>
                    <a:latin typeface="Times New Roman" panose="02020603050405020304" pitchFamily="18" charset="0"/>
                    <a:cs typeface="Times New Roman" panose="02020603050405020304" pitchFamily="18" charset="0"/>
                  </a:rPr>
                  <a:t>false</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如果结点不在集合</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中</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C00000"/>
                    </a:solidFill>
                    <a:latin typeface="Times New Roman" panose="02020603050405020304" pitchFamily="18" charset="0"/>
                    <a:cs typeface="Times New Roman" panose="02020603050405020304" pitchFamily="18" charset="0"/>
                  </a:rPr>
                  <a:t>collectedist</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u.vert</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C00000"/>
                        </a:solidFill>
                        <a:latin typeface="Cambria Math" panose="02040503050406030204" pitchFamily="18" charset="0"/>
                        <a:cs typeface="Times New Roman" panose="02020603050405020304" pitchFamily="18" charset="0"/>
                      </a:rPr>
                      <m:t>←</m:t>
                    </m:r>
                  </m:oMath>
                </a14:m>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true</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放入集合</a:t>
                </a:r>
                <a:r>
                  <a:rPr lang="en-US" altLang="zh-CN" sz="2000" dirty="0">
                    <a:solidFill>
                      <a:srgbClr val="C00000"/>
                    </a:solidFill>
                    <a:latin typeface="Times New Roman" panose="02020603050405020304" pitchFamily="18" charset="0"/>
                    <a:cs typeface="Times New Roman" panose="02020603050405020304" pitchFamily="18" charset="0"/>
                  </a:rPr>
                  <a:t>U</a:t>
                </a: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   </a:t>
                </a:r>
                <a:r>
                  <a:rPr lang="en-US" altLang="zh-CN" sz="2000" i="1" dirty="0" err="1">
                    <a:solidFill>
                      <a:srgbClr val="C00000"/>
                    </a:solidFill>
                    <a:latin typeface="Times New Roman" panose="02020603050405020304" pitchFamily="18" charset="0"/>
                    <a:cs typeface="Times New Roman" panose="02020603050405020304" pitchFamily="18" charset="0"/>
                  </a:rPr>
                  <a:t>total_weight</a:t>
                </a:r>
                <a:r>
                  <a:rPr lang="en-US" altLang="zh-CN" sz="2000" i="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a:solidFill>
                          <a:srgbClr val="C00000"/>
                        </a:solidFill>
                        <a:latin typeface="Cambria Math" panose="02040503050406030204" pitchFamily="18" charset="0"/>
                        <a:cs typeface="Times New Roman" panose="02020603050405020304" pitchFamily="18" charset="0"/>
                      </a:rPr>
                      <m:t>←</m:t>
                    </m:r>
                    <m:r>
                      <a:rPr lang="en-US" altLang="zh-CN" sz="2000" b="0" i="0" smtClean="0">
                        <a:solidFill>
                          <a:srgbClr val="C00000"/>
                        </a:solidFill>
                        <a:latin typeface="Cambria Math" panose="02040503050406030204" pitchFamily="18" charset="0"/>
                        <a:cs typeface="Times New Roman" panose="02020603050405020304" pitchFamily="18" charset="0"/>
                      </a:rPr>
                      <m:t> </m:t>
                    </m:r>
                  </m:oMath>
                </a14:m>
                <a:r>
                  <a:rPr lang="en-US" altLang="zh-CN" sz="2000" i="1" dirty="0" err="1">
                    <a:solidFill>
                      <a:srgbClr val="C00000"/>
                    </a:solidFill>
                    <a:latin typeface="Times New Roman" panose="02020603050405020304" pitchFamily="18" charset="0"/>
                    <a:cs typeface="Times New Roman" panose="02020603050405020304" pitchFamily="18" charset="0"/>
                  </a:rPr>
                  <a:t>total_weight</a:t>
                </a:r>
                <a:r>
                  <a:rPr lang="en-US" altLang="zh-CN" sz="2000" i="1"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i="1" dirty="0" err="1">
                    <a:solidFill>
                      <a:srgbClr val="C00000"/>
                    </a:solidFill>
                    <a:latin typeface="Times New Roman" panose="02020603050405020304" pitchFamily="18" charset="0"/>
                    <a:cs typeface="Times New Roman" panose="02020603050405020304" pitchFamily="18" charset="0"/>
                  </a:rPr>
                  <a:t>dist</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u.vert</a:t>
                </a:r>
                <a:r>
                  <a:rPr lang="en-US" altLang="zh-CN" sz="2000" dirty="0">
                    <a:solidFill>
                      <a:srgbClr val="C00000"/>
                    </a:solidFill>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graph</a:t>
                </a:r>
                <a:r>
                  <a:rPr lang="zh-CN" altLang="zh-CN" sz="2000" i="1" dirty="0">
                    <a:latin typeface="Times New Roman" panose="02020603050405020304" pitchFamily="18" charset="0"/>
                    <a:cs typeface="Times New Roman" panose="02020603050405020304" pitchFamily="18" charset="0"/>
                  </a:rPr>
                  <a:t>.ver_list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u</a:t>
                </a:r>
                <a:r>
                  <a:rPr lang="en-US" altLang="zh-CN" sz="2000" i="1" dirty="0">
                    <a:latin typeface="Times New Roman" panose="02020603050405020304" pitchFamily="18" charset="0"/>
                    <a:cs typeface="Times New Roman" panose="02020603050405020304" pitchFamily="18" charset="0"/>
                  </a:rPr>
                  <a:t>.vert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adj</a:t>
                </a:r>
                <a:endParaRPr lang="en-US" altLang="zh-CN" sz="20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while</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zh-CN" altLang="zh-CN" sz="2000" dirty="0">
                    <a:latin typeface="Times New Roman" panose="02020603050405020304" pitchFamily="18" charset="0"/>
                    <a:cs typeface="Times New Roman" panose="02020603050405020304" pitchFamily="18" charset="0"/>
                  </a:rPr>
                  <a:t>IL </a:t>
                </a:r>
                <a:r>
                  <a:rPr lang="zh-CN"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遍历邻接结点，进行松弛</a:t>
                </a:r>
                <a:r>
                  <a:rPr lang="en-US" altLang="zh-CN" sz="2000" dirty="0">
                    <a:latin typeface="Times New Roman" panose="02020603050405020304" pitchFamily="18" charset="0"/>
                    <a:cs typeface="Times New Roman" panose="02020603050405020304" pitchFamily="18" charset="0"/>
                  </a:rPr>
                  <a:t>(relaxing)</a:t>
                </a:r>
              </a:p>
              <a:p>
                <a:pPr marL="457200" lvl="0" indent="-457200" eaLnBrk="0" fontAlgn="base" hangingPunct="0">
                  <a:spcBef>
                    <a:spcPct val="0"/>
                  </a:spcBef>
                  <a:spcAft>
                    <a:spcPct val="0"/>
                  </a:spcAft>
                  <a:buFont typeface="+mj-lt"/>
                  <a:buAutoNum type="arabicPeriod" startAt="11"/>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b="1" dirty="0">
                    <a:latin typeface="Times New Roman" panose="02020603050405020304" pitchFamily="18" charset="0"/>
                    <a:cs typeface="Times New Roman" panose="02020603050405020304" pitchFamily="18" charset="0"/>
                  </a:rPr>
                  <a:t> </a:t>
                </a:r>
                <a:r>
                  <a:rPr lang="en-US" altLang="zh-CN" sz="2000" i="1" dirty="0" err="1">
                    <a:solidFill>
                      <a:srgbClr val="FF0000"/>
                    </a:solidFill>
                    <a:latin typeface="Times New Roman" panose="02020603050405020304" pitchFamily="18" charset="0"/>
                    <a:cs typeface="Times New Roman" panose="02020603050405020304" pitchFamily="18" charset="0"/>
                  </a:rPr>
                  <a:t>collectedist</a:t>
                </a:r>
                <a:r>
                  <a:rPr lang="en-US" altLang="zh-CN" sz="2000" dirty="0">
                    <a:solidFill>
                      <a:srgbClr val="FF0000"/>
                    </a:solidFill>
                    <a:latin typeface="Times New Roman" panose="02020603050405020304" pitchFamily="18" charset="0"/>
                    <a:cs typeface="Times New Roman" panose="02020603050405020304" pitchFamily="18" charset="0"/>
                  </a:rPr>
                  <a:t>[</a:t>
                </a:r>
                <a:r>
                  <a:rPr lang="en-US" altLang="zh-CN" sz="2000" i="1" dirty="0" err="1">
                    <a:solidFill>
                      <a:srgbClr val="FF0000"/>
                    </a:solidFill>
                    <a:latin typeface="Times New Roman" panose="02020603050405020304" pitchFamily="18" charset="0"/>
                    <a:cs typeface="Times New Roman" panose="02020603050405020304" pitchFamily="18" charset="0"/>
                  </a:rPr>
                  <a:t>p.dest</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false</a:t>
                </a:r>
                <a:r>
                  <a:rPr lang="zh-CN" altLang="en-US" sz="2000" dirty="0">
                    <a:solidFill>
                      <a:srgbClr val="FF0000"/>
                    </a:solidFill>
                    <a:latin typeface="Times New Roman" panose="02020603050405020304" pitchFamily="18" charset="0"/>
                    <a:cs typeface="Times New Roman" panose="02020603050405020304" pitchFamily="18" charset="0"/>
                  </a:rPr>
                  <a:t> </a:t>
                </a:r>
                <a:r>
                  <a:rPr lang="zh-CN" altLang="en-US" sz="2000" dirty="0">
                    <a:solidFill>
                      <a:srgbClr val="00B0F0"/>
                    </a:solidFill>
                    <a:latin typeface="Times New Roman" panose="02020603050405020304" pitchFamily="18" charset="0"/>
                    <a:cs typeface="Times New Roman" panose="02020603050405020304" pitchFamily="18" charset="0"/>
                  </a:rPr>
                  <a:t>且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a:t>
                </a:r>
                <a:r>
                  <a:rPr lang="en-US" altLang="zh-CN" sz="2000" dirty="0" err="1">
                    <a:solidFill>
                      <a:srgbClr val="0000FF"/>
                    </a:solidFill>
                    <a:latin typeface="Times New Roman" panose="02020603050405020304" pitchFamily="18" charset="0"/>
                    <a:cs typeface="Times New Roman" panose="02020603050405020304" pitchFamily="18" charset="0"/>
                  </a:rPr>
                  <a:t>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&gt;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a:t>
                </a:r>
                <a:r>
                  <a:rPr lang="en-US" altLang="zh-CN" sz="2000" dirty="0" err="1">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    </a:t>
                </a:r>
                <a:r>
                  <a:rPr lang="en-US" altLang="zh-CN" sz="2000" b="1"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邻接结点不在</a:t>
                </a:r>
                <a:r>
                  <a:rPr lang="en-US" altLang="zh-CN" sz="2000" dirty="0">
                    <a:solidFill>
                      <a:srgbClr val="FF0000"/>
                    </a:solidFill>
                    <a:latin typeface="Times New Roman" panose="02020603050405020304" pitchFamily="18" charset="0"/>
                    <a:cs typeface="Times New Roman" panose="02020603050405020304" pitchFamily="18" charset="0"/>
                  </a:rPr>
                  <a:t>U</a:t>
                </a:r>
                <a:r>
                  <a:rPr lang="zh-CN" altLang="en-US" sz="2000" dirty="0">
                    <a:solidFill>
                      <a:srgbClr val="FF0000"/>
                    </a:solidFill>
                    <a:latin typeface="Times New Roman" panose="02020603050405020304" pitchFamily="18" charset="0"/>
                    <a:cs typeface="Times New Roman" panose="02020603050405020304" pitchFamily="18" charset="0"/>
                  </a:rPr>
                  <a:t>中！</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3"/>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0000FF"/>
                        </a:solidFill>
                        <a:latin typeface="Cambria Math" panose="02040503050406030204" pitchFamily="18" charset="0"/>
                        <a:cs typeface="Times New Roman" panose="02020603050405020304" pitchFamily="18" charset="0"/>
                      </a:rPr>
                      <m:t>←</m:t>
                    </m:r>
                  </m:oMath>
                </a14:m>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i="1" dirty="0">
                    <a:solidFill>
                      <a:srgbClr val="0000FF"/>
                    </a:solidFill>
                    <a:latin typeface="Times New Roman" panose="02020603050405020304" pitchFamily="18" charset="0"/>
                    <a:cs typeface="Times New Roman" panose="02020603050405020304" pitchFamily="18" charset="0"/>
                  </a:rPr>
                  <a:t>,</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更新邻接结点的最短跨越边长度</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松弛</a:t>
                </a:r>
                <a:endParaRPr lang="en-US" altLang="zh-CN" sz="2000" dirty="0">
                  <a:solidFill>
                    <a:srgbClr val="0000FF"/>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parent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0000FF"/>
                        </a:solidFill>
                        <a:latin typeface="Cambria Math" panose="02040503050406030204" pitchFamily="18" charset="0"/>
                        <a:cs typeface="Times New Roman" panose="02020603050405020304" pitchFamily="18" charset="0"/>
                      </a:rPr>
                      <m:t>←</m:t>
                    </m:r>
                  </m:oMath>
                </a14:m>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更新邻接结点的前驱结点（父结点！）</a:t>
                </a:r>
                <a:endParaRPr lang="en-US" altLang="zh-CN" sz="2000" dirty="0">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new</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PrimElm</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p>
              <a:p>
                <a:pPr marL="457200" indent="-457200" eaLnBrk="0" fontAlgn="base" hangingPunct="0">
                  <a:spcBef>
                    <a:spcPct val="0"/>
                  </a:spcBef>
                  <a:spcAft>
                    <a:spcPct val="0"/>
                  </a:spcAft>
                  <a:buFont typeface="+mj-lt"/>
                  <a:buAutoNum type="arabicPeriod" startAt="14"/>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Insert(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Q</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邻接结点入最小堆</a:t>
                </a:r>
                <a:endParaRPr lang="en-US" altLang="zh-CN" sz="2000" dirty="0">
                  <a:solidFill>
                    <a:srgbClr val="000000"/>
                  </a:solidFill>
                  <a:latin typeface="+mn-ea"/>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startAt="14"/>
                </a:pP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endParaRPr lang="en-US" altLang="zh-CN" sz="2000"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000" b="1" dirty="0">
                    <a:latin typeface="Times New Roman" panose="02020603050405020304" pitchFamily="18" charset="0"/>
                    <a:cs typeface="Times New Roman" panose="02020603050405020304" pitchFamily="18" charset="0"/>
                  </a:rPr>
                  <a:t>return </a:t>
                </a:r>
                <a:r>
                  <a:rPr lang="en-US" altLang="zh-CN" sz="2000" i="1" dirty="0" err="1">
                    <a:latin typeface="Times New Roman" panose="02020603050405020304" pitchFamily="18" charset="0"/>
                    <a:cs typeface="Times New Roman" panose="02020603050405020304" pitchFamily="18" charset="0"/>
                  </a:rPr>
                  <a:t>total_weight</a:t>
                </a:r>
                <a:r>
                  <a:rPr lang="en-US" altLang="zh-CN" sz="2000" i="1" dirty="0">
                    <a:latin typeface="Times New Roman" panose="02020603050405020304" pitchFamily="18" charset="0"/>
                    <a:cs typeface="Times New Roman" panose="02020603050405020304" pitchFamily="18" charset="0"/>
                  </a:rPr>
                  <a:t> </a:t>
                </a:r>
                <a:endParaRPr lang="zh-CN" altLang="zh-CN" sz="2000" i="1"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8E51CE9-049A-F728-A1B6-202487EC04B9}"/>
                  </a:ext>
                </a:extLst>
              </p:cNvPr>
              <p:cNvSpPr txBox="1">
                <a:spLocks noRot="1" noChangeAspect="1" noMove="1" noResize="1" noEditPoints="1" noAdjustHandles="1" noChangeArrowheads="1" noChangeShapeType="1" noTextEdit="1"/>
              </p:cNvSpPr>
              <p:nvPr/>
            </p:nvSpPr>
            <p:spPr>
              <a:xfrm>
                <a:off x="970915" y="1207081"/>
                <a:ext cx="10985225" cy="5324535"/>
              </a:xfrm>
              <a:prstGeom prst="rect">
                <a:avLst/>
              </a:prstGeom>
              <a:blipFill>
                <a:blip r:embed="rId3"/>
                <a:stretch>
                  <a:fillRect l="-444" t="-687" b="-1145"/>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Prim</a:t>
            </a:r>
            <a:r>
              <a:rPr lang="zh-CN" altLang="en-US" dirty="0"/>
              <a:t>算法的优化：邻接表</a:t>
            </a:r>
            <a:r>
              <a:rPr lang="en-US" altLang="zh-CN" dirty="0"/>
              <a:t>+</a:t>
            </a:r>
            <a:r>
              <a:rPr lang="zh-CN" altLang="en-US" dirty="0"/>
              <a:t>优先队列（最小堆）</a:t>
            </a:r>
          </a:p>
        </p:txBody>
      </p:sp>
      <p:sp>
        <p:nvSpPr>
          <p:cNvPr id="7" name="文本框 6">
            <a:extLst>
              <a:ext uri="{FF2B5EF4-FFF2-40B4-BE49-F238E27FC236}">
                <a16:creationId xmlns:a16="http://schemas.microsoft.com/office/drawing/2014/main" id="{15390804-576D-4EFD-B5E5-B14634712DE1}"/>
              </a:ext>
            </a:extLst>
          </p:cNvPr>
          <p:cNvSpPr txBox="1"/>
          <p:nvPr/>
        </p:nvSpPr>
        <p:spPr>
          <a:xfrm>
            <a:off x="6228715" y="5340352"/>
            <a:ext cx="3788217" cy="369332"/>
          </a:xfrm>
          <a:prstGeom prst="rect">
            <a:avLst/>
          </a:prstGeom>
          <a:solidFill>
            <a:srgbClr val="009999"/>
          </a:solid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时间和空间效率与</a:t>
            </a:r>
            <a:r>
              <a:rPr lang="en-US" altLang="zh-CN" dirty="0">
                <a:solidFill>
                  <a:schemeClr val="bg1"/>
                </a:solidFill>
                <a:latin typeface="微软雅黑" panose="020B0503020204020204" pitchFamily="34" charset="-122"/>
                <a:ea typeface="微软雅黑" panose="020B0503020204020204" pitchFamily="34" charset="-122"/>
              </a:rPr>
              <a:t>Dijkstra</a:t>
            </a:r>
            <a:r>
              <a:rPr lang="zh-CN" altLang="en-US" dirty="0">
                <a:solidFill>
                  <a:schemeClr val="bg1"/>
                </a:solidFill>
                <a:latin typeface="微软雅黑" panose="020B0503020204020204" pitchFamily="34" charset="-122"/>
                <a:ea typeface="微软雅黑" panose="020B0503020204020204" pitchFamily="34" charset="-122"/>
              </a:rPr>
              <a:t>算法相同</a:t>
            </a:r>
          </a:p>
        </p:txBody>
      </p:sp>
      <p:sp>
        <p:nvSpPr>
          <p:cNvPr id="8" name="文本框 7">
            <a:extLst>
              <a:ext uri="{FF2B5EF4-FFF2-40B4-BE49-F238E27FC236}">
                <a16:creationId xmlns:a16="http://schemas.microsoft.com/office/drawing/2014/main" id="{480FBB7B-7E36-4D3C-99A8-AF26BC741D4C}"/>
              </a:ext>
            </a:extLst>
          </p:cNvPr>
          <p:cNvSpPr txBox="1"/>
          <p:nvPr/>
        </p:nvSpPr>
        <p:spPr>
          <a:xfrm>
            <a:off x="6228715" y="5823730"/>
            <a:ext cx="4140877"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时间复杂度：</a:t>
            </a:r>
            <a:r>
              <a:rPr kumimoji="1" lang="en-US" altLang="zh-CN" sz="2000" dirty="0"/>
              <a:t>O(|V|</a:t>
            </a:r>
            <a:r>
              <a:rPr kumimoji="1" lang="zh-CN" altLang="en-US" sz="2000" dirty="0"/>
              <a:t> </a:t>
            </a:r>
            <a:r>
              <a:rPr kumimoji="1" lang="en-US" altLang="zh-CN" sz="2000" dirty="0"/>
              <a:t>+</a:t>
            </a:r>
            <a:r>
              <a:rPr kumimoji="1" lang="zh-CN" altLang="en-US" sz="2000" dirty="0"/>
              <a:t> </a:t>
            </a:r>
            <a:r>
              <a:rPr kumimoji="1" lang="en-US" altLang="zh-CN" sz="2000" dirty="0"/>
              <a:t>|</a:t>
            </a:r>
            <a:r>
              <a:rPr kumimoji="1" lang="en-US" altLang="zh-CN" sz="2000" dirty="0" err="1"/>
              <a:t>E|log</a:t>
            </a:r>
            <a:r>
              <a:rPr kumimoji="1" lang="en-US" altLang="zh-CN" sz="2000" dirty="0"/>
              <a:t>(|E|)</a:t>
            </a:r>
          </a:p>
          <a:p>
            <a:pPr marL="342900" indent="-342900">
              <a:buFont typeface="Arial" panose="020B0604020202020204" pitchFamily="34" charset="0"/>
              <a:buChar char="•"/>
            </a:pPr>
            <a:r>
              <a:rPr kumimoji="1" lang="zh-CN" altLang="en-US" sz="2000" dirty="0"/>
              <a:t>空间复杂度：</a:t>
            </a:r>
            <a:r>
              <a:rPr kumimoji="1" lang="en-US" altLang="zh-CN" sz="2000" dirty="0"/>
              <a:t>O(|V|+|E|)</a:t>
            </a:r>
          </a:p>
        </p:txBody>
      </p:sp>
    </p:spTree>
    <p:extLst>
      <p:ext uri="{BB962C8B-B14F-4D97-AF65-F5344CB8AC3E}">
        <p14:creationId xmlns:p14="http://schemas.microsoft.com/office/powerpoint/2010/main" val="29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CF569F-27C9-4B58-B77A-E1A2780EE9C0}"/>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Prim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算法和最短路径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Dijkstra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算法的流程基本相同，那么与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Dijkstra</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算法一样，</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Prim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算法也不允许图中有负边吗？</a:t>
            </a:r>
          </a:p>
        </p:txBody>
      </p:sp>
      <p:sp>
        <p:nvSpPr>
          <p:cNvPr id="9" name="文本框 8">
            <a:extLst>
              <a:ext uri="{FF2B5EF4-FFF2-40B4-BE49-F238E27FC236}">
                <a16:creationId xmlns:a16="http://schemas.microsoft.com/office/drawing/2014/main" id="{60A47BBC-7D76-41CD-B01F-07508D9CE3D6}"/>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是的，如果图中有负边，构建出来的树可能不是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41E8501E-7469-44D4-AF05-50CDD463958B}"/>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可以有负边，不影响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的计算</a:t>
            </a:r>
          </a:p>
        </p:txBody>
      </p:sp>
      <p:sp>
        <p:nvSpPr>
          <p:cNvPr id="13" name="椭圆 12">
            <a:extLst>
              <a:ext uri="{FF2B5EF4-FFF2-40B4-BE49-F238E27FC236}">
                <a16:creationId xmlns:a16="http://schemas.microsoft.com/office/drawing/2014/main" id="{B5C1B7C8-8691-483C-A4FD-6AB8C6534B0A}"/>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44B18C36-8089-4D99-A25A-C662CF61687D}"/>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A7C4AADC-65F2-4C2D-9AAA-F896DDA50C44}"/>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D804D611-9A92-42AF-9352-1D070D40D8D2}"/>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63DE836D-BC77-4C6E-88FD-12D3EDA73AF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FF186BBA-B120-488B-8E41-63A3927F5036}"/>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566A269E-1942-4C36-98E6-F46909D4CAF9}"/>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32DD688A-26A1-44D9-B095-AA62135A4701}"/>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7A32192-8508-4C94-9023-129F9E742ED5}"/>
              </a:ext>
            </a:extLst>
          </p:cNvPr>
          <p:cNvPicPr>
            <a:picLocks/>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972635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Kruskal</a:t>
            </a:r>
            <a:r>
              <a:rPr lang="zh-CN" altLang="en-US" dirty="0"/>
              <a:t>算法</a:t>
            </a:r>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73FCA31-0466-4BE1-B872-09DD74EFEE28}"/>
                  </a:ext>
                </a:extLst>
              </p:cNvPr>
              <p:cNvSpPr txBox="1"/>
              <p:nvPr/>
            </p:nvSpPr>
            <p:spPr>
              <a:xfrm>
                <a:off x="838200" y="1462281"/>
                <a:ext cx="4306615" cy="1200329"/>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最小生成树的性质</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：无向连通图</a:t>
                </a:r>
                <a:r>
                  <a:rPr lang="en-US" altLang="zh-CN" dirty="0">
                    <a:solidFill>
                      <a:schemeClr val="bg1"/>
                    </a:solidFill>
                    <a:latin typeface="微软雅黑" panose="020B0503020204020204" pitchFamily="34" charset="-122"/>
                    <a:ea typeface="微软雅黑" panose="020B0503020204020204" pitchFamily="34" charset="-122"/>
                  </a:rPr>
                  <a:t>G=(V, E)</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MST</a:t>
                </a:r>
                <a:r>
                  <a:rPr lang="zh-CN" altLang="en-US" dirty="0">
                    <a:solidFill>
                      <a:schemeClr val="bg1"/>
                    </a:solidFill>
                    <a:latin typeface="微软雅黑" panose="020B0503020204020204" pitchFamily="34" charset="-122"/>
                    <a:ea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rPr>
                  <a:t>T=(V, </a:t>
                </a:r>
                <a:r>
                  <a:rPr lang="en-US" altLang="zh-CN" dirty="0" err="1">
                    <a:solidFill>
                      <a:schemeClr val="bg1"/>
                    </a:solidFill>
                    <a:latin typeface="微软雅黑" panose="020B0503020204020204" pitchFamily="34" charset="-122"/>
                    <a:ea typeface="微软雅黑" panose="020B0503020204020204" pitchFamily="34" charset="-122"/>
                  </a:rPr>
                  <a:t>E</a:t>
                </a:r>
                <a:r>
                  <a:rPr lang="en-US" altLang="zh-CN" baseline="-25000" dirty="0" err="1">
                    <a:solidFill>
                      <a:schemeClr val="bg1"/>
                    </a:solidFill>
                    <a:latin typeface="微软雅黑" panose="020B0503020204020204" pitchFamily="34" charset="-122"/>
                    <a:ea typeface="微软雅黑" panose="020B0503020204020204" pitchFamily="34" charset="-122"/>
                  </a:rPr>
                  <a:t>mst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。设</a:t>
                </a:r>
                <a14:m>
                  <m:oMath xmlns:m="http://schemas.openxmlformats.org/officeDocument/2006/math">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𝑢</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𝑣</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𝐸</m:t>
                    </m:r>
                  </m:oMath>
                </a14:m>
                <a:r>
                  <a:rPr lang="zh-CN" altLang="en-US" dirty="0">
                    <a:solidFill>
                      <a:schemeClr val="bg1"/>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b="0" i="1" dirty="0" smtClean="0">
                        <a:solidFill>
                          <a:schemeClr val="bg1"/>
                        </a:solidFill>
                        <a:latin typeface="Cambria Math" panose="02040503050406030204" pitchFamily="18" charset="0"/>
                      </a:rPr>
                      <m:t>𝑤</m:t>
                    </m:r>
                    <m:r>
                      <a:rPr lang="en-US" altLang="zh-CN" b="0" i="1" dirty="0" smtClean="0">
                        <a:solidFill>
                          <a:schemeClr val="bg1"/>
                        </a:solidFill>
                        <a:latin typeface="Cambria Math" panose="02040503050406030204" pitchFamily="18" charset="0"/>
                      </a:rPr>
                      <m:t>(</m:t>
                    </m:r>
                    <m:r>
                      <a:rPr lang="en-US" altLang="zh-CN" b="0" i="1" dirty="0" smtClean="0">
                        <a:solidFill>
                          <a:schemeClr val="bg1"/>
                        </a:solidFill>
                        <a:latin typeface="Cambria Math" panose="02040503050406030204" pitchFamily="18" charset="0"/>
                      </a:rPr>
                      <m:t>𝑢</m:t>
                    </m:r>
                    <m:r>
                      <a:rPr lang="en-US" altLang="zh-CN" b="0" i="1" dirty="0" smtClean="0">
                        <a:solidFill>
                          <a:schemeClr val="bg1"/>
                        </a:solidFill>
                        <a:latin typeface="Cambria Math" panose="02040503050406030204" pitchFamily="18" charset="0"/>
                      </a:rPr>
                      <m:t>, </m:t>
                    </m:r>
                    <m:r>
                      <a:rPr lang="en-US" altLang="zh-CN" b="0" i="1" dirty="0" smtClean="0">
                        <a:solidFill>
                          <a:schemeClr val="bg1"/>
                        </a:solidFill>
                        <a:latin typeface="Cambria Math" panose="02040503050406030204" pitchFamily="18" charset="0"/>
                      </a:rPr>
                      <m:t>𝑣</m:t>
                    </m:r>
                    <m:r>
                      <a:rPr lang="en-US" altLang="zh-CN" b="0" i="1" dirty="0" smtClean="0">
                        <a:solidFill>
                          <a:schemeClr val="bg1"/>
                        </a:solidFill>
                        <a:latin typeface="Cambria Math" panose="02040503050406030204" pitchFamily="18" charset="0"/>
                      </a:rPr>
                      <m:t>)</m:t>
                    </m:r>
                  </m:oMath>
                </a14:m>
                <a:r>
                  <a:rPr lang="zh-CN" altLang="en-US" dirty="0">
                    <a:solidFill>
                      <a:schemeClr val="bg1"/>
                    </a:solidFill>
                    <a:latin typeface="微软雅黑" panose="020B0503020204020204" pitchFamily="34" charset="-122"/>
                    <a:ea typeface="微软雅黑" panose="020B0503020204020204" pitchFamily="34" charset="-122"/>
                  </a:rPr>
                  <a:t>比</a:t>
                </a:r>
                <a:r>
                  <a:rPr lang="en-US" altLang="zh-CN" dirty="0">
                    <a:solidFill>
                      <a:schemeClr val="bg1"/>
                    </a:solidFill>
                    <a:latin typeface="微软雅黑" panose="020B0503020204020204" pitchFamily="34" charset="-122"/>
                    <a:ea typeface="微软雅黑" panose="020B0503020204020204" pitchFamily="34" charset="-122"/>
                  </a:rPr>
                  <a:t>E</a:t>
                </a:r>
                <a:r>
                  <a:rPr lang="zh-CN" altLang="en-US" dirty="0">
                    <a:solidFill>
                      <a:schemeClr val="bg1"/>
                    </a:solidFill>
                    <a:latin typeface="微软雅黑" panose="020B0503020204020204" pitchFamily="34" charset="-122"/>
                    <a:ea typeface="微软雅黑" panose="020B0503020204020204" pitchFamily="34" charset="-122"/>
                  </a:rPr>
                  <a:t>中其它边的权重都小（</a:t>
                </a:r>
                <a:r>
                  <a:rPr lang="zh-CN" altLang="en-US" dirty="0">
                    <a:solidFill>
                      <a:srgbClr val="FFFF00"/>
                    </a:solidFill>
                    <a:latin typeface="微软雅黑" panose="020B0503020204020204" pitchFamily="34" charset="-122"/>
                    <a:ea typeface="微软雅黑" panose="020B0503020204020204" pitchFamily="34" charset="-122"/>
                  </a:rPr>
                  <a:t>最小边</a:t>
                </a:r>
                <a:r>
                  <a:rPr lang="zh-CN" altLang="en-US" dirty="0">
                    <a:solidFill>
                      <a:schemeClr val="bg1"/>
                    </a:solidFill>
                    <a:latin typeface="微软雅黑" panose="020B0503020204020204" pitchFamily="34" charset="-122"/>
                    <a:ea typeface="微软雅黑" panose="020B0503020204020204" pitchFamily="34" charset="-122"/>
                  </a:rPr>
                  <a:t>），则</a:t>
                </a:r>
                <a14:m>
                  <m:oMath xmlns:m="http://schemas.openxmlformats.org/officeDocument/2006/math">
                    <m:d>
                      <m:dPr>
                        <m:ctrlPr>
                          <a:rPr lang="en-US" altLang="zh-CN" i="1" smtClean="0">
                            <a:solidFill>
                              <a:srgbClr val="FFFF00"/>
                            </a:solidFill>
                            <a:latin typeface="Cambria Math" panose="02040503050406030204" pitchFamily="18" charset="0"/>
                          </a:rPr>
                        </m:ctrlPr>
                      </m:dPr>
                      <m:e>
                        <m:r>
                          <a:rPr lang="en-US" altLang="zh-CN" i="1">
                            <a:solidFill>
                              <a:srgbClr val="FFFF00"/>
                            </a:solidFill>
                            <a:latin typeface="Cambria Math" panose="02040503050406030204" pitchFamily="18" charset="0"/>
                          </a:rPr>
                          <m:t>𝑢</m:t>
                        </m:r>
                        <m:r>
                          <a:rPr lang="en-US" altLang="zh-CN" i="1">
                            <a:solidFill>
                              <a:srgbClr val="FFFF00"/>
                            </a:solidFill>
                            <a:latin typeface="Cambria Math" panose="02040503050406030204" pitchFamily="18" charset="0"/>
                          </a:rPr>
                          <m:t>,</m:t>
                        </m:r>
                        <m:r>
                          <a:rPr lang="en-US" altLang="zh-CN" i="1">
                            <a:solidFill>
                              <a:srgbClr val="FFFF00"/>
                            </a:solidFill>
                            <a:latin typeface="Cambria Math" panose="02040503050406030204" pitchFamily="18" charset="0"/>
                          </a:rPr>
                          <m:t>𝑣</m:t>
                        </m:r>
                      </m:e>
                    </m:d>
                    <m:r>
                      <a:rPr lang="en-US" altLang="zh-CN" i="1">
                        <a:solidFill>
                          <a:srgbClr val="FFFF00"/>
                        </a:solidFill>
                        <a:latin typeface="Cambria Math" panose="02040503050406030204" pitchFamily="18" charset="0"/>
                      </a:rPr>
                      <m:t>∈</m:t>
                    </m:r>
                    <m:sSub>
                      <m:sSubPr>
                        <m:ctrlPr>
                          <a:rPr lang="en-US" altLang="zh-CN" b="0" i="1" smtClean="0">
                            <a:solidFill>
                              <a:srgbClr val="FFFF00"/>
                            </a:solidFill>
                            <a:latin typeface="Cambria Math" panose="02040503050406030204" pitchFamily="18" charset="0"/>
                          </a:rPr>
                        </m:ctrlPr>
                      </m:sSubPr>
                      <m:e>
                        <m:r>
                          <a:rPr lang="en-US" altLang="zh-CN" i="1">
                            <a:solidFill>
                              <a:srgbClr val="FFFF00"/>
                            </a:solidFill>
                            <a:latin typeface="Cambria Math" panose="02040503050406030204" pitchFamily="18" charset="0"/>
                          </a:rPr>
                          <m:t>𝐸</m:t>
                        </m:r>
                      </m:e>
                      <m:sub>
                        <m:r>
                          <a:rPr lang="en-US" altLang="zh-CN" b="0" i="1" smtClean="0">
                            <a:solidFill>
                              <a:srgbClr val="FFFF00"/>
                            </a:solidFill>
                            <a:latin typeface="Cambria Math" panose="02040503050406030204" pitchFamily="18" charset="0"/>
                          </a:rPr>
                          <m:t>𝑚𝑠𝑡</m:t>
                        </m:r>
                      </m:sub>
                    </m:sSub>
                  </m:oMath>
                </a14:m>
                <a:r>
                  <a:rPr lang="zh-CN" altLang="en-US" dirty="0">
                    <a:solidFill>
                      <a:schemeClr val="bg1"/>
                    </a:solidFill>
                    <a:latin typeface="微软雅黑" panose="020B0503020204020204" pitchFamily="34" charset="-122"/>
                    <a:ea typeface="微软雅黑" panose="020B0503020204020204" pitchFamily="34" charset="-122"/>
                  </a:rPr>
                  <a:t>。</a:t>
                </a:r>
              </a:p>
            </p:txBody>
          </p:sp>
        </mc:Choice>
        <mc:Fallback xmlns="">
          <p:sp>
            <p:nvSpPr>
              <p:cNvPr id="11" name="文本框 10">
                <a:extLst>
                  <a:ext uri="{FF2B5EF4-FFF2-40B4-BE49-F238E27FC236}">
                    <a16:creationId xmlns:a16="http://schemas.microsoft.com/office/drawing/2014/main" id="{B73FCA31-0466-4BE1-B872-09DD74EFEE28}"/>
                  </a:ext>
                </a:extLst>
              </p:cNvPr>
              <p:cNvSpPr txBox="1">
                <a:spLocks noRot="1" noChangeAspect="1" noMove="1" noResize="1" noEditPoints="1" noAdjustHandles="1" noChangeArrowheads="1" noChangeShapeType="1" noTextEdit="1"/>
              </p:cNvSpPr>
              <p:nvPr/>
            </p:nvSpPr>
            <p:spPr>
              <a:xfrm>
                <a:off x="838200" y="1462281"/>
                <a:ext cx="4306615" cy="1200329"/>
              </a:xfrm>
              <a:prstGeom prst="rect">
                <a:avLst/>
              </a:prstGeom>
              <a:blipFill>
                <a:blip r:embed="rId2"/>
                <a:stretch>
                  <a:fillRect l="-1275" t="-3046" b="-710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CA70126F-7A82-4129-A8CB-B33CF545710A}"/>
              </a:ext>
            </a:extLst>
          </p:cNvPr>
          <p:cNvSpPr txBox="1"/>
          <p:nvPr/>
        </p:nvSpPr>
        <p:spPr>
          <a:xfrm>
            <a:off x="746872" y="2738857"/>
            <a:ext cx="4397943" cy="1200329"/>
          </a:xfrm>
          <a:prstGeom prst="rect">
            <a:avLst/>
          </a:prstGeom>
          <a:noFill/>
        </p:spPr>
        <p:txBody>
          <a:bodyPr wrap="square" rtlCol="0">
            <a:spAutoFit/>
          </a:bodyPr>
          <a:lstStyle/>
          <a:p>
            <a:r>
              <a:rPr lang="zh-CN" altLang="en-US" b="1" dirty="0"/>
              <a:t>证明</a:t>
            </a:r>
            <a:r>
              <a:rPr lang="zh-CN" altLang="en-US" dirty="0"/>
              <a:t>：与</a:t>
            </a:r>
            <a:r>
              <a:rPr lang="en-US" altLang="zh-CN" dirty="0"/>
              <a:t>Prim</a:t>
            </a:r>
            <a:r>
              <a:rPr lang="zh-CN" altLang="en-US" dirty="0"/>
              <a:t>算法一样使用反证法。如果最小边不在</a:t>
            </a:r>
            <a:r>
              <a:rPr lang="en-US" altLang="zh-CN" dirty="0"/>
              <a:t>T</a:t>
            </a:r>
            <a:r>
              <a:rPr lang="zh-CN" altLang="en-US" dirty="0"/>
              <a:t>中，加上最小边会构成一个回路，而最小边可以替换回路上的任何边！由此推出</a:t>
            </a:r>
            <a:r>
              <a:rPr lang="en-US" altLang="zh-CN" dirty="0"/>
              <a:t>T</a:t>
            </a:r>
            <a:r>
              <a:rPr lang="zh-CN" altLang="en-US" dirty="0"/>
              <a:t>不是最小生成树。</a:t>
            </a:r>
          </a:p>
        </p:txBody>
      </p:sp>
      <p:sp>
        <p:nvSpPr>
          <p:cNvPr id="13" name="文本框 12">
            <a:extLst>
              <a:ext uri="{FF2B5EF4-FFF2-40B4-BE49-F238E27FC236}">
                <a16:creationId xmlns:a16="http://schemas.microsoft.com/office/drawing/2014/main" id="{C67C6024-A784-4DB9-A696-FA7B580F51F8}"/>
              </a:ext>
            </a:extLst>
          </p:cNvPr>
          <p:cNvSpPr txBox="1"/>
          <p:nvPr/>
        </p:nvSpPr>
        <p:spPr>
          <a:xfrm>
            <a:off x="1056288" y="4106008"/>
            <a:ext cx="3224049" cy="923330"/>
          </a:xfrm>
          <a:prstGeom prst="rect">
            <a:avLst/>
          </a:prstGeom>
          <a:solidFill>
            <a:schemeClr val="accent4">
              <a:lumMod val="75000"/>
            </a:schemeClr>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思考</a:t>
            </a:r>
            <a:r>
              <a:rPr lang="zh-CN" altLang="en-US" dirty="0">
                <a:solidFill>
                  <a:schemeClr val="bg1"/>
                </a:solidFill>
                <a:latin typeface="微软雅黑" panose="020B0503020204020204" pitchFamily="34" charset="-122"/>
                <a:ea typeface="微软雅黑" panose="020B0503020204020204" pitchFamily="34" charset="-122"/>
              </a:rPr>
              <a:t>：无向连通图</a:t>
            </a:r>
            <a:r>
              <a:rPr lang="en-US" altLang="zh-CN" dirty="0">
                <a:solidFill>
                  <a:schemeClr val="bg1"/>
                </a:solidFill>
                <a:latin typeface="微软雅黑" panose="020B0503020204020204" pitchFamily="34" charset="-122"/>
                <a:ea typeface="微软雅黑" panose="020B0503020204020204" pitchFamily="34" charset="-122"/>
              </a:rPr>
              <a:t>G=(V, E)</a:t>
            </a:r>
            <a:r>
              <a:rPr lang="zh-CN" altLang="en-US" dirty="0">
                <a:solidFill>
                  <a:schemeClr val="bg1"/>
                </a:solidFill>
                <a:latin typeface="微软雅黑" panose="020B0503020204020204" pitchFamily="34" charset="-122"/>
                <a:ea typeface="微软雅黑" panose="020B0503020204020204" pitchFamily="34" charset="-122"/>
              </a:rPr>
              <a:t>中，最小边一定在</a:t>
            </a:r>
            <a:r>
              <a:rPr lang="en-US" altLang="zh-CN" dirty="0">
                <a:solidFill>
                  <a:schemeClr val="bg1"/>
                </a:solidFill>
                <a:latin typeface="微软雅黑" panose="020B0503020204020204" pitchFamily="34" charset="-122"/>
                <a:ea typeface="微软雅黑" panose="020B0503020204020204" pitchFamily="34" charset="-122"/>
              </a:rPr>
              <a:t>MST</a:t>
            </a:r>
            <a:r>
              <a:rPr lang="zh-CN" altLang="en-US" dirty="0">
                <a:solidFill>
                  <a:schemeClr val="bg1"/>
                </a:solidFill>
                <a:latin typeface="微软雅黑" panose="020B0503020204020204" pitchFamily="34" charset="-122"/>
                <a:ea typeface="微软雅黑" panose="020B0503020204020204" pitchFamily="34" charset="-122"/>
              </a:rPr>
              <a:t>中，那么次小边也在</a:t>
            </a:r>
            <a:r>
              <a:rPr lang="en-US" altLang="zh-CN" dirty="0">
                <a:solidFill>
                  <a:schemeClr val="bg1"/>
                </a:solidFill>
                <a:latin typeface="微软雅黑" panose="020B0503020204020204" pitchFamily="34" charset="-122"/>
                <a:ea typeface="微软雅黑" panose="020B0503020204020204" pitchFamily="34" charset="-122"/>
              </a:rPr>
              <a:t>MTS</a:t>
            </a:r>
            <a:r>
              <a:rPr lang="zh-CN" altLang="en-US" dirty="0">
                <a:solidFill>
                  <a:schemeClr val="bg1"/>
                </a:solidFill>
                <a:latin typeface="微软雅黑" panose="020B0503020204020204" pitchFamily="34" charset="-122"/>
                <a:ea typeface="微软雅黑" panose="020B0503020204020204" pitchFamily="34" charset="-122"/>
              </a:rPr>
              <a:t>中吗？</a:t>
            </a:r>
          </a:p>
        </p:txBody>
      </p:sp>
      <p:sp>
        <p:nvSpPr>
          <p:cNvPr id="14" name="文本框 13">
            <a:extLst>
              <a:ext uri="{FF2B5EF4-FFF2-40B4-BE49-F238E27FC236}">
                <a16:creationId xmlns:a16="http://schemas.microsoft.com/office/drawing/2014/main" id="{ED3EDA5F-F237-44DD-954D-959C4380E8BD}"/>
              </a:ext>
            </a:extLst>
          </p:cNvPr>
          <p:cNvSpPr txBox="1"/>
          <p:nvPr/>
        </p:nvSpPr>
        <p:spPr>
          <a:xfrm>
            <a:off x="344851" y="5331711"/>
            <a:ext cx="5543570" cy="369332"/>
          </a:xfrm>
          <a:prstGeom prst="rect">
            <a:avLst/>
          </a:prstGeom>
          <a:noFill/>
        </p:spPr>
        <p:txBody>
          <a:bodyPr wrap="square" rtlCol="0">
            <a:spAutoFit/>
          </a:bodyPr>
          <a:lstStyle/>
          <a:p>
            <a:r>
              <a:rPr lang="en-US" altLang="zh-CN" dirty="0">
                <a:solidFill>
                  <a:srgbClr val="00B0F0"/>
                </a:solidFill>
              </a:rPr>
              <a:t>---Hint: </a:t>
            </a:r>
            <a:r>
              <a:rPr lang="zh-CN" altLang="en-US" dirty="0">
                <a:solidFill>
                  <a:srgbClr val="00B0F0"/>
                </a:solidFill>
              </a:rPr>
              <a:t>无向图（无重边）中的回路至少包含几条边？</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15511D2-723E-4C37-856D-ABA465BD2F81}"/>
                  </a:ext>
                </a:extLst>
              </p:cNvPr>
              <p:cNvSpPr txBox="1"/>
              <p:nvPr/>
            </p:nvSpPr>
            <p:spPr>
              <a:xfrm>
                <a:off x="6503337" y="1469559"/>
                <a:ext cx="5021198" cy="1200329"/>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最小生成树的性质</a:t>
                </a:r>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：无向连通图</a:t>
                </a:r>
                <a:r>
                  <a:rPr lang="en-US" altLang="zh-CN" dirty="0">
                    <a:solidFill>
                      <a:schemeClr val="bg1"/>
                    </a:solidFill>
                    <a:latin typeface="微软雅黑" panose="020B0503020204020204" pitchFamily="34" charset="-122"/>
                    <a:ea typeface="微软雅黑" panose="020B0503020204020204" pitchFamily="34" charset="-122"/>
                  </a:rPr>
                  <a:t>G=(V, E)</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MST</a:t>
                </a:r>
                <a:r>
                  <a:rPr lang="zh-CN" altLang="en-US" dirty="0">
                    <a:solidFill>
                      <a:schemeClr val="bg1"/>
                    </a:solidFill>
                    <a:latin typeface="微软雅黑" panose="020B0503020204020204" pitchFamily="34" charset="-122"/>
                    <a:ea typeface="微软雅黑" panose="020B0503020204020204" pitchFamily="34" charset="-122"/>
                  </a:rPr>
                  <a:t>是</a:t>
                </a:r>
                <a:r>
                  <a:rPr lang="en-US" altLang="zh-CN" dirty="0">
                    <a:solidFill>
                      <a:schemeClr val="bg1"/>
                    </a:solidFill>
                    <a:latin typeface="微软雅黑" panose="020B0503020204020204" pitchFamily="34" charset="-122"/>
                    <a:ea typeface="微软雅黑" panose="020B0503020204020204" pitchFamily="34" charset="-122"/>
                  </a:rPr>
                  <a:t>T=(V, </a:t>
                </a:r>
                <a:r>
                  <a:rPr lang="en-US" altLang="zh-CN" dirty="0" err="1">
                    <a:solidFill>
                      <a:schemeClr val="bg1"/>
                    </a:solidFill>
                    <a:latin typeface="微软雅黑" panose="020B0503020204020204" pitchFamily="34" charset="-122"/>
                    <a:ea typeface="微软雅黑" panose="020B0503020204020204" pitchFamily="34" charset="-122"/>
                  </a:rPr>
                  <a:t>E</a:t>
                </a:r>
                <a:r>
                  <a:rPr lang="en-US" altLang="zh-CN" baseline="-25000" dirty="0" err="1">
                    <a:solidFill>
                      <a:schemeClr val="bg1"/>
                    </a:solidFill>
                    <a:latin typeface="微软雅黑" panose="020B0503020204020204" pitchFamily="34" charset="-122"/>
                    <a:ea typeface="微软雅黑" panose="020B0503020204020204" pitchFamily="34" charset="-122"/>
                  </a:rPr>
                  <a:t>mst</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。假设边</a:t>
                </a:r>
                <a14:m>
                  <m:oMath xmlns:m="http://schemas.openxmlformats.org/officeDocument/2006/math">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𝑢</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𝑣</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𝐸</m:t>
                    </m:r>
                  </m:oMath>
                </a14:m>
                <a:r>
                  <a:rPr lang="zh-CN" altLang="en-US" dirty="0">
                    <a:solidFill>
                      <a:schemeClr val="bg1"/>
                    </a:solidFill>
                    <a:latin typeface="微软雅黑" panose="020B0503020204020204" pitchFamily="34" charset="-122"/>
                    <a:ea typeface="微软雅黑" panose="020B0503020204020204" pitchFamily="34" charset="-122"/>
                  </a:rPr>
                  <a:t>不在</a:t>
                </a:r>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中，即</a:t>
                </a:r>
                <a14:m>
                  <m:oMath xmlns:m="http://schemas.openxmlformats.org/officeDocument/2006/math">
                    <m:d>
                      <m:dPr>
                        <m:ctrlPr>
                          <a:rPr lang="en-US" altLang="zh-CN" i="1" smtClean="0">
                            <a:solidFill>
                              <a:srgbClr val="FFFF00"/>
                            </a:solidFill>
                            <a:latin typeface="Cambria Math" panose="02040503050406030204" pitchFamily="18" charset="0"/>
                          </a:rPr>
                        </m:ctrlPr>
                      </m:dPr>
                      <m:e>
                        <m:r>
                          <a:rPr lang="en-US" altLang="zh-CN" i="1">
                            <a:solidFill>
                              <a:srgbClr val="FFFF00"/>
                            </a:solidFill>
                            <a:latin typeface="Cambria Math" panose="02040503050406030204" pitchFamily="18" charset="0"/>
                          </a:rPr>
                          <m:t>𝑢</m:t>
                        </m:r>
                        <m:r>
                          <a:rPr lang="en-US" altLang="zh-CN" i="1">
                            <a:solidFill>
                              <a:srgbClr val="FFFF00"/>
                            </a:solidFill>
                            <a:latin typeface="Cambria Math" panose="02040503050406030204" pitchFamily="18" charset="0"/>
                          </a:rPr>
                          <m:t>,</m:t>
                        </m:r>
                        <m:r>
                          <a:rPr lang="en-US" altLang="zh-CN" i="1">
                            <a:solidFill>
                              <a:srgbClr val="FFFF00"/>
                            </a:solidFill>
                            <a:latin typeface="Cambria Math" panose="02040503050406030204" pitchFamily="18" charset="0"/>
                          </a:rPr>
                          <m:t>𝑣</m:t>
                        </m:r>
                      </m:e>
                    </m:d>
                    <m:r>
                      <a:rPr lang="en-US" altLang="zh-CN" b="0" i="1" smtClean="0">
                        <a:solidFill>
                          <a:srgbClr val="FFFF00"/>
                        </a:solidFill>
                        <a:latin typeface="Cambria Math" panose="02040503050406030204" pitchFamily="18" charset="0"/>
                      </a:rPr>
                      <m:t>∉</m:t>
                    </m:r>
                    <m:sSub>
                      <m:sSubPr>
                        <m:ctrlPr>
                          <a:rPr lang="en-US" altLang="zh-CN" b="0" i="1" smtClean="0">
                            <a:solidFill>
                              <a:srgbClr val="FFFF00"/>
                            </a:solidFill>
                            <a:latin typeface="Cambria Math" panose="02040503050406030204" pitchFamily="18" charset="0"/>
                          </a:rPr>
                        </m:ctrlPr>
                      </m:sSubPr>
                      <m:e>
                        <m:r>
                          <a:rPr lang="en-US" altLang="zh-CN" i="1">
                            <a:solidFill>
                              <a:srgbClr val="FFFF00"/>
                            </a:solidFill>
                            <a:latin typeface="Cambria Math" panose="02040503050406030204" pitchFamily="18" charset="0"/>
                          </a:rPr>
                          <m:t>𝐸</m:t>
                        </m:r>
                      </m:e>
                      <m:sub>
                        <m:r>
                          <a:rPr lang="en-US" altLang="zh-CN" b="0" i="1" smtClean="0">
                            <a:solidFill>
                              <a:srgbClr val="FFFF00"/>
                            </a:solidFill>
                            <a:latin typeface="Cambria Math" panose="02040503050406030204" pitchFamily="18" charset="0"/>
                          </a:rPr>
                          <m:t>𝑚𝑠𝑡</m:t>
                        </m:r>
                      </m:sub>
                    </m:sSub>
                  </m:oMath>
                </a14:m>
                <a:r>
                  <a:rPr lang="zh-CN" altLang="en-US" dirty="0">
                    <a:solidFill>
                      <a:schemeClr val="bg1"/>
                    </a:solidFill>
                    <a:latin typeface="微软雅黑" panose="020B0503020204020204" pitchFamily="34" charset="-122"/>
                    <a:ea typeface="微软雅黑" panose="020B0503020204020204" pitchFamily="34" charset="-122"/>
                  </a:rPr>
                  <a:t>。添加边</a:t>
                </a:r>
                <a14:m>
                  <m:oMath xmlns:m="http://schemas.openxmlformats.org/officeDocument/2006/math">
                    <m:d>
                      <m:dPr>
                        <m:ctrlPr>
                          <a:rPr lang="en-US"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𝑢</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𝑣</m:t>
                        </m:r>
                      </m:e>
                    </m:d>
                  </m:oMath>
                </a14:m>
                <a:r>
                  <a:rPr lang="zh-CN" altLang="en-US" dirty="0">
                    <a:solidFill>
                      <a:schemeClr val="bg1"/>
                    </a:solidFill>
                    <a:latin typeface="微软雅黑" panose="020B0503020204020204" pitchFamily="34" charset="-122"/>
                    <a:ea typeface="微软雅黑" panose="020B0503020204020204" pitchFamily="34" charset="-122"/>
                  </a:rPr>
                  <a:t>会使</a:t>
                </a:r>
                <a:r>
                  <a:rPr lang="en-US" altLang="zh-CN" dirty="0">
                    <a:solidFill>
                      <a:schemeClr val="bg1"/>
                    </a:solidFill>
                    <a:latin typeface="微软雅黑" panose="020B0503020204020204" pitchFamily="34" charset="-122"/>
                    <a:ea typeface="微软雅黑" panose="020B0503020204020204" pitchFamily="34" charset="-122"/>
                  </a:rPr>
                  <a:t>T</a:t>
                </a:r>
                <a:r>
                  <a:rPr lang="zh-CN" altLang="en-US" dirty="0">
                    <a:solidFill>
                      <a:schemeClr val="bg1"/>
                    </a:solidFill>
                    <a:latin typeface="微软雅黑" panose="020B0503020204020204" pitchFamily="34" charset="-122"/>
                    <a:ea typeface="微软雅黑" panose="020B0503020204020204" pitchFamily="34" charset="-122"/>
                  </a:rPr>
                  <a:t>中产生回路，而</a:t>
                </a:r>
                <a14:m>
                  <m:oMath xmlns:m="http://schemas.openxmlformats.org/officeDocument/2006/math">
                    <m:r>
                      <a:rPr lang="en-US" altLang="zh-CN" i="1" dirty="0">
                        <a:solidFill>
                          <a:schemeClr val="bg1"/>
                        </a:solidFill>
                        <a:latin typeface="Cambria Math" panose="02040503050406030204" pitchFamily="18" charset="0"/>
                      </a:rPr>
                      <m:t>𝑤</m:t>
                    </m:r>
                    <m:r>
                      <a:rPr lang="en-US" altLang="zh-CN" i="1" dirty="0">
                        <a:solidFill>
                          <a:schemeClr val="bg1"/>
                        </a:solidFill>
                        <a:latin typeface="Cambria Math" panose="02040503050406030204" pitchFamily="18" charset="0"/>
                      </a:rPr>
                      <m:t>(</m:t>
                    </m:r>
                    <m:r>
                      <a:rPr lang="en-US" altLang="zh-CN" i="1" dirty="0">
                        <a:solidFill>
                          <a:schemeClr val="bg1"/>
                        </a:solidFill>
                        <a:latin typeface="Cambria Math" panose="02040503050406030204" pitchFamily="18" charset="0"/>
                      </a:rPr>
                      <m:t>𝑢</m:t>
                    </m:r>
                    <m:r>
                      <a:rPr lang="en-US" altLang="zh-CN" i="1" dirty="0">
                        <a:solidFill>
                          <a:schemeClr val="bg1"/>
                        </a:solidFill>
                        <a:latin typeface="Cambria Math" panose="02040503050406030204" pitchFamily="18" charset="0"/>
                      </a:rPr>
                      <m:t>, </m:t>
                    </m:r>
                    <m:r>
                      <a:rPr lang="en-US" altLang="zh-CN" i="1" dirty="0">
                        <a:solidFill>
                          <a:schemeClr val="bg1"/>
                        </a:solidFill>
                        <a:latin typeface="Cambria Math" panose="02040503050406030204" pitchFamily="18" charset="0"/>
                      </a:rPr>
                      <m:t>𝑣</m:t>
                    </m:r>
                    <m:r>
                      <a:rPr lang="en-US" altLang="zh-CN" i="1" dirty="0">
                        <a:solidFill>
                          <a:schemeClr val="bg1"/>
                        </a:solidFill>
                        <a:latin typeface="Cambria Math" panose="02040503050406030204" pitchFamily="18" charset="0"/>
                      </a:rPr>
                      <m:t>)</m:t>
                    </m:r>
                  </m:oMath>
                </a14:m>
                <a:r>
                  <a:rPr lang="zh-CN" altLang="en-US" dirty="0">
                    <a:solidFill>
                      <a:schemeClr val="bg1"/>
                    </a:solidFill>
                    <a:latin typeface="微软雅黑" panose="020B0503020204020204" pitchFamily="34" charset="-122"/>
                    <a:ea typeface="微软雅黑" panose="020B0503020204020204" pitchFamily="34" charset="-122"/>
                  </a:rPr>
                  <a:t>一定</a:t>
                </a:r>
                <a:r>
                  <a:rPr lang="zh-CN" altLang="en-US" dirty="0">
                    <a:solidFill>
                      <a:srgbClr val="FFFF00"/>
                    </a:solidFill>
                    <a:latin typeface="微软雅黑" panose="020B0503020204020204" pitchFamily="34" charset="-122"/>
                    <a:ea typeface="微软雅黑" panose="020B0503020204020204" pitchFamily="34" charset="-122"/>
                  </a:rPr>
                  <a:t>大于等于</a:t>
                </a:r>
                <a:r>
                  <a:rPr lang="zh-CN" altLang="en-US" dirty="0">
                    <a:solidFill>
                      <a:schemeClr val="bg1"/>
                    </a:solidFill>
                    <a:latin typeface="微软雅黑" panose="020B0503020204020204" pitchFamily="34" charset="-122"/>
                    <a:ea typeface="微软雅黑" panose="020B0503020204020204" pitchFamily="34" charset="-122"/>
                  </a:rPr>
                  <a:t>回路上所有边的权重。</a:t>
                </a:r>
              </a:p>
            </p:txBody>
          </p:sp>
        </mc:Choice>
        <mc:Fallback xmlns="">
          <p:sp>
            <p:nvSpPr>
              <p:cNvPr id="15" name="文本框 14">
                <a:extLst>
                  <a:ext uri="{FF2B5EF4-FFF2-40B4-BE49-F238E27FC236}">
                    <a16:creationId xmlns:a16="http://schemas.microsoft.com/office/drawing/2014/main" id="{415511D2-723E-4C37-856D-ABA465BD2F81}"/>
                  </a:ext>
                </a:extLst>
              </p:cNvPr>
              <p:cNvSpPr txBox="1">
                <a:spLocks noRot="1" noChangeAspect="1" noMove="1" noResize="1" noEditPoints="1" noAdjustHandles="1" noChangeArrowheads="1" noChangeShapeType="1" noTextEdit="1"/>
              </p:cNvSpPr>
              <p:nvPr/>
            </p:nvSpPr>
            <p:spPr>
              <a:xfrm>
                <a:off x="6503337" y="1469559"/>
                <a:ext cx="5021198" cy="1200329"/>
              </a:xfrm>
              <a:prstGeom prst="rect">
                <a:avLst/>
              </a:prstGeom>
              <a:blipFill>
                <a:blip r:embed="rId3"/>
                <a:stretch>
                  <a:fillRect l="-1092" t="-2538" r="-5340" b="-7107"/>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42168F13-EF03-492D-8FA2-8D9A5958755E}"/>
              </a:ext>
            </a:extLst>
          </p:cNvPr>
          <p:cNvGrpSpPr/>
          <p:nvPr/>
        </p:nvGrpSpPr>
        <p:grpSpPr>
          <a:xfrm>
            <a:off x="10579280" y="3014213"/>
            <a:ext cx="1226472" cy="1091795"/>
            <a:chOff x="10579280" y="2635838"/>
            <a:chExt cx="1226472" cy="1091795"/>
          </a:xfrm>
        </p:grpSpPr>
        <p:sp>
          <p:nvSpPr>
            <p:cNvPr id="16" name="椭圆 15">
              <a:extLst>
                <a:ext uri="{FF2B5EF4-FFF2-40B4-BE49-F238E27FC236}">
                  <a16:creationId xmlns:a16="http://schemas.microsoft.com/office/drawing/2014/main" id="{F025F44B-3402-4030-934B-C368E84C5CA5}"/>
                </a:ext>
              </a:extLst>
            </p:cNvPr>
            <p:cNvSpPr/>
            <p:nvPr/>
          </p:nvSpPr>
          <p:spPr>
            <a:xfrm>
              <a:off x="10867059" y="3317254"/>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615EBDC-2558-4553-A803-CF697B40C2CC}"/>
                </a:ext>
              </a:extLst>
            </p:cNvPr>
            <p:cNvSpPr/>
            <p:nvPr/>
          </p:nvSpPr>
          <p:spPr>
            <a:xfrm>
              <a:off x="10579280" y="2906875"/>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1E2E08-5DE3-421A-8C8F-AAAE92602212}"/>
                </a:ext>
              </a:extLst>
            </p:cNvPr>
            <p:cNvSpPr/>
            <p:nvPr/>
          </p:nvSpPr>
          <p:spPr>
            <a:xfrm>
              <a:off x="10969535" y="2635838"/>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B0701F7-3E18-44EE-B996-FAA9C5409CBD}"/>
                </a:ext>
              </a:extLst>
            </p:cNvPr>
            <p:cNvSpPr/>
            <p:nvPr/>
          </p:nvSpPr>
          <p:spPr>
            <a:xfrm>
              <a:off x="11445128" y="2635838"/>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7846411-0E23-481C-8E4C-3BCE79CE6958}"/>
                </a:ext>
              </a:extLst>
            </p:cNvPr>
            <p:cNvSpPr/>
            <p:nvPr/>
          </p:nvSpPr>
          <p:spPr>
            <a:xfrm>
              <a:off x="11703276" y="3009351"/>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F77DA3B-14E3-4487-ACEC-F606E2E07F32}"/>
                </a:ext>
              </a:extLst>
            </p:cNvPr>
            <p:cNvSpPr/>
            <p:nvPr/>
          </p:nvSpPr>
          <p:spPr>
            <a:xfrm>
              <a:off x="11496369" y="3317254"/>
              <a:ext cx="102476" cy="102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572E915-4B5C-4567-9208-B813CB690484}"/>
                </a:ext>
              </a:extLst>
            </p:cNvPr>
            <p:cNvCxnSpPr>
              <a:stCxn id="16" idx="1"/>
              <a:endCxn id="17" idx="5"/>
            </p:cNvCxnSpPr>
            <p:nvPr/>
          </p:nvCxnSpPr>
          <p:spPr>
            <a:xfrm flipH="1" flipV="1">
              <a:off x="10666749" y="2994344"/>
              <a:ext cx="215317" cy="33791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F88913C-CE8E-4340-875E-4360EDB3A1DF}"/>
                </a:ext>
              </a:extLst>
            </p:cNvPr>
            <p:cNvCxnSpPr>
              <a:cxnSpLocks/>
              <a:stCxn id="17" idx="7"/>
              <a:endCxn id="18" idx="3"/>
            </p:cNvCxnSpPr>
            <p:nvPr/>
          </p:nvCxnSpPr>
          <p:spPr>
            <a:xfrm flipV="1">
              <a:off x="10666749" y="2723307"/>
              <a:ext cx="317793" cy="19857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6DA8F48-C717-412F-8DEA-C85D2B38381A}"/>
                </a:ext>
              </a:extLst>
            </p:cNvPr>
            <p:cNvCxnSpPr>
              <a:cxnSpLocks/>
              <a:stCxn id="18" idx="6"/>
              <a:endCxn id="19" idx="2"/>
            </p:cNvCxnSpPr>
            <p:nvPr/>
          </p:nvCxnSpPr>
          <p:spPr>
            <a:xfrm>
              <a:off x="11072011" y="2687076"/>
              <a:ext cx="3731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31560C-C7E1-4052-A535-36F85FD3460C}"/>
                </a:ext>
              </a:extLst>
            </p:cNvPr>
            <p:cNvCxnSpPr>
              <a:cxnSpLocks/>
              <a:stCxn id="19" idx="6"/>
              <a:endCxn id="20" idx="0"/>
            </p:cNvCxnSpPr>
            <p:nvPr/>
          </p:nvCxnSpPr>
          <p:spPr>
            <a:xfrm>
              <a:off x="11547604" y="2687076"/>
              <a:ext cx="206910" cy="322275"/>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F9406CA-CEE0-4F0A-8340-D17F81D822D6}"/>
                </a:ext>
              </a:extLst>
            </p:cNvPr>
            <p:cNvCxnSpPr>
              <a:cxnSpLocks/>
              <a:stCxn id="21" idx="7"/>
              <a:endCxn id="20" idx="4"/>
            </p:cNvCxnSpPr>
            <p:nvPr/>
          </p:nvCxnSpPr>
          <p:spPr>
            <a:xfrm flipV="1">
              <a:off x="11583838" y="3111827"/>
              <a:ext cx="170676" cy="220434"/>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9E227C5-6B96-456E-A6A0-6B2199A56B6C}"/>
                </a:ext>
              </a:extLst>
            </p:cNvPr>
            <p:cNvCxnSpPr>
              <a:stCxn id="16" idx="6"/>
              <a:endCxn id="21" idx="2"/>
            </p:cNvCxnSpPr>
            <p:nvPr/>
          </p:nvCxnSpPr>
          <p:spPr>
            <a:xfrm>
              <a:off x="10969535" y="3368492"/>
              <a:ext cx="526834"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931FE1D0-F029-4DE6-8B42-43AEBF598E9C}"/>
                </a:ext>
              </a:extLst>
            </p:cNvPr>
            <p:cNvSpPr txBox="1"/>
            <p:nvPr/>
          </p:nvSpPr>
          <p:spPr>
            <a:xfrm>
              <a:off x="10765050" y="3358301"/>
              <a:ext cx="306494" cy="369332"/>
            </a:xfrm>
            <a:prstGeom prst="rect">
              <a:avLst/>
            </a:prstGeom>
            <a:noFill/>
          </p:spPr>
          <p:txBody>
            <a:bodyPr wrap="none" rtlCol="0">
              <a:spAutoFit/>
            </a:bodyPr>
            <a:lstStyle/>
            <a:p>
              <a:r>
                <a:rPr lang="en-US" altLang="zh-CN" dirty="0"/>
                <a:t>u</a:t>
              </a:r>
              <a:endParaRPr lang="zh-CN" altLang="en-US" dirty="0"/>
            </a:p>
          </p:txBody>
        </p:sp>
        <p:sp>
          <p:nvSpPr>
            <p:cNvPr id="42" name="文本框 41">
              <a:extLst>
                <a:ext uri="{FF2B5EF4-FFF2-40B4-BE49-F238E27FC236}">
                  <a16:creationId xmlns:a16="http://schemas.microsoft.com/office/drawing/2014/main" id="{E9321F79-C89A-4797-BB4B-C413AFE9F874}"/>
                </a:ext>
              </a:extLst>
            </p:cNvPr>
            <p:cNvSpPr txBox="1"/>
            <p:nvPr/>
          </p:nvSpPr>
          <p:spPr>
            <a:xfrm>
              <a:off x="11424021" y="3353022"/>
              <a:ext cx="288862" cy="369332"/>
            </a:xfrm>
            <a:prstGeom prst="rect">
              <a:avLst/>
            </a:prstGeom>
            <a:noFill/>
          </p:spPr>
          <p:txBody>
            <a:bodyPr wrap="none" rtlCol="0">
              <a:spAutoFit/>
            </a:bodyPr>
            <a:lstStyle/>
            <a:p>
              <a:r>
                <a:rPr lang="en-US" altLang="zh-CN" dirty="0"/>
                <a:t>v</a:t>
              </a:r>
              <a:endParaRPr lang="zh-CN" altLang="en-US" dirty="0"/>
            </a:p>
          </p:txBody>
        </p:sp>
      </p:grpSp>
      <p:sp>
        <p:nvSpPr>
          <p:cNvPr id="43" name="文本框 42">
            <a:extLst>
              <a:ext uri="{FF2B5EF4-FFF2-40B4-BE49-F238E27FC236}">
                <a16:creationId xmlns:a16="http://schemas.microsoft.com/office/drawing/2014/main" id="{6F1D808B-9DC4-4336-A4D3-B79F63AD63F8}"/>
              </a:ext>
            </a:extLst>
          </p:cNvPr>
          <p:cNvSpPr txBox="1"/>
          <p:nvPr/>
        </p:nvSpPr>
        <p:spPr>
          <a:xfrm>
            <a:off x="6497454" y="3151774"/>
            <a:ext cx="3994357" cy="646331"/>
          </a:xfrm>
          <a:prstGeom prst="rect">
            <a:avLst/>
          </a:prstGeom>
          <a:noFill/>
        </p:spPr>
        <p:txBody>
          <a:bodyPr wrap="square" rtlCol="0">
            <a:spAutoFit/>
          </a:bodyPr>
          <a:lstStyle/>
          <a:p>
            <a:r>
              <a:rPr lang="zh-CN" altLang="en-US" b="1" dirty="0"/>
              <a:t>证明</a:t>
            </a:r>
            <a:r>
              <a:rPr lang="zh-CN" altLang="en-US" dirty="0"/>
              <a:t>：如果回路上有权重</a:t>
            </a:r>
            <a:r>
              <a:rPr lang="en-US" altLang="zh-CN" dirty="0">
                <a:solidFill>
                  <a:srgbClr val="0000FF"/>
                </a:solidFill>
              </a:rPr>
              <a:t>&gt; </a:t>
            </a:r>
            <a:r>
              <a:rPr lang="zh-CN" altLang="en-US" dirty="0">
                <a:solidFill>
                  <a:srgbClr val="0000FF"/>
                </a:solidFill>
              </a:rPr>
              <a:t>𝑤</a:t>
            </a:r>
            <a:r>
              <a:rPr lang="en-US" altLang="zh-CN" dirty="0">
                <a:solidFill>
                  <a:srgbClr val="0000FF"/>
                </a:solidFill>
              </a:rPr>
              <a:t>(</a:t>
            </a:r>
            <a:r>
              <a:rPr lang="zh-CN" altLang="en-US" dirty="0">
                <a:solidFill>
                  <a:srgbClr val="0000FF"/>
                </a:solidFill>
              </a:rPr>
              <a:t>𝑢</a:t>
            </a:r>
            <a:r>
              <a:rPr lang="en-US" altLang="zh-CN" dirty="0">
                <a:solidFill>
                  <a:srgbClr val="0000FF"/>
                </a:solidFill>
              </a:rPr>
              <a:t>, </a:t>
            </a:r>
            <a:r>
              <a:rPr lang="zh-CN" altLang="en-US" dirty="0">
                <a:solidFill>
                  <a:srgbClr val="0000FF"/>
                </a:solidFill>
              </a:rPr>
              <a:t>𝑣</a:t>
            </a:r>
            <a:r>
              <a:rPr lang="en-US" altLang="zh-CN" dirty="0">
                <a:solidFill>
                  <a:srgbClr val="0000FF"/>
                </a:solidFill>
              </a:rPr>
              <a:t>)</a:t>
            </a:r>
            <a:r>
              <a:rPr lang="zh-CN" altLang="en-US" dirty="0"/>
              <a:t>的边，则两条边可交换，与</a:t>
            </a:r>
            <a:r>
              <a:rPr lang="en-US" altLang="zh-CN" dirty="0"/>
              <a:t>T</a:t>
            </a:r>
            <a:r>
              <a:rPr lang="zh-CN" altLang="en-US" dirty="0"/>
              <a:t>是</a:t>
            </a:r>
            <a:r>
              <a:rPr lang="en-US" altLang="zh-CN" dirty="0"/>
              <a:t>MST</a:t>
            </a:r>
            <a:r>
              <a:rPr lang="zh-CN" altLang="en-US" dirty="0"/>
              <a:t>矛盾！</a:t>
            </a:r>
          </a:p>
        </p:txBody>
      </p:sp>
      <p:sp>
        <p:nvSpPr>
          <p:cNvPr id="46" name="文本框 45">
            <a:extLst>
              <a:ext uri="{FF2B5EF4-FFF2-40B4-BE49-F238E27FC236}">
                <a16:creationId xmlns:a16="http://schemas.microsoft.com/office/drawing/2014/main" id="{8233CEE6-4C5B-4B5D-8207-C727FF13B64A}"/>
              </a:ext>
            </a:extLst>
          </p:cNvPr>
          <p:cNvSpPr txBox="1"/>
          <p:nvPr/>
        </p:nvSpPr>
        <p:spPr>
          <a:xfrm>
            <a:off x="6678719" y="4599763"/>
            <a:ext cx="2094791" cy="1200329"/>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定理</a:t>
            </a:r>
            <a:r>
              <a:rPr lang="zh-CN" altLang="en-US" dirty="0">
                <a:solidFill>
                  <a:schemeClr val="bg1"/>
                </a:solidFill>
                <a:latin typeface="微软雅黑" panose="020B0503020204020204" pitchFamily="34" charset="-122"/>
                <a:ea typeface="微软雅黑" panose="020B0503020204020204" pitchFamily="34" charset="-122"/>
              </a:rPr>
              <a:t>：如果无向连通图中所有边的</a:t>
            </a:r>
            <a:r>
              <a:rPr lang="zh-CN" altLang="en-US" dirty="0">
                <a:solidFill>
                  <a:srgbClr val="FFFF00"/>
                </a:solidFill>
                <a:latin typeface="微软雅黑" panose="020B0503020204020204" pitchFamily="34" charset="-122"/>
                <a:ea typeface="微软雅黑" panose="020B0503020204020204" pitchFamily="34" charset="-122"/>
              </a:rPr>
              <a:t>权重互异</a:t>
            </a:r>
            <a:r>
              <a:rPr lang="zh-CN" altLang="en-US" dirty="0">
                <a:solidFill>
                  <a:schemeClr val="bg1"/>
                </a:solidFill>
                <a:latin typeface="微软雅黑" panose="020B0503020204020204" pitchFamily="34" charset="-122"/>
                <a:ea typeface="微软雅黑" panose="020B0503020204020204" pitchFamily="34" charset="-122"/>
              </a:rPr>
              <a:t>，则其最小生成树是</a:t>
            </a:r>
            <a:r>
              <a:rPr lang="zh-CN" altLang="en-US" dirty="0">
                <a:solidFill>
                  <a:srgbClr val="FFFF00"/>
                </a:solidFill>
                <a:latin typeface="微软雅黑" panose="020B0503020204020204" pitchFamily="34" charset="-122"/>
                <a:ea typeface="微软雅黑" panose="020B0503020204020204" pitchFamily="34" charset="-122"/>
              </a:rPr>
              <a:t>唯一的</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47" name="文本框 46">
            <a:extLst>
              <a:ext uri="{FF2B5EF4-FFF2-40B4-BE49-F238E27FC236}">
                <a16:creationId xmlns:a16="http://schemas.microsoft.com/office/drawing/2014/main" id="{26DD855C-06DE-4ED6-BD67-50B00DBFA0A8}"/>
              </a:ext>
            </a:extLst>
          </p:cNvPr>
          <p:cNvSpPr txBox="1"/>
          <p:nvPr/>
        </p:nvSpPr>
        <p:spPr>
          <a:xfrm>
            <a:off x="9112537" y="4599763"/>
            <a:ext cx="2435067" cy="369332"/>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扩边法</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Kruskal</a:t>
            </a:r>
            <a:r>
              <a:rPr lang="zh-CN" altLang="en-US" dirty="0">
                <a:solidFill>
                  <a:schemeClr val="bg1"/>
                </a:solidFill>
                <a:latin typeface="微软雅黑" panose="020B0503020204020204" pitchFamily="34" charset="-122"/>
                <a:ea typeface="微软雅黑" panose="020B0503020204020204" pitchFamily="34" charset="-122"/>
              </a:rPr>
              <a:t>算法</a:t>
            </a:r>
          </a:p>
        </p:txBody>
      </p:sp>
      <p:sp>
        <p:nvSpPr>
          <p:cNvPr id="48" name="箭头: 下 47">
            <a:extLst>
              <a:ext uri="{FF2B5EF4-FFF2-40B4-BE49-F238E27FC236}">
                <a16:creationId xmlns:a16="http://schemas.microsoft.com/office/drawing/2014/main" id="{041E63BA-BB73-47B1-81FE-E9F64DD722E9}"/>
              </a:ext>
            </a:extLst>
          </p:cNvPr>
          <p:cNvSpPr/>
          <p:nvPr/>
        </p:nvSpPr>
        <p:spPr>
          <a:xfrm>
            <a:off x="7402921" y="4014268"/>
            <a:ext cx="646386"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9E82C7A9-3883-4AD8-88FD-5B4F1434E6AE}"/>
              </a:ext>
            </a:extLst>
          </p:cNvPr>
          <p:cNvSpPr/>
          <p:nvPr/>
        </p:nvSpPr>
        <p:spPr>
          <a:xfrm>
            <a:off x="9834918" y="4014268"/>
            <a:ext cx="646386"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842119E0-B17F-43B6-A4FB-D095F1767885}"/>
              </a:ext>
            </a:extLst>
          </p:cNvPr>
          <p:cNvCxnSpPr/>
          <p:nvPr/>
        </p:nvCxnSpPr>
        <p:spPr>
          <a:xfrm>
            <a:off x="5888421" y="1344611"/>
            <a:ext cx="0" cy="4906988"/>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animBg="1"/>
      <p:bldP spid="43" grpId="0"/>
      <p:bldP spid="46" grpId="0" animBg="1"/>
      <p:bldP spid="47" grpId="0" animBg="1"/>
      <p:bldP spid="48" grpId="0" animBg="1"/>
      <p:bldP spid="4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56B4FED-5EA8-26EE-2DE6-CC8F8F6F7EF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最小生成树的性质</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：无向连通图</a:t>
            </a:r>
            <a:r>
              <a:rPr kumimoji="1" lang="en"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G=(V, E)</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a:t>
            </a:r>
            <a:r>
              <a:rPr kumimoji="1" lang="en"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r>
              <a:rPr kumimoji="1" lang="en"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T=(V, </a:t>
            </a:r>
            <a:r>
              <a:rPr kumimoji="1" lang="en"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a:t>
            </a:r>
            <a:r>
              <a:rPr kumimoji="1" lang="en" altLang="zh-CN" sz="2600" baseline="-25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r>
              <a:rPr kumimoji="1" lang="en"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假设边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(𝑢,𝑣)∈𝐸</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𝐸</a:t>
            </a:r>
            <a:r>
              <a:rPr kumimoji="1" lang="en-US" altLang="zh-CN" sz="2600" baseline="-250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r>
              <a:rPr kumimoji="1" lang="zh-CN" altLang="en-US" sz="2600" baseline="-25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不在</a:t>
            </a:r>
            <a:r>
              <a:rPr kumimoji="1" lang="en"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中。则这条边的权重</a:t>
            </a:r>
            <a:r>
              <a:rPr kumimoji="1" lang="zh-CN" altLang="en-US" sz="2600" dirty="0">
                <a:solidFill>
                  <a:srgbClr val="009999"/>
                </a:solidFill>
                <a:latin typeface="Microsoft Yahei" panose="020B0503020204020204" pitchFamily="34" charset="-122"/>
                <a:ea typeface="Microsoft Yahei" panose="020B0503020204020204" pitchFamily="34" charset="-122"/>
                <a:sym typeface="Microsoft Yahei" panose="020B0503020204020204" pitchFamily="34" charset="-122"/>
              </a:rPr>
              <a:t>大于等于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中所有边的权重。这句话正确吗？</a:t>
            </a:r>
          </a:p>
        </p:txBody>
      </p:sp>
      <p:sp>
        <p:nvSpPr>
          <p:cNvPr id="14" name="文本框 13">
            <a:extLst>
              <a:ext uri="{FF2B5EF4-FFF2-40B4-BE49-F238E27FC236}">
                <a16:creationId xmlns:a16="http://schemas.microsoft.com/office/drawing/2014/main" id="{D44D359F-49DA-68A4-F965-5A945E0C976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15" name="文本框 14">
            <a:extLst>
              <a:ext uri="{FF2B5EF4-FFF2-40B4-BE49-F238E27FC236}">
                <a16:creationId xmlns:a16="http://schemas.microsoft.com/office/drawing/2014/main" id="{BA1AC9A1-1633-1A5B-B48B-B104FC55102E}"/>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否</a:t>
            </a:r>
          </a:p>
        </p:txBody>
      </p:sp>
      <p:sp>
        <p:nvSpPr>
          <p:cNvPr id="18" name="椭圆 17">
            <a:extLst>
              <a:ext uri="{FF2B5EF4-FFF2-40B4-BE49-F238E27FC236}">
                <a16:creationId xmlns:a16="http://schemas.microsoft.com/office/drawing/2014/main" id="{C6FD9F37-D34B-5E6F-4BF6-3917C07F7BB6}"/>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CBDC1D5A-231F-FA15-CA5A-0CF4A65EE396}"/>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F3627255-23C1-A6E1-FD72-D0ECA3AFED1D}"/>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F7841199-49F0-D50E-1188-E93B14A8EAEB}"/>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526AC9E-618F-F163-19E9-C8DA6B47023A}"/>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6D19CBBD-C232-AFF1-E80A-4A3455F0F428}"/>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0C5D38C9-13DA-EAC0-1263-A4663637B0FD}"/>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2FC69275-150C-6757-C8D4-B955C05CB4E0}"/>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026A15F7-F9A3-D3EF-844B-FBC59B8CF7B0}"/>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740163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4370" y="4089203"/>
            <a:ext cx="10965180" cy="142398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74370" y="1369694"/>
            <a:ext cx="10965180" cy="25622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Kruskal</a:t>
            </a:r>
            <a:r>
              <a:rPr lang="zh-CN" altLang="en-US" dirty="0"/>
              <a:t>算法</a:t>
            </a:r>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674370" y="1450978"/>
                <a:ext cx="10965180" cy="3948712"/>
              </a:xfrm>
            </p:spPr>
            <p:txBody>
              <a:bodyPr>
                <a:normAutofit fontScale="85000" lnSpcReduction="10000"/>
              </a:bodyPr>
              <a:lstStyle/>
              <a:p>
                <a:pPr>
                  <a:lnSpc>
                    <a:spcPct val="110000"/>
                  </a:lnSpc>
                </a:pPr>
                <a:r>
                  <a:rPr lang="en-US" altLang="zh-CN" sz="2400" dirty="0">
                    <a:latin typeface="Times New Roman" panose="02020603050405020304" pitchFamily="18" charset="0"/>
                    <a:sym typeface="+mn-ea"/>
                  </a:rPr>
                  <a:t>Kruskal</a:t>
                </a:r>
                <a:r>
                  <a:rPr lang="zh-CN" altLang="en-US" sz="2400" dirty="0">
                    <a:latin typeface="Times New Roman" panose="02020603050405020304" pitchFamily="18" charset="0"/>
                    <a:sym typeface="+mn-ea"/>
                  </a:rPr>
                  <a:t>算法和</a:t>
                </a:r>
                <a:r>
                  <a:rPr lang="en-US" altLang="zh-CN" sz="2400" dirty="0">
                    <a:latin typeface="Times New Roman" panose="02020603050405020304" pitchFamily="18" charset="0"/>
                    <a:sym typeface="+mn-ea"/>
                  </a:rPr>
                  <a:t>Prim</a:t>
                </a:r>
                <a:r>
                  <a:rPr lang="zh-CN" altLang="en-US" sz="2400" dirty="0">
                    <a:latin typeface="Times New Roman" panose="02020603050405020304" pitchFamily="18" charset="0"/>
                    <a:sym typeface="+mn-ea"/>
                  </a:rPr>
                  <a:t>算法的基本思想不同。</a:t>
                </a:r>
                <a:r>
                  <a:rPr lang="en-US" altLang="zh-CN" sz="2400" dirty="0">
                    <a:latin typeface="Times New Roman" panose="02020603050405020304" pitchFamily="18" charset="0"/>
                    <a:sym typeface="+mn-ea"/>
                  </a:rPr>
                  <a:t>Prim</a:t>
                </a:r>
                <a:r>
                  <a:rPr lang="zh-CN" altLang="en-US" sz="2400" dirty="0">
                    <a:latin typeface="Times New Roman" panose="02020603050405020304" pitchFamily="18" charset="0"/>
                    <a:sym typeface="+mn-ea"/>
                  </a:rPr>
                  <a:t>算法每一步选择一个结点，而</a:t>
                </a:r>
                <a:r>
                  <a:rPr lang="en-US" altLang="zh-CN" sz="2400" dirty="0">
                    <a:latin typeface="Times New Roman" panose="02020603050405020304" pitchFamily="18" charset="0"/>
                    <a:sym typeface="+mn-ea"/>
                  </a:rPr>
                  <a:t>Kruskal</a:t>
                </a:r>
                <a:r>
                  <a:rPr lang="zh-CN" altLang="en-US" sz="2400" dirty="0">
                    <a:latin typeface="Times New Roman" panose="02020603050405020304" pitchFamily="18" charset="0"/>
                    <a:sym typeface="+mn-ea"/>
                  </a:rPr>
                  <a:t>算法每一步</a:t>
                </a:r>
                <a:r>
                  <a:rPr lang="zh-CN" altLang="en-US" sz="2400" dirty="0">
                    <a:solidFill>
                      <a:srgbClr val="FF0000"/>
                    </a:solidFill>
                    <a:latin typeface="Times New Roman" panose="02020603050405020304" pitchFamily="18" charset="0"/>
                    <a:sym typeface="+mn-ea"/>
                  </a:rPr>
                  <a:t>选择一条边</a:t>
                </a:r>
                <a:r>
                  <a:rPr lang="zh-CN" altLang="en-US" sz="2400" dirty="0">
                    <a:latin typeface="Times New Roman" panose="02020603050405020304" pitchFamily="18" charset="0"/>
                    <a:sym typeface="+mn-ea"/>
                  </a:rPr>
                  <a:t>。假设</a:t>
                </a:r>
                <a14:m>
                  <m:oMath xmlns:m="http://schemas.openxmlformats.org/officeDocument/2006/math">
                    <m:r>
                      <a:rPr lang="zh-CN" altLang="en-US"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zh-CN" altLang="en-US"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zh-CN" altLang="en-US"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latin typeface="Times New Roman" panose="02020603050405020304" pitchFamily="18" charset="0"/>
                    <a:sym typeface="+mn-ea"/>
                  </a:rPr>
                  <a:t>为一个无向连通图，</a:t>
                </a:r>
                <a14:m>
                  <m:oMath xmlns:m="http://schemas.openxmlformats.org/officeDocument/2006/math">
                    <m:sSub>
                      <m:sSubPr>
                        <m:ctrlPr>
                          <a:rPr lang="en-US" altLang="zh-CN" sz="2400" b="0" i="1" dirty="0" smtClean="0">
                            <a:solidFill>
                              <a:srgbClr val="0000FF"/>
                            </a:solidFill>
                            <a:latin typeface="Cambria Math" panose="02040503050406030204" pitchFamily="18" charset="0"/>
                            <a:sym typeface="+mn-ea"/>
                          </a:rPr>
                        </m:ctrlPr>
                      </m:sSubPr>
                      <m:e>
                        <m:r>
                          <a:rPr lang="zh-CN" altLang="en-US" sz="2400" i="1" dirty="0">
                            <a:solidFill>
                              <a:srgbClr val="0000FF"/>
                            </a:solidFill>
                            <a:latin typeface="Cambria Math" panose="02040503050406030204" charset="0"/>
                            <a:cs typeface="Cambria Math" panose="02040503050406030204" charset="0"/>
                            <a:sym typeface="+mn-ea"/>
                          </a:rPr>
                          <m:t>𝐸</m:t>
                        </m:r>
                      </m:e>
                      <m:sub>
                        <m:r>
                          <a:rPr lang="en-US" altLang="zh-CN" sz="2400" b="0" i="1" dirty="0" smtClean="0">
                            <a:solidFill>
                              <a:srgbClr val="0000FF"/>
                            </a:solidFill>
                            <a:latin typeface="Cambria Math" panose="02040503050406030204" pitchFamily="18" charset="0"/>
                            <a:cs typeface="Cambria Math" panose="02040503050406030204" charset="0"/>
                            <a:sym typeface="+mn-ea"/>
                          </a:rPr>
                          <m:t>𝑚𝑠𝑡</m:t>
                        </m:r>
                      </m:sub>
                    </m:sSub>
                  </m:oMath>
                </a14:m>
                <a:r>
                  <a:rPr lang="zh-CN" altLang="en-US" sz="2400" dirty="0">
                    <a:solidFill>
                      <a:srgbClr val="0000FF"/>
                    </a:solidFill>
                    <a:latin typeface="Times New Roman" panose="02020603050405020304" pitchFamily="18" charset="0"/>
                    <a:sym typeface="+mn-ea"/>
                  </a:rPr>
                  <a:t>是</a:t>
                </a:r>
                <a14:m>
                  <m:oMath xmlns:m="http://schemas.openxmlformats.org/officeDocument/2006/math">
                    <m:r>
                      <a:rPr lang="zh-CN" altLang="en-US" sz="2400" i="1" dirty="0">
                        <a:solidFill>
                          <a:srgbClr val="0000FF"/>
                        </a:solidFill>
                        <a:latin typeface="Cambria Math" panose="02040503050406030204" charset="0"/>
                        <a:cs typeface="Cambria Math" panose="02040503050406030204" charset="0"/>
                        <a:sym typeface="+mn-ea"/>
                      </a:rPr>
                      <m:t>𝐸</m:t>
                    </m:r>
                  </m:oMath>
                </a14:m>
                <a:r>
                  <a:rPr lang="zh-CN" altLang="en-US" sz="2400" dirty="0">
                    <a:solidFill>
                      <a:srgbClr val="0000FF"/>
                    </a:solidFill>
                    <a:latin typeface="Times New Roman" panose="02020603050405020304" pitchFamily="18" charset="0"/>
                    <a:sym typeface="+mn-ea"/>
                  </a:rPr>
                  <a:t>上最小生成树中边的集合</a:t>
                </a:r>
                <a:r>
                  <a:rPr lang="zh-CN" altLang="en-US" sz="2400" dirty="0">
                    <a:latin typeface="Times New Roman" panose="02020603050405020304" pitchFamily="18" charset="0"/>
                    <a:sym typeface="+mn-ea"/>
                  </a:rPr>
                  <a:t>。</a:t>
                </a:r>
                <a:endParaRPr lang="en-US" altLang="zh-CN" sz="2400" dirty="0">
                  <a:latin typeface="Times New Roman" panose="02020603050405020304" pitchFamily="18" charset="0"/>
                  <a:sym typeface="+mn-ea"/>
                </a:endParaRPr>
              </a:p>
              <a:p>
                <a:pPr>
                  <a:lnSpc>
                    <a:spcPct val="110000"/>
                  </a:lnSpc>
                </a:pPr>
                <a:r>
                  <a:rPr lang="en-US" altLang="zh-CN" sz="2400" dirty="0">
                    <a:latin typeface="Times New Roman" panose="02020603050405020304" pitchFamily="18" charset="0"/>
                    <a:sym typeface="+mn-ea"/>
                  </a:rPr>
                  <a:t>(1) </a:t>
                </a:r>
                <a:r>
                  <a:rPr lang="zh-CN" altLang="en-US" sz="2400" dirty="0">
                    <a:latin typeface="Times New Roman" panose="02020603050405020304" pitchFamily="18" charset="0"/>
                    <a:sym typeface="+mn-ea"/>
                  </a:rPr>
                  <a:t>最小生成树</a:t>
                </a:r>
                <a14:m>
                  <m:oMath xmlns:m="http://schemas.openxmlformats.org/officeDocument/2006/math">
                    <m:r>
                      <a:rPr lang="zh-CN" altLang="en-US" sz="2400" i="1" dirty="0">
                        <a:latin typeface="Cambria Math" panose="02040503050406030204" charset="0"/>
                        <a:cs typeface="Cambria Math" panose="02040503050406030204" charset="0"/>
                        <a:sym typeface="+mn-ea"/>
                      </a:rPr>
                      <m:t>𝑇</m:t>
                    </m:r>
                  </m:oMath>
                </a14:m>
                <a:r>
                  <a:rPr lang="zh-CN" altLang="en-US" sz="2400" dirty="0">
                    <a:latin typeface="Times New Roman" panose="02020603050405020304" pitchFamily="18" charset="0"/>
                    <a:sym typeface="+mn-ea"/>
                  </a:rPr>
                  <a:t>的初始状态为只有</a:t>
                </a:r>
                <a14:m>
                  <m:oMath xmlns:m="http://schemas.openxmlformats.org/officeDocument/2006/math">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cs typeface="Cambria Math" panose="02040503050406030204" charset="0"/>
                      </a:rPr>
                      <m:t>𝑉</m:t>
                    </m:r>
                    <m:r>
                      <a:rPr lang="en-US" altLang="zh-CN" sz="2400" b="0" i="1">
                        <a:latin typeface="Cambria Math" panose="02040503050406030204" charset="0"/>
                        <a:ea typeface="MS Mincho" charset="0"/>
                        <a:cs typeface="Cambria Math" panose="02040503050406030204" charset="0"/>
                      </a:rPr>
                      <m:t>|</m:t>
                    </m:r>
                  </m:oMath>
                </a14:m>
                <a:r>
                  <a:rPr lang="zh-CN" altLang="en-US" sz="2400" dirty="0">
                    <a:latin typeface="Times New Roman" panose="02020603050405020304" pitchFamily="18" charset="0"/>
                    <a:sym typeface="+mn-ea"/>
                  </a:rPr>
                  <a:t>个结点的无边图，即</a:t>
                </a:r>
                <a14:m>
                  <m:oMath xmlns:m="http://schemas.openxmlformats.org/officeDocument/2006/math">
                    <m:sSub>
                      <m:sSubPr>
                        <m:ctrlPr>
                          <a:rPr lang="en-US" altLang="zh-CN" sz="2400" i="1" dirty="0">
                            <a:solidFill>
                              <a:srgbClr val="0000FF"/>
                            </a:solidFill>
                            <a:latin typeface="Cambria Math" panose="02040503050406030204" pitchFamily="18" charset="0"/>
                            <a:sym typeface="+mn-ea"/>
                          </a:rPr>
                        </m:ctrlPr>
                      </m:sSubPr>
                      <m:e>
                        <m:r>
                          <a:rPr lang="zh-CN" altLang="en-US" sz="2400" i="1" dirty="0">
                            <a:solidFill>
                              <a:srgbClr val="0000FF"/>
                            </a:solidFill>
                            <a:latin typeface="Cambria Math" panose="02040503050406030204" charset="0"/>
                            <a:cs typeface="Cambria Math" panose="02040503050406030204" charset="0"/>
                            <a:sym typeface="+mn-ea"/>
                          </a:rPr>
                          <m:t>𝐸</m:t>
                        </m:r>
                      </m:e>
                      <m:sub>
                        <m:r>
                          <a:rPr lang="en-US" altLang="zh-CN" sz="2400" i="1" dirty="0">
                            <a:solidFill>
                              <a:srgbClr val="0000FF"/>
                            </a:solidFill>
                            <a:latin typeface="Cambria Math" panose="02040503050406030204" pitchFamily="18" charset="0"/>
                            <a:cs typeface="Cambria Math" panose="02040503050406030204" charset="0"/>
                            <a:sym typeface="+mn-ea"/>
                          </a:rPr>
                          <m:t>𝑚𝑠𝑡</m:t>
                        </m:r>
                      </m:sub>
                    </m:sSub>
                    <m:r>
                      <a:rPr lang="en-US" altLang="zh-CN" sz="2400" b="0" i="1" dirty="0" smtClean="0">
                        <a:solidFill>
                          <a:srgbClr val="0000FF"/>
                        </a:solidFill>
                        <a:latin typeface="Cambria Math" panose="02040503050406030204" pitchFamily="18" charset="0"/>
                        <a:cs typeface="Cambria Math" panose="02040503050406030204" charset="0"/>
                        <a:sym typeface="+mn-ea"/>
                      </a:rPr>
                      <m:t>=∅</m:t>
                    </m:r>
                  </m:oMath>
                </a14:m>
                <a:endParaRPr lang="en-US" altLang="zh-CN" sz="2400" dirty="0">
                  <a:latin typeface="Times New Roman" panose="02020603050405020304" pitchFamily="18" charset="0"/>
                  <a:sym typeface="+mn-ea"/>
                </a:endParaRPr>
              </a:p>
              <a:p>
                <a:pPr>
                  <a:lnSpc>
                    <a:spcPct val="110000"/>
                  </a:lnSpc>
                </a:pPr>
                <a:r>
                  <a:rPr lang="en-US" altLang="zh-CN" sz="2400" dirty="0">
                    <a:latin typeface="Times New Roman" panose="02020603050405020304" pitchFamily="18" charset="0"/>
                    <a:sym typeface="+mn-ea"/>
                  </a:rPr>
                  <a:t>(2) </a:t>
                </a:r>
                <a:r>
                  <a:rPr lang="zh-CN" altLang="en-US" sz="2400" dirty="0">
                    <a:latin typeface="Times New Roman" panose="02020603050405020304" pitchFamily="18" charset="0"/>
                    <a:sym typeface="+mn-ea"/>
                  </a:rPr>
                  <a:t>算法在</a:t>
                </a:r>
                <a14:m>
                  <m:oMath xmlns:m="http://schemas.openxmlformats.org/officeDocument/2006/math">
                    <m:r>
                      <a:rPr lang="zh-CN" altLang="en-US" sz="2400" i="1" dirty="0">
                        <a:latin typeface="Cambria Math" panose="02040503050406030204" charset="0"/>
                        <a:cs typeface="Cambria Math" panose="02040503050406030204" charset="0"/>
                        <a:sym typeface="+mn-ea"/>
                      </a:rPr>
                      <m:t>𝐸</m:t>
                    </m:r>
                  </m:oMath>
                </a14:m>
                <a:r>
                  <a:rPr lang="zh-CN" altLang="en-US" sz="2400" dirty="0">
                    <a:latin typeface="Times New Roman" panose="02020603050405020304" pitchFamily="18" charset="0"/>
                    <a:sym typeface="+mn-ea"/>
                  </a:rPr>
                  <a:t>中选择</a:t>
                </a:r>
                <a:r>
                  <a:rPr lang="zh-CN" altLang="en-US" sz="2400" dirty="0">
                    <a:solidFill>
                      <a:srgbClr val="C00000"/>
                    </a:solidFill>
                    <a:latin typeface="Times New Roman" panose="02020603050405020304" pitchFamily="18" charset="0"/>
                    <a:sym typeface="+mn-ea"/>
                  </a:rPr>
                  <a:t>最小代价</a:t>
                </a:r>
                <a:r>
                  <a:rPr lang="zh-CN" altLang="en-US" sz="2400" dirty="0">
                    <a:latin typeface="Times New Roman" panose="02020603050405020304" pitchFamily="18" charset="0"/>
                    <a:sym typeface="+mn-ea"/>
                  </a:rPr>
                  <a:t>的边，若该边可以连接</a:t>
                </a:r>
                <a14:m>
                  <m:oMath xmlns:m="http://schemas.openxmlformats.org/officeDocument/2006/math">
                    <m:r>
                      <a:rPr lang="zh-CN" altLang="en-US" sz="2400" i="1" dirty="0">
                        <a:latin typeface="Cambria Math" panose="02040503050406030204" charset="0"/>
                        <a:cs typeface="Cambria Math" panose="02040503050406030204" charset="0"/>
                        <a:sym typeface="+mn-ea"/>
                      </a:rPr>
                      <m:t>𝑇</m:t>
                    </m:r>
                  </m:oMath>
                </a14:m>
                <a:r>
                  <a:rPr lang="zh-CN" altLang="en-US" sz="2400" dirty="0">
                    <a:latin typeface="Times New Roman" panose="02020603050405020304" pitchFamily="18" charset="0"/>
                    <a:sym typeface="+mn-ea"/>
                  </a:rPr>
                  <a:t>中两个不同的连通分量，即</a:t>
                </a:r>
                <a:r>
                  <a:rPr lang="zh-CN" altLang="en-US" sz="2400" dirty="0">
                    <a:solidFill>
                      <a:srgbClr val="0000FF"/>
                    </a:solidFill>
                    <a:latin typeface="Times New Roman" panose="02020603050405020304" pitchFamily="18" charset="0"/>
                    <a:sym typeface="+mn-ea"/>
                  </a:rPr>
                  <a:t>与之前添加的边不构成回路</a:t>
                </a:r>
                <a:r>
                  <a:rPr lang="zh-CN" altLang="en-US" sz="2400" dirty="0">
                    <a:latin typeface="Times New Roman" panose="02020603050405020304" pitchFamily="18" charset="0"/>
                    <a:sym typeface="+mn-ea"/>
                  </a:rPr>
                  <a:t>！则将此边加入到</a:t>
                </a:r>
                <a14:m>
                  <m:oMath xmlns:m="http://schemas.openxmlformats.org/officeDocument/2006/math">
                    <m:sSub>
                      <m:sSubPr>
                        <m:ctrlPr>
                          <a:rPr lang="en-US" altLang="zh-CN" sz="2400" b="0" i="1" dirty="0" smtClean="0">
                            <a:latin typeface="Cambria Math" panose="02040503050406030204" pitchFamily="18" charset="0"/>
                            <a:cs typeface="Cambria Math" panose="02040503050406030204" charset="0"/>
                            <a:sym typeface="+mn-ea"/>
                          </a:rPr>
                        </m:ctrlPr>
                      </m:sSubPr>
                      <m:e>
                        <m:r>
                          <a:rPr lang="zh-CN" altLang="en-US" sz="2400" i="1" dirty="0">
                            <a:latin typeface="Cambria Math" panose="02040503050406030204" charset="0"/>
                            <a:cs typeface="Cambria Math" panose="02040503050406030204" charset="0"/>
                            <a:sym typeface="+mn-ea"/>
                          </a:rPr>
                          <m:t>𝐸</m:t>
                        </m:r>
                      </m:e>
                      <m:sub>
                        <m:r>
                          <a:rPr lang="en-US" altLang="zh-CN" sz="2400" b="0" i="1" dirty="0" smtClean="0">
                            <a:latin typeface="Cambria Math" panose="02040503050406030204" pitchFamily="18" charset="0"/>
                            <a:cs typeface="Cambria Math" panose="02040503050406030204" charset="0"/>
                            <a:sym typeface="+mn-ea"/>
                          </a:rPr>
                          <m:t>𝑚𝑠𝑡</m:t>
                        </m:r>
                      </m:sub>
                    </m:sSub>
                  </m:oMath>
                </a14:m>
                <a:r>
                  <a:rPr lang="zh-CN" altLang="en-US" sz="2400" dirty="0">
                    <a:latin typeface="Times New Roman" panose="02020603050405020304" pitchFamily="18" charset="0"/>
                    <a:sym typeface="+mn-ea"/>
                  </a:rPr>
                  <a:t>中；否则，判断下一条代价最小的边</a:t>
                </a:r>
                <a:endParaRPr lang="en-US" altLang="zh-CN" sz="2400" dirty="0">
                  <a:latin typeface="Times New Roman" panose="02020603050405020304" pitchFamily="18" charset="0"/>
                  <a:sym typeface="+mn-ea"/>
                </a:endParaRPr>
              </a:p>
              <a:p>
                <a:pPr>
                  <a:lnSpc>
                    <a:spcPct val="110000"/>
                  </a:lnSpc>
                </a:pPr>
                <a:r>
                  <a:rPr lang="en-US" altLang="zh-CN" sz="2400" dirty="0">
                    <a:latin typeface="Times New Roman" panose="02020603050405020304" pitchFamily="18" charset="0"/>
                    <a:sym typeface="+mn-ea"/>
                  </a:rPr>
                  <a:t>(3) </a:t>
                </a:r>
                <a:r>
                  <a:rPr lang="zh-CN" altLang="en-US" sz="2400" dirty="0">
                    <a:latin typeface="Times New Roman" panose="02020603050405020304" pitchFamily="18" charset="0"/>
                    <a:sym typeface="+mn-ea"/>
                  </a:rPr>
                  <a:t>重复</a:t>
                </a:r>
                <a:r>
                  <a:rPr lang="en-US" altLang="zh-CN" sz="2400" dirty="0">
                    <a:latin typeface="Times New Roman" panose="02020603050405020304" pitchFamily="18" charset="0"/>
                    <a:sym typeface="+mn-ea"/>
                  </a:rPr>
                  <a:t>(2)</a:t>
                </a:r>
                <a:r>
                  <a:rPr lang="zh-CN" altLang="en-US" sz="2400" dirty="0">
                    <a:latin typeface="Times New Roman" panose="02020603050405020304" pitchFamily="18" charset="0"/>
                    <a:sym typeface="+mn-ea"/>
                  </a:rPr>
                  <a:t>的操作，直到</a:t>
                </a:r>
                <a14:m>
                  <m:oMath xmlns:m="http://schemas.openxmlformats.org/officeDocument/2006/math">
                    <m:r>
                      <a:rPr lang="zh-CN" altLang="en-US" sz="2400" i="1" dirty="0">
                        <a:latin typeface="Cambria Math" panose="02040503050406030204" charset="0"/>
                        <a:cs typeface="Cambria Math" panose="02040503050406030204" charset="0"/>
                        <a:sym typeface="+mn-ea"/>
                      </a:rPr>
                      <m:t>𝑇</m:t>
                    </m:r>
                  </m:oMath>
                </a14:m>
                <a:r>
                  <a:rPr lang="zh-CN" altLang="en-US" sz="2400" dirty="0">
                    <a:latin typeface="Times New Roman" panose="02020603050405020304" pitchFamily="18" charset="0"/>
                    <a:sym typeface="+mn-ea"/>
                  </a:rPr>
                  <a:t>中所有结点都在同一连通分量（</a:t>
                </a:r>
                <a:r>
                  <a:rPr lang="zh-CN" altLang="en-US" sz="2400" dirty="0">
                    <a:solidFill>
                      <a:srgbClr val="FF0000"/>
                    </a:solidFill>
                    <a:latin typeface="Times New Roman" panose="02020603050405020304" pitchFamily="18" charset="0"/>
                    <a:sym typeface="+mn-ea"/>
                  </a:rPr>
                  <a:t>不含回路</a:t>
                </a:r>
                <a:r>
                  <a:rPr lang="zh-CN" altLang="en-US" sz="2400" dirty="0">
                    <a:latin typeface="Times New Roman" panose="02020603050405020304" pitchFamily="18" charset="0"/>
                    <a:sym typeface="+mn-ea"/>
                  </a:rPr>
                  <a:t>，即树）中</a:t>
                </a:r>
                <a:endParaRPr lang="en-US" altLang="zh-CN" sz="2400" dirty="0">
                  <a:latin typeface="Times New Roman" panose="02020603050405020304" pitchFamily="18" charset="0"/>
                  <a:sym typeface="+mn-ea"/>
                </a:endParaRPr>
              </a:p>
              <a:p>
                <a:pPr>
                  <a:lnSpc>
                    <a:spcPct val="110000"/>
                  </a:lnSpc>
                </a:pPr>
                <a:endParaRPr lang="en-US" altLang="zh-CN" sz="2400" dirty="0">
                  <a:latin typeface="Times New Roman" panose="02020603050405020304" pitchFamily="18" charset="0"/>
                  <a:sym typeface="+mn-ea"/>
                </a:endParaRPr>
              </a:p>
              <a:p>
                <a:pPr>
                  <a:lnSpc>
                    <a:spcPct val="110000"/>
                  </a:lnSpc>
                </a:pPr>
                <a:r>
                  <a:rPr lang="zh-CN" altLang="en-US" sz="2400" dirty="0">
                    <a:latin typeface="Times New Roman" panose="02020603050405020304" pitchFamily="18" charset="0"/>
                    <a:sym typeface="+mn-ea"/>
                  </a:rPr>
                  <a:t>由于每次遍历时算法仅对边进行遍历，因此</a:t>
                </a:r>
                <a:r>
                  <a:rPr lang="en-US" altLang="zh-CN" sz="2400" dirty="0">
                    <a:latin typeface="Times New Roman" panose="02020603050405020304" pitchFamily="18" charset="0"/>
                    <a:sym typeface="+mn-ea"/>
                  </a:rPr>
                  <a:t>Kruskal</a:t>
                </a:r>
                <a:r>
                  <a:rPr lang="zh-CN" altLang="en-US" sz="2400" dirty="0">
                    <a:latin typeface="Times New Roman" panose="02020603050405020304" pitchFamily="18" charset="0"/>
                    <a:sym typeface="+mn-ea"/>
                  </a:rPr>
                  <a:t>算法的时间复杂度</a:t>
                </a:r>
                <a:r>
                  <a:rPr lang="zh-CN" altLang="en-US" sz="2400" dirty="0">
                    <a:solidFill>
                      <a:srgbClr val="0000FF"/>
                    </a:solidFill>
                    <a:latin typeface="Times New Roman" panose="02020603050405020304" pitchFamily="18" charset="0"/>
                    <a:sym typeface="+mn-ea"/>
                  </a:rPr>
                  <a:t>仅与图中的边数</a:t>
                </a:r>
                <a:r>
                  <a:rPr lang="zh-CN" altLang="en-US" sz="2400" dirty="0">
                    <a:latin typeface="Times New Roman" panose="02020603050405020304" pitchFamily="18" charset="0"/>
                    <a:sym typeface="+mn-ea"/>
                  </a:rPr>
                  <a:t>有关。如果用</a:t>
                </a:r>
                <a:r>
                  <a:rPr lang="zh-CN" altLang="en-US" sz="2400" dirty="0">
                    <a:solidFill>
                      <a:srgbClr val="FF0000"/>
                    </a:solidFill>
                    <a:latin typeface="Times New Roman" panose="02020603050405020304" pitchFamily="18" charset="0"/>
                    <a:sym typeface="+mn-ea"/>
                  </a:rPr>
                  <a:t>堆</a:t>
                </a:r>
                <a:r>
                  <a:rPr lang="zh-CN" altLang="en-US" sz="2400" dirty="0">
                    <a:latin typeface="Times New Roman" panose="02020603050405020304" pitchFamily="18" charset="0"/>
                    <a:sym typeface="+mn-ea"/>
                  </a:rPr>
                  <a:t>来存储边，建立堆的时间复杂度为</a:t>
                </a:r>
                <a14:m>
                  <m:oMath xmlns:m="http://schemas.openxmlformats.org/officeDocument/2006/math">
                    <m:r>
                      <a:rPr lang="zh-CN" altLang="en-US"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lang="zh-CN" altLang="en-US" sz="2400" dirty="0">
                    <a:latin typeface="Times New Roman" panose="02020603050405020304" pitchFamily="18" charset="0"/>
                    <a:sym typeface="+mn-ea"/>
                  </a:rPr>
                  <a:t>，每次选择边的时间复杂度为</a:t>
                </a:r>
                <a14:m>
                  <m:oMath xmlns:m="http://schemas.openxmlformats.org/officeDocument/2006/math">
                    <m:r>
                      <a:rPr lang="zh-CN" altLang="en-US"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𝑙𝑜𝑔</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lang="en-US" altLang="zh-CN" sz="2400" dirty="0">
                    <a:latin typeface="Times New Roman" panose="02020603050405020304" pitchFamily="18" charset="0"/>
                    <a:sym typeface="+mn-ea"/>
                  </a:rPr>
                  <a:t>, </a:t>
                </a:r>
                <a:r>
                  <a:rPr lang="zh-CN" altLang="en-US" sz="2400" dirty="0">
                    <a:latin typeface="Times New Roman" panose="02020603050405020304" pitchFamily="18" charset="0"/>
                    <a:sym typeface="+mn-ea"/>
                  </a:rPr>
                  <a:t>因此</a:t>
                </a:r>
                <a:r>
                  <a:rPr lang="en-US" altLang="zh-CN" sz="2400" dirty="0">
                    <a:latin typeface="Times New Roman" panose="02020603050405020304" pitchFamily="18" charset="0"/>
                    <a:sym typeface="+mn-ea"/>
                  </a:rPr>
                  <a:t>Kruskal</a:t>
                </a:r>
                <a:r>
                  <a:rPr lang="zh-CN" altLang="en-US" sz="2400" dirty="0">
                    <a:latin typeface="Times New Roman" panose="02020603050405020304" pitchFamily="18" charset="0"/>
                    <a:sym typeface="+mn-ea"/>
                  </a:rPr>
                  <a:t>时间复杂度为</a:t>
                </a:r>
                <a14:m>
                  <m:oMath xmlns:m="http://schemas.openxmlformats.org/officeDocument/2006/math">
                    <m:r>
                      <a:rPr lang="zh-CN" altLang="en-US" sz="2400" b="0" i="1">
                        <a:latin typeface="Cambria Math" panose="02040503050406030204" charset="0"/>
                        <a:cs typeface="Cambria Math" panose="02040503050406030204" charset="0"/>
                      </a:rPr>
                      <m:t>𝑂</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𝑙𝑜𝑔</m:t>
                    </m:r>
                    <m:r>
                      <a:rPr lang="en-US" altLang="zh-CN" sz="2400" b="0" i="1">
                        <a:latin typeface="Cambria Math" panose="02040503050406030204" charset="0"/>
                        <a:ea typeface="MS Mincho" charset="0"/>
                        <a:cs typeface="Cambria Math" panose="02040503050406030204" charset="0"/>
                      </a:rPr>
                      <m:t>|</m:t>
                    </m:r>
                    <m:r>
                      <a:rPr lang="zh-CN" altLang="en-US" sz="2400" b="0" i="1">
                        <a:latin typeface="Cambria Math" panose="02040503050406030204" charset="0"/>
                        <a:ea typeface="MS Mincho" charset="0"/>
                        <a:cs typeface="Cambria Math" panose="02040503050406030204" charset="0"/>
                      </a:rPr>
                      <m:t>𝐸</m:t>
                    </m:r>
                    <m:r>
                      <a:rPr lang="en-US" altLang="zh-CN" sz="2400" b="0" i="1">
                        <a:latin typeface="Cambria Math" panose="02040503050406030204" charset="0"/>
                        <a:ea typeface="MS Mincho" charset="0"/>
                        <a:cs typeface="Cambria Math" panose="02040503050406030204" charset="0"/>
                      </a:rPr>
                      <m:t>|)</m:t>
                    </m:r>
                  </m:oMath>
                </a14:m>
                <a:r>
                  <a:rPr lang="zh-CN" altLang="en-US" sz="2400" dirty="0">
                    <a:latin typeface="Times New Roman" panose="02020603050405020304" pitchFamily="18" charset="0"/>
                    <a:sym typeface="+mn-ea"/>
                  </a:rPr>
                  <a:t>。因此</a:t>
                </a:r>
                <a:r>
                  <a:rPr lang="en-US" altLang="zh-CN" sz="2400" dirty="0">
                    <a:latin typeface="Times New Roman" panose="02020603050405020304" pitchFamily="18" charset="0"/>
                    <a:sym typeface="+mn-ea"/>
                  </a:rPr>
                  <a:t>Kruskal</a:t>
                </a:r>
                <a:r>
                  <a:rPr lang="zh-CN" altLang="en-US" sz="2400" dirty="0">
                    <a:latin typeface="Times New Roman" panose="02020603050405020304" pitchFamily="18" charset="0"/>
                    <a:sym typeface="+mn-ea"/>
                  </a:rPr>
                  <a:t>算法比较适合边稀疏的图。</a:t>
                </a:r>
              </a:p>
              <a:p>
                <a:pPr>
                  <a:lnSpc>
                    <a:spcPct val="110000"/>
                  </a:lnSpc>
                </a:pPr>
                <a:endParaRPr lang="zh-CN" altLang="en-US" sz="2400" dirty="0">
                  <a:sym typeface="+mn-ea"/>
                </a:endParaRPr>
              </a:p>
              <a:p>
                <a:pPr>
                  <a:lnSpc>
                    <a:spcPct val="110000"/>
                  </a:lnSpc>
                </a:pPr>
                <a:endParaRPr lang="zh-CN" altLang="en-US" sz="2400" dirty="0"/>
              </a:p>
              <a:p>
                <a:pPr>
                  <a:lnSpc>
                    <a:spcPct val="11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674370" y="1450978"/>
                <a:ext cx="10965180" cy="3948712"/>
              </a:xfrm>
              <a:blipFill>
                <a:blip r:embed="rId2"/>
                <a:stretch>
                  <a:fillRect l="-579" t="-962"/>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9746790-D70D-472B-A9F2-2EE7760BE319}"/>
              </a:ext>
            </a:extLst>
          </p:cNvPr>
          <p:cNvSpPr txBox="1"/>
          <p:nvPr/>
        </p:nvSpPr>
        <p:spPr>
          <a:xfrm>
            <a:off x="2734706" y="5646721"/>
            <a:ext cx="5226879" cy="646331"/>
          </a:xfrm>
          <a:prstGeom prst="rect">
            <a:avLst/>
          </a:prstGeom>
          <a:solidFill>
            <a:srgbClr val="009999"/>
          </a:solidFill>
        </p:spPr>
        <p:txBody>
          <a:bodyPr wrap="square" rtlCol="0">
            <a:spAutoFit/>
          </a:bodyPr>
          <a:lstStyle/>
          <a:p>
            <a:pPr marL="285750" indent="-285750">
              <a:buFont typeface="Arial" panose="020B0604020202020204" pitchFamily="34" charset="0"/>
              <a:buChar char="•"/>
            </a:pPr>
            <a:r>
              <a:rPr lang="en-US" altLang="zh-CN" dirty="0">
                <a:solidFill>
                  <a:schemeClr val="bg1"/>
                </a:solidFill>
                <a:latin typeface="微软雅黑" panose="020B0503020204020204" pitchFamily="34" charset="-122"/>
                <a:ea typeface="微软雅黑" panose="020B0503020204020204" pitchFamily="34" charset="-122"/>
              </a:rPr>
              <a:t>Kruskal</a:t>
            </a:r>
            <a:r>
              <a:rPr lang="zh-CN" altLang="en-US" dirty="0">
                <a:solidFill>
                  <a:schemeClr val="bg1"/>
                </a:solidFill>
                <a:latin typeface="微软雅黑" panose="020B0503020204020204" pitchFamily="34" charset="-122"/>
                <a:ea typeface="微软雅黑" panose="020B0503020204020204" pitchFamily="34" charset="-122"/>
              </a:rPr>
              <a:t>算法的效率取决于能否快速（</a:t>
            </a:r>
            <a:r>
              <a:rPr lang="en-US" altLang="zh-CN" dirty="0">
                <a:solidFill>
                  <a:schemeClr val="bg1"/>
                </a:solidFill>
                <a:latin typeface="微软雅黑" panose="020B0503020204020204" pitchFamily="34" charset="-122"/>
                <a:ea typeface="微软雅黑" panose="020B0503020204020204" pitchFamily="34" charset="-122"/>
              </a:rPr>
              <a:t>O(1)</a:t>
            </a:r>
            <a:r>
              <a:rPr lang="zh-CN" altLang="en-US" dirty="0">
                <a:solidFill>
                  <a:schemeClr val="bg1"/>
                </a:solidFill>
                <a:latin typeface="微软雅黑" panose="020B0503020204020204" pitchFamily="34" charset="-122"/>
                <a:ea typeface="微软雅黑" panose="020B0503020204020204" pitchFamily="34" charset="-122"/>
              </a:rPr>
              <a:t>时间）判断两个结点是否已在同一个连通分量中！</a:t>
            </a:r>
          </a:p>
        </p:txBody>
      </p:sp>
      <p:sp>
        <p:nvSpPr>
          <p:cNvPr id="9" name="箭头: 右 8">
            <a:extLst>
              <a:ext uri="{FF2B5EF4-FFF2-40B4-BE49-F238E27FC236}">
                <a16:creationId xmlns:a16="http://schemas.microsoft.com/office/drawing/2014/main" id="{2D535FDA-458C-416A-9B6B-F6CB9D6592E5}"/>
              </a:ext>
            </a:extLst>
          </p:cNvPr>
          <p:cNvSpPr/>
          <p:nvPr/>
        </p:nvSpPr>
        <p:spPr>
          <a:xfrm>
            <a:off x="8261131" y="5801710"/>
            <a:ext cx="567559" cy="409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A757F82-4B47-472E-9DA0-9EA75412417E}"/>
              </a:ext>
            </a:extLst>
          </p:cNvPr>
          <p:cNvSpPr txBox="1"/>
          <p:nvPr/>
        </p:nvSpPr>
        <p:spPr>
          <a:xfrm>
            <a:off x="9073058" y="5665350"/>
            <a:ext cx="2719504" cy="646331"/>
          </a:xfrm>
          <a:prstGeom prst="rect">
            <a:avLst/>
          </a:prstGeom>
          <a:solidFill>
            <a:srgbClr val="009999"/>
          </a:solid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关键数据结构</a:t>
            </a:r>
            <a:r>
              <a:rPr lang="zh-CN" altLang="en-US" dirty="0">
                <a:solidFill>
                  <a:schemeClr val="bg1"/>
                </a:solidFill>
                <a:latin typeface="微软雅黑" panose="020B0503020204020204" pitchFamily="34" charset="-122"/>
                <a:ea typeface="微软雅黑" panose="020B0503020204020204" pitchFamily="34" charset="-122"/>
              </a:rPr>
              <a:t>：不相交集</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（并查集）</a:t>
            </a:r>
          </a:p>
        </p:txBody>
      </p:sp>
    </p:spTree>
    <p:extLst>
      <p:ext uri="{BB962C8B-B14F-4D97-AF65-F5344CB8AC3E}">
        <p14:creationId xmlns:p14="http://schemas.microsoft.com/office/powerpoint/2010/main" val="108948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3" name="矩形 12">
            <a:extLst>
              <a:ext uri="{FF2B5EF4-FFF2-40B4-BE49-F238E27FC236}">
                <a16:creationId xmlns:a16="http://schemas.microsoft.com/office/drawing/2014/main" id="{0C4DC625-5A09-425C-835B-2C712A57DC84}"/>
              </a:ext>
            </a:extLst>
          </p:cNvPr>
          <p:cNvSpPr/>
          <p:nvPr/>
        </p:nvSpPr>
        <p:spPr>
          <a:xfrm>
            <a:off x="838200" y="1360052"/>
            <a:ext cx="9864501" cy="1477328"/>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并查集</a:t>
            </a:r>
            <a:r>
              <a:rPr lang="en-US" altLang="zh-CN" dirty="0">
                <a:solidFill>
                  <a:srgbClr val="000000"/>
                </a:solidFill>
                <a:latin typeface="微软雅黑" panose="020B0503020204020204" pitchFamily="34" charset="-122"/>
                <a:ea typeface="微软雅黑" panose="020B0503020204020204" pitchFamily="34" charset="-122"/>
              </a:rPr>
              <a:t>(</a:t>
            </a:r>
            <a:r>
              <a:rPr lang="en" altLang="zh-CN" dirty="0">
                <a:solidFill>
                  <a:srgbClr val="000000"/>
                </a:solidFill>
                <a:latin typeface="微软雅黑" panose="020B0503020204020204" pitchFamily="34" charset="-122"/>
                <a:ea typeface="微软雅黑" panose="020B0503020204020204" pitchFamily="34" charset="-122"/>
              </a:rPr>
              <a:t>Disjoint-Set)</a:t>
            </a:r>
            <a:r>
              <a:rPr lang="zh-CN" altLang="en-US" dirty="0">
                <a:solidFill>
                  <a:srgbClr val="000000"/>
                </a:solidFill>
                <a:latin typeface="微软雅黑" panose="020B0503020204020204" pitchFamily="34" charset="-122"/>
                <a:ea typeface="微软雅黑" panose="020B0503020204020204" pitchFamily="34" charset="-122"/>
              </a:rPr>
              <a:t>是一种可以动态维护的数据结构，由</a:t>
            </a:r>
            <a:r>
              <a:rPr lang="zh-CN" altLang="en-US" dirty="0">
                <a:solidFill>
                  <a:srgbClr val="0000FF"/>
                </a:solidFill>
                <a:latin typeface="微软雅黑" panose="020B0503020204020204" pitchFamily="34" charset="-122"/>
                <a:ea typeface="微软雅黑" panose="020B0503020204020204" pitchFamily="34" charset="-122"/>
              </a:rPr>
              <a:t>不相交的集合</a:t>
            </a:r>
            <a:r>
              <a:rPr lang="zh-CN" altLang="en-US" dirty="0">
                <a:solidFill>
                  <a:srgbClr val="000000"/>
                </a:solidFill>
                <a:latin typeface="微软雅黑" panose="020B0503020204020204" pitchFamily="34" charset="-122"/>
                <a:ea typeface="微软雅黑" panose="020B0503020204020204" pitchFamily="34" charset="-122"/>
              </a:rPr>
              <a:t>构成，主要用于元素分组。基本运算：</a:t>
            </a:r>
            <a:br>
              <a:rPr lang="en-US" altLang="zh-CN" dirty="0">
                <a:solidFill>
                  <a:srgbClr val="000000"/>
                </a:solidFill>
                <a:latin typeface="微软雅黑" panose="020B0503020204020204" pitchFamily="34" charset="-122"/>
                <a:ea typeface="微软雅黑" panose="020B0503020204020204" pitchFamily="34" charset="-122"/>
              </a:rPr>
            </a:br>
            <a:endParaRPr lang="en-US" altLang="zh-CN" dirty="0">
              <a:solidFill>
                <a:srgbClr val="0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合并</a:t>
            </a:r>
            <a:r>
              <a:rPr lang="zh-CN" altLang="en-US" dirty="0">
                <a:solidFill>
                  <a:srgbClr val="121212"/>
                </a:solidFill>
                <a:latin typeface="微软雅黑" panose="020B0503020204020204" pitchFamily="34" charset="-122"/>
                <a:ea typeface="微软雅黑" panose="020B0503020204020204" pitchFamily="34" charset="-122"/>
              </a:rPr>
              <a:t>（</a:t>
            </a:r>
            <a:r>
              <a:rPr lang="en" altLang="zh-CN" dirty="0">
                <a:solidFill>
                  <a:srgbClr val="121212"/>
                </a:solidFill>
                <a:latin typeface="微软雅黑" panose="020B0503020204020204" pitchFamily="34" charset="-122"/>
                <a:ea typeface="微软雅黑" panose="020B0503020204020204" pitchFamily="34" charset="-122"/>
              </a:rPr>
              <a:t>Union</a:t>
            </a:r>
            <a:r>
              <a:rPr lang="zh-CN" altLang="e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把两个不相交的集合合并为一个集合</a:t>
            </a:r>
          </a:p>
          <a:p>
            <a:pPr>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查询</a:t>
            </a:r>
            <a:r>
              <a:rPr lang="zh-CN" altLang="en-US" dirty="0">
                <a:solidFill>
                  <a:srgbClr val="121212"/>
                </a:solidFill>
                <a:latin typeface="微软雅黑" panose="020B0503020204020204" pitchFamily="34" charset="-122"/>
                <a:ea typeface="微软雅黑" panose="020B0503020204020204" pitchFamily="34" charset="-122"/>
              </a:rPr>
              <a:t>（</a:t>
            </a:r>
            <a:r>
              <a:rPr lang="en" altLang="zh-CN" dirty="0">
                <a:solidFill>
                  <a:srgbClr val="121212"/>
                </a:solidFill>
                <a:latin typeface="微软雅黑" panose="020B0503020204020204" pitchFamily="34" charset="-122"/>
                <a:ea typeface="微软雅黑" panose="020B0503020204020204" pitchFamily="34" charset="-122"/>
              </a:rPr>
              <a:t>Find</a:t>
            </a:r>
            <a:r>
              <a:rPr lang="zh-CN" altLang="en" dirty="0">
                <a:solidFill>
                  <a:srgbClr val="121212"/>
                </a:solidFill>
                <a:latin typeface="微软雅黑" panose="020B0503020204020204" pitchFamily="34" charset="-122"/>
                <a:ea typeface="微软雅黑" panose="020B0503020204020204" pitchFamily="34" charset="-122"/>
              </a:rPr>
              <a:t>）：</a:t>
            </a:r>
            <a:r>
              <a:rPr lang="zh-CN" altLang="en-US" dirty="0">
                <a:solidFill>
                  <a:srgbClr val="121212"/>
                </a:solidFill>
                <a:latin typeface="微软雅黑" panose="020B0503020204020204" pitchFamily="34" charset="-122"/>
                <a:ea typeface="微软雅黑" panose="020B0503020204020204" pitchFamily="34" charset="-122"/>
              </a:rPr>
              <a:t>查询两个元素是否在同一个集合中</a:t>
            </a:r>
          </a:p>
        </p:txBody>
      </p:sp>
      <p:sp>
        <p:nvSpPr>
          <p:cNvPr id="14" name="文本框 13">
            <a:extLst>
              <a:ext uri="{FF2B5EF4-FFF2-40B4-BE49-F238E27FC236}">
                <a16:creationId xmlns:a16="http://schemas.microsoft.com/office/drawing/2014/main" id="{CC034EA4-4FA0-43A9-87DD-BAA2372C7B55}"/>
              </a:ext>
            </a:extLst>
          </p:cNvPr>
          <p:cNvSpPr txBox="1"/>
          <p:nvPr/>
        </p:nvSpPr>
        <p:spPr>
          <a:xfrm>
            <a:off x="838200" y="2996352"/>
            <a:ext cx="9156609" cy="2031325"/>
          </a:xfrm>
          <a:prstGeom prst="rect">
            <a:avLst/>
          </a:prstGeom>
          <a:noFill/>
        </p:spPr>
        <p:txBody>
          <a:bodyPr wrap="none" rtlCol="0">
            <a:spAutoFit/>
          </a:bodyPr>
          <a:lstStyle/>
          <a:p>
            <a:r>
              <a:rPr kumimoji="1" lang="zh-CN" altLang="en-US" b="1" dirty="0">
                <a:solidFill>
                  <a:srgbClr val="000000"/>
                </a:solidFill>
                <a:latin typeface="微软雅黑" panose="020B0503020204020204" pitchFamily="34" charset="-122"/>
                <a:ea typeface="微软雅黑" panose="020B0503020204020204" pitchFamily="34" charset="-122"/>
              </a:rPr>
              <a:t>基本数据结构</a:t>
            </a:r>
            <a:r>
              <a:rPr kumimoji="1" lang="zh-CN" altLang="en-US" dirty="0">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每个集合由其中的</a:t>
            </a:r>
            <a:r>
              <a:rPr kumimoji="1" lang="zh-CN" altLang="en-US" dirty="0">
                <a:solidFill>
                  <a:srgbClr val="0000FF"/>
                </a:solidFill>
                <a:latin typeface="微软雅黑" panose="020B0503020204020204" pitchFamily="34" charset="-122"/>
                <a:ea typeface="微软雅黑" panose="020B0503020204020204" pitchFamily="34" charset="-122"/>
              </a:rPr>
              <a:t>一个元素</a:t>
            </a:r>
            <a:r>
              <a:rPr kumimoji="1" lang="zh-CN" altLang="en-US" dirty="0">
                <a:latin typeface="微软雅黑" panose="020B0503020204020204" pitchFamily="34" charset="-122"/>
                <a:ea typeface="微软雅黑" panose="020B0503020204020204" pitchFamily="34" charset="-122"/>
              </a:rPr>
              <a:t>代表</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集合中的所有元素都在以代表元素为根的</a:t>
            </a:r>
            <a:r>
              <a:rPr kumimoji="1" lang="zh-CN" altLang="en-US" dirty="0">
                <a:solidFill>
                  <a:srgbClr val="FF0000"/>
                </a:solidFill>
                <a:latin typeface="微软雅黑" panose="020B0503020204020204" pitchFamily="34" charset="-122"/>
                <a:ea typeface="微软雅黑" panose="020B0503020204020204" pitchFamily="34" charset="-122"/>
              </a:rPr>
              <a:t>树</a:t>
            </a:r>
            <a:r>
              <a:rPr kumimoji="1" lang="zh-CN" altLang="en-US" dirty="0">
                <a:latin typeface="微软雅黑" panose="020B0503020204020204" pitchFamily="34" charset="-122"/>
                <a:ea typeface="微软雅黑" panose="020B0503020204020204" pitchFamily="34" charset="-122"/>
              </a:rPr>
              <a:t>上（逻辑结构）</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b="1" dirty="0">
                <a:latin typeface="微软雅黑" panose="020B0503020204020204" pitchFamily="34" charset="-122"/>
                <a:ea typeface="微软雅黑" panose="020B0503020204020204" pitchFamily="34" charset="-122"/>
              </a:rPr>
              <a:t>父亲表示法</a:t>
            </a:r>
            <a:r>
              <a:rPr kumimoji="1" lang="zh-CN" altLang="en-US" dirty="0">
                <a:latin typeface="微软雅黑" panose="020B0503020204020204" pitchFamily="34" charset="-122"/>
                <a:ea typeface="微软雅黑" panose="020B0503020204020204" pitchFamily="34" charset="-122"/>
              </a:rPr>
              <a:t>：数组</a:t>
            </a:r>
            <a:r>
              <a:rPr kumimoji="1" lang="en-US" altLang="zh-CN" dirty="0">
                <a:latin typeface="微软雅黑" panose="020B0503020204020204" pitchFamily="34" charset="-122"/>
                <a:ea typeface="微软雅黑" panose="020B0503020204020204" pitchFamily="34" charset="-122"/>
              </a:rPr>
              <a:t>parent[x]</a:t>
            </a:r>
            <a:r>
              <a:rPr kumimoji="1" lang="zh-CN" altLang="en-US" dirty="0">
                <a:latin typeface="微软雅黑" panose="020B0503020204020204" pitchFamily="34" charset="-122"/>
                <a:ea typeface="微软雅黑" panose="020B0503020204020204" pitchFamily="34" charset="-122"/>
              </a:rPr>
              <a:t>指向元素</a:t>
            </a:r>
            <a:r>
              <a:rPr kumimoji="1" lang="en-US" altLang="zh-CN" dirty="0">
                <a:latin typeface="微软雅黑" panose="020B0503020204020204" pitchFamily="34" charset="-122"/>
                <a:ea typeface="微软雅黑" panose="020B0503020204020204" pitchFamily="34" charset="-122"/>
              </a:rPr>
              <a:t>x</a:t>
            </a:r>
            <a:r>
              <a:rPr kumimoji="1" lang="zh-CN" altLang="en-US" dirty="0">
                <a:latin typeface="微软雅黑" panose="020B0503020204020204" pitchFamily="34" charset="-122"/>
                <a:ea typeface="微软雅黑" panose="020B0503020204020204" pitchFamily="34" charset="-122"/>
              </a:rPr>
              <a:t>在树中的父结点，如果</a:t>
            </a:r>
            <a:r>
              <a:rPr kumimoji="1" lang="en-US" altLang="zh-CN" dirty="0">
                <a:latin typeface="微软雅黑" panose="020B0503020204020204" pitchFamily="34" charset="-122"/>
                <a:ea typeface="微软雅黑" panose="020B0503020204020204" pitchFamily="34" charset="-122"/>
              </a:rPr>
              <a:t>x</a:t>
            </a:r>
            <a:r>
              <a:rPr kumimoji="1" lang="zh-CN" altLang="en-US" dirty="0">
                <a:latin typeface="微软雅黑" panose="020B0503020204020204" pitchFamily="34" charset="-122"/>
                <a:ea typeface="微软雅黑" panose="020B0503020204020204" pitchFamily="34" charset="-122"/>
              </a:rPr>
              <a:t>为根，则</a:t>
            </a:r>
            <a:r>
              <a:rPr kumimoji="1" lang="en-US" altLang="zh-CN" dirty="0">
                <a:solidFill>
                  <a:srgbClr val="C00000"/>
                </a:solidFill>
                <a:latin typeface="微软雅黑" panose="020B0503020204020204" pitchFamily="34" charset="-122"/>
                <a:ea typeface="微软雅黑" panose="020B0503020204020204" pitchFamily="34" charset="-122"/>
              </a:rPr>
              <a:t>parent[x]</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a:t>
            </a:r>
            <a:r>
              <a:rPr kumimoji="1" lang="zh-CN" altLang="en-US" dirty="0">
                <a:solidFill>
                  <a:srgbClr val="C00000"/>
                </a:solidFill>
                <a:latin typeface="微软雅黑" panose="020B0503020204020204" pitchFamily="34" charset="-122"/>
                <a:ea typeface="微软雅黑" panose="020B0503020204020204" pitchFamily="34" charset="-122"/>
              </a:rPr>
              <a:t> </a:t>
            </a:r>
            <a:r>
              <a:rPr kumimoji="1" lang="en-US" altLang="zh-CN" dirty="0">
                <a:solidFill>
                  <a:srgbClr val="C00000"/>
                </a:solidFill>
                <a:latin typeface="微软雅黑" panose="020B0503020204020204" pitchFamily="34" charset="-122"/>
                <a:ea typeface="微软雅黑" panose="020B0503020204020204" pitchFamily="34" charset="-122"/>
              </a:rPr>
              <a:t>x</a:t>
            </a:r>
          </a:p>
          <a:p>
            <a:pPr marL="342900" indent="-34290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每个元素</a:t>
            </a:r>
            <a:r>
              <a:rPr kumimoji="1" lang="en-US" altLang="zh-CN" dirty="0">
                <a:latin typeface="微软雅黑" panose="020B0503020204020204" pitchFamily="34" charset="-122"/>
                <a:ea typeface="微软雅黑" panose="020B0503020204020204" pitchFamily="34" charset="-122"/>
              </a:rPr>
              <a:t>x</a:t>
            </a:r>
            <a:r>
              <a:rPr kumimoji="1" lang="zh-CN" altLang="en-US" dirty="0">
                <a:latin typeface="微软雅黑" panose="020B0503020204020204" pitchFamily="34" charset="-122"/>
                <a:ea typeface="微软雅黑" panose="020B0503020204020204" pitchFamily="34" charset="-122"/>
              </a:rPr>
              <a:t>都可以沿</a:t>
            </a:r>
            <a:r>
              <a:rPr kumimoji="1" lang="en-US" altLang="zh-CN" dirty="0">
                <a:latin typeface="微软雅黑" panose="020B0503020204020204" pitchFamily="34" charset="-122"/>
                <a:ea typeface="微软雅黑" panose="020B0503020204020204" pitchFamily="34" charset="-122"/>
              </a:rPr>
              <a:t>parent[x]</a:t>
            </a:r>
            <a:r>
              <a:rPr kumimoji="1" lang="zh-CN" altLang="en-US" dirty="0">
                <a:latin typeface="微软雅黑" panose="020B0503020204020204" pitchFamily="34" charset="-122"/>
                <a:ea typeface="微软雅黑" panose="020B0503020204020204" pitchFamily="34" charset="-122"/>
              </a:rPr>
              <a:t>在树中向上移动，直至根元素</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kumimoji="1" lang="en-US" altLang="zh-CN" dirty="0">
              <a:latin typeface="微软雅黑" panose="020B0503020204020204" pitchFamily="34" charset="-122"/>
              <a:ea typeface="微软雅黑" panose="020B0503020204020204" pitchFamily="34" charset="-122"/>
            </a:endParaRPr>
          </a:p>
          <a:p>
            <a:endParaRPr kumimoji="1"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D2237D2-E305-461F-A2B6-AC1E9122FFB7}"/>
              </a:ext>
            </a:extLst>
          </p:cNvPr>
          <p:cNvSpPr txBox="1"/>
          <p:nvPr/>
        </p:nvSpPr>
        <p:spPr>
          <a:xfrm>
            <a:off x="838200" y="4808494"/>
            <a:ext cx="10205545" cy="923330"/>
          </a:xfrm>
          <a:prstGeom prst="rect">
            <a:avLst/>
          </a:prstGeom>
          <a:noFill/>
        </p:spPr>
        <p:txBody>
          <a:bodyPr wrap="square" rtlCol="0">
            <a:spAutoFit/>
          </a:bodyPr>
          <a:lstStyle/>
          <a:p>
            <a:r>
              <a:rPr kumimoji="1" lang="zh-CN" altLang="en-US" b="1" dirty="0">
                <a:solidFill>
                  <a:srgbClr val="000000"/>
                </a:solidFill>
                <a:latin typeface="微软雅黑" panose="020B0503020204020204" pitchFamily="34" charset="-122"/>
                <a:ea typeface="微软雅黑" panose="020B0503020204020204" pitchFamily="34" charset="-122"/>
              </a:rPr>
              <a:t>基本算法</a:t>
            </a:r>
            <a:r>
              <a:rPr kumimoji="1" lang="zh-CN" altLang="en-US" dirty="0">
                <a:latin typeface="微软雅黑" panose="020B0503020204020204" pitchFamily="34" charset="-122"/>
                <a:ea typeface="微软雅黑" panose="020B0503020204020204" pitchFamily="34" charset="-122"/>
              </a:rPr>
              <a:t>：</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判断两个元素是否属于同一集合，只需要查询</a:t>
            </a:r>
            <a:r>
              <a:rPr kumimoji="1" lang="zh-CN" altLang="en-US" dirty="0">
                <a:solidFill>
                  <a:srgbClr val="C00000"/>
                </a:solidFill>
                <a:latin typeface="微软雅黑" panose="020B0503020204020204" pitchFamily="34" charset="-122"/>
                <a:ea typeface="微软雅黑" panose="020B0503020204020204" pitchFamily="34" charset="-122"/>
              </a:rPr>
              <a:t>根结点</a:t>
            </a:r>
            <a:r>
              <a:rPr kumimoji="1" lang="zh-CN" altLang="en-US" dirty="0">
                <a:latin typeface="微软雅黑" panose="020B0503020204020204" pitchFamily="34" charset="-122"/>
                <a:ea typeface="微软雅黑" panose="020B0503020204020204" pitchFamily="34" charset="-122"/>
              </a:rPr>
              <a:t>（</a:t>
            </a:r>
            <a:r>
              <a:rPr kumimoji="1" lang="zh-CN" altLang="en-US" dirty="0">
                <a:solidFill>
                  <a:srgbClr val="009999"/>
                </a:solidFill>
                <a:latin typeface="微软雅黑" panose="020B0503020204020204" pitchFamily="34" charset="-122"/>
                <a:ea typeface="微软雅黑" panose="020B0503020204020204" pitchFamily="34" charset="-122"/>
              </a:rPr>
              <a:t>所在集合的代表元素</a:t>
            </a:r>
            <a:r>
              <a:rPr kumimoji="1" lang="zh-CN" altLang="en-US" dirty="0">
                <a:latin typeface="微软雅黑" panose="020B0503020204020204" pitchFamily="34" charset="-122"/>
                <a:ea typeface="微软雅黑" panose="020B0503020204020204" pitchFamily="34" charset="-122"/>
              </a:rPr>
              <a:t>）是否相同</a:t>
            </a:r>
            <a:endParaRPr kumimoji="1" lang="en-US" altLang="zh-CN"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合并两个集合（</a:t>
            </a:r>
            <a:r>
              <a:rPr kumimoji="1" lang="zh-CN" altLang="en-US" dirty="0">
                <a:solidFill>
                  <a:srgbClr val="0000FF"/>
                </a:solidFill>
                <a:latin typeface="微软雅黑" panose="020B0503020204020204" pitchFamily="34" charset="-122"/>
                <a:ea typeface="微软雅黑" panose="020B0503020204020204" pitchFamily="34" charset="-122"/>
              </a:rPr>
              <a:t>树</a:t>
            </a:r>
            <a:r>
              <a:rPr kumimoji="1" lang="zh-CN" altLang="en-US" dirty="0">
                <a:latin typeface="微软雅黑" panose="020B0503020204020204" pitchFamily="34" charset="-122"/>
                <a:ea typeface="微软雅黑" panose="020B0503020204020204" pitchFamily="34" charset="-122"/>
              </a:rPr>
              <a:t>），只需要把</a:t>
            </a:r>
            <a:r>
              <a:rPr kumimoji="1" lang="zh-CN" altLang="en-US" dirty="0">
                <a:solidFill>
                  <a:srgbClr val="C00000"/>
                </a:solidFill>
                <a:latin typeface="微软雅黑" panose="020B0503020204020204" pitchFamily="34" charset="-122"/>
                <a:ea typeface="微软雅黑" panose="020B0503020204020204" pitchFamily="34" charset="-122"/>
              </a:rPr>
              <a:t>根结点合并</a:t>
            </a:r>
            <a:r>
              <a:rPr kumimoji="1" lang="zh-CN" altLang="en-US" dirty="0">
                <a:latin typeface="微软雅黑" panose="020B0503020204020204" pitchFamily="34" charset="-122"/>
                <a:ea typeface="微软雅黑" panose="020B0503020204020204" pitchFamily="34" charset="-122"/>
              </a:rPr>
              <a:t>，即把其中一个根元素设置为另一个根元素的父结点！</a:t>
            </a:r>
          </a:p>
        </p:txBody>
      </p:sp>
    </p:spTree>
    <p:extLst>
      <p:ext uri="{BB962C8B-B14F-4D97-AF65-F5344CB8AC3E}">
        <p14:creationId xmlns:p14="http://schemas.microsoft.com/office/powerpoint/2010/main" val="19297568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4D7ABD34-1CB9-41C9-8C83-67055371E21F}"/>
                  </a:ext>
                </a:extLst>
              </p:cNvPr>
              <p:cNvSpPr txBox="1">
                <a:spLocks noChangeArrowheads="1"/>
              </p:cNvSpPr>
              <p:nvPr/>
            </p:nvSpPr>
            <p:spPr>
              <a:xfrm>
                <a:off x="502158" y="1477402"/>
                <a:ext cx="5441128" cy="1438102"/>
              </a:xfrm>
              <a:prstGeom prst="rect">
                <a:avLst/>
              </a:prstGeom>
              <a:solidFill>
                <a:srgbClr val="009999"/>
              </a:solidFill>
              <a:ln>
                <a:solidFill>
                  <a:schemeClr val="tx1"/>
                </a:solidFill>
              </a:ln>
              <a:effectLst>
                <a:outerShdw dist="107763" dir="2700000" algn="ctr" rotWithShape="0">
                  <a:schemeClr val="bg2"/>
                </a:outerShdw>
              </a:effectLst>
            </p:spPr>
            <p:txBody>
              <a:bodyPr vert="horz" lIns="92075" tIns="46038" rIns="92075" bIns="46038"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zh-CN" altLang="en-US" sz="2600" b="1" u="sng" dirty="0">
                    <a:solidFill>
                      <a:schemeClr val="bg1"/>
                    </a:solidFill>
                  </a:rPr>
                  <a:t>算法</a:t>
                </a:r>
                <a:r>
                  <a:rPr lang="en-US" altLang="zh-CN" sz="2600" b="1" u="sng" dirty="0">
                    <a:solidFill>
                      <a:schemeClr val="bg1"/>
                    </a:solidFill>
                  </a:rPr>
                  <a:t>1</a:t>
                </a:r>
                <a:r>
                  <a:rPr lang="zh-CN" altLang="en-US" sz="2600" b="1" u="sng" dirty="0">
                    <a:solidFill>
                      <a:schemeClr val="bg1"/>
                    </a:solidFill>
                  </a:rPr>
                  <a:t>：</a:t>
                </a:r>
                <a:r>
                  <a:rPr lang="zh-CN" altLang="en-US" sz="2600" u="sng" dirty="0">
                    <a:solidFill>
                      <a:schemeClr val="bg1"/>
                    </a:solidFill>
                  </a:rPr>
                  <a:t>初始化并查集 </a:t>
                </a:r>
                <a:r>
                  <a:rPr lang="en-US"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长度为</a:t>
                </a:r>
                <a:r>
                  <a:rPr lang="en-US" altLang="zh-CN" sz="2000" dirty="0">
                    <a:solidFill>
                      <a:schemeClr val="bg1"/>
                    </a:solidFill>
                    <a:latin typeface="Times New Roman" panose="02020603050405020304" pitchFamily="18" charset="0"/>
                    <a:cs typeface="Times New Roman" panose="02020603050405020304" pitchFamily="18" charset="0"/>
                  </a:rPr>
                  <a:t>n</a:t>
                </a:r>
                <a:r>
                  <a:rPr lang="zh-CN" altLang="en-US" sz="2000" dirty="0">
                    <a:solidFill>
                      <a:schemeClr val="bg1"/>
                    </a:solidFill>
                    <a:latin typeface="Times New Roman" panose="02020603050405020304" pitchFamily="18" charset="0"/>
                    <a:cs typeface="Times New Roman" panose="02020603050405020304" pitchFamily="18" charset="0"/>
                  </a:rPr>
                  <a:t>的顺序表</a:t>
                </a:r>
                <a:r>
                  <a:rPr lang="en-US" altLang="zh-CN" sz="2000" dirty="0">
                    <a:solidFill>
                      <a:schemeClr val="bg1"/>
                    </a:solidFill>
                    <a:latin typeface="Times New Roman" panose="02020603050405020304" pitchFamily="18" charset="0"/>
                    <a:cs typeface="Times New Roman" panose="02020603050405020304" pitchFamily="18" charset="0"/>
                  </a:rPr>
                  <a:t>parent</a:t>
                </a:r>
              </a:p>
              <a:p>
                <a:pPr marL="457200" indent="-457200">
                  <a:buFont typeface="Arial" panose="020B0604020202020204" pitchFamily="34" charset="0"/>
                  <a:buAutoNum type="arabicPeriod"/>
                  <a:defRPr/>
                </a:pPr>
                <a:r>
                  <a:rPr lang="en-US" altLang="zh-CN" sz="2600" dirty="0">
                    <a:solidFill>
                      <a:schemeClr val="bg1"/>
                    </a:solidFill>
                    <a:latin typeface="Times New Roman" panose="02020603050405020304" pitchFamily="18" charset="0"/>
                    <a:cs typeface="Times New Roman" panose="02020603050405020304" pitchFamily="18" charset="0"/>
                  </a:rPr>
                  <a:t>for </a:t>
                </a:r>
                <a14:m>
                  <m:oMath xmlns:m="http://schemas.openxmlformats.org/officeDocument/2006/math">
                    <m:r>
                      <a:rPr lang="en-US" altLang="zh-CN" sz="2600" i="1" smtClean="0">
                        <a:solidFill>
                          <a:schemeClr val="bg1"/>
                        </a:solidFill>
                        <a:latin typeface="Cambria Math" panose="02040503050406030204" pitchFamily="18" charset="0"/>
                      </a:rPr>
                      <m:t>𝑖</m:t>
                    </m:r>
                    <m:r>
                      <a:rPr lang="en-US" altLang="zh-CN" sz="2600" b="0" i="1" smtClean="0">
                        <a:solidFill>
                          <a:schemeClr val="bg1"/>
                        </a:solidFill>
                        <a:latin typeface="Cambria Math" panose="02040503050406030204" pitchFamily="18" charset="0"/>
                      </a:rPr>
                      <m:t>←0 </m:t>
                    </m:r>
                  </m:oMath>
                </a14:m>
                <a:r>
                  <a:rPr lang="en-US" altLang="zh-CN" sz="2600" dirty="0">
                    <a:solidFill>
                      <a:schemeClr val="bg1"/>
                    </a:solidFill>
                    <a:latin typeface="Times New Roman" panose="02020603050405020304" pitchFamily="18" charset="0"/>
                    <a:cs typeface="Times New Roman" panose="02020603050405020304" pitchFamily="18" charset="0"/>
                  </a:rPr>
                  <a:t>to n-1 do   </a:t>
                </a:r>
                <a:r>
                  <a:rPr lang="en-US" altLang="zh-CN" sz="2600" dirty="0">
                    <a:solidFill>
                      <a:schemeClr val="bg1"/>
                    </a:solidFill>
                    <a:latin typeface="Times New Roman" panose="02020603050405020304" pitchFamily="18" charset="0"/>
                    <a:cs typeface="Times New Roman" panose="02020603050405020304" pitchFamily="18" charset="0"/>
                    <a:sym typeface="Symbol" pitchFamily="18" charset="2"/>
                  </a:rPr>
                  <a:t> //</a:t>
                </a:r>
                <a:r>
                  <a:rPr lang="zh-CN" altLang="en-US" sz="2600" dirty="0">
                    <a:solidFill>
                      <a:srgbClr val="FFFF00"/>
                    </a:solidFill>
                    <a:latin typeface="Times New Roman" panose="02020603050405020304" pitchFamily="18" charset="0"/>
                    <a:cs typeface="Times New Roman" panose="02020603050405020304" pitchFamily="18" charset="0"/>
                    <a:sym typeface="Symbol" pitchFamily="18" charset="2"/>
                  </a:rPr>
                  <a:t>初始化</a:t>
                </a:r>
                <a:r>
                  <a:rPr lang="en-US" altLang="zh-CN" sz="2600" dirty="0">
                    <a:solidFill>
                      <a:srgbClr val="FFFF00"/>
                    </a:solidFill>
                    <a:latin typeface="Times New Roman" panose="02020603050405020304" pitchFamily="18" charset="0"/>
                    <a:cs typeface="Times New Roman" panose="02020603050405020304" pitchFamily="18" charset="0"/>
                    <a:sym typeface="Symbol" pitchFamily="18" charset="2"/>
                  </a:rPr>
                  <a:t>n</a:t>
                </a:r>
                <a:r>
                  <a:rPr lang="zh-CN" altLang="en-US" sz="2600" dirty="0">
                    <a:solidFill>
                      <a:srgbClr val="FFFF00"/>
                    </a:solidFill>
                    <a:latin typeface="Times New Roman" panose="02020603050405020304" pitchFamily="18" charset="0"/>
                    <a:cs typeface="Times New Roman" panose="02020603050405020304" pitchFamily="18" charset="0"/>
                    <a:sym typeface="Symbol" pitchFamily="18" charset="2"/>
                  </a:rPr>
                  <a:t>个不相交集 </a:t>
                </a:r>
                <a:endParaRPr lang="en-US" altLang="zh-CN" sz="2600" dirty="0">
                  <a:solidFill>
                    <a:srgbClr val="FFFF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defRPr/>
                </a:pPr>
                <a:r>
                  <a:rPr lang="zh-CN" altLang="en-US" sz="26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600" i="1" smtClean="0">
                        <a:solidFill>
                          <a:schemeClr val="bg1"/>
                        </a:solidFill>
                        <a:latin typeface="Cambria Math" panose="02040503050406030204" pitchFamily="18" charset="0"/>
                      </a:rPr>
                      <m:t>𝑝𝑎𝑟𝑒𝑛𝑡</m:t>
                    </m:r>
                    <m:d>
                      <m:dPr>
                        <m:begChr m:val="["/>
                        <m:endChr m:val="]"/>
                        <m:ctrlPr>
                          <a:rPr lang="en-US" altLang="zh-CN" sz="2600" i="1" smtClean="0">
                            <a:solidFill>
                              <a:schemeClr val="bg1"/>
                            </a:solidFill>
                            <a:latin typeface="Cambria Math" panose="02040503050406030204" pitchFamily="18" charset="0"/>
                          </a:rPr>
                        </m:ctrlPr>
                      </m:dPr>
                      <m:e>
                        <m:r>
                          <a:rPr lang="en-US" altLang="zh-CN" sz="2600" i="1" smtClean="0">
                            <a:solidFill>
                              <a:schemeClr val="bg1"/>
                            </a:solidFill>
                            <a:latin typeface="Cambria Math" panose="02040503050406030204" pitchFamily="18" charset="0"/>
                          </a:rPr>
                          <m:t>𝑖</m:t>
                        </m:r>
                      </m:e>
                    </m:d>
                    <m:r>
                      <a:rPr lang="en-US" altLang="zh-CN" sz="2600" i="1" smtClean="0">
                        <a:solidFill>
                          <a:schemeClr val="bg1"/>
                        </a:solidFill>
                        <a:latin typeface="Cambria Math" panose="02040503050406030204" pitchFamily="18" charset="0"/>
                      </a:rPr>
                      <m:t>←</m:t>
                    </m:r>
                    <m:r>
                      <a:rPr lang="en-US" altLang="zh-CN" sz="2600" i="1" smtClean="0">
                        <a:solidFill>
                          <a:schemeClr val="bg1"/>
                        </a:solidFill>
                        <a:latin typeface="Cambria Math" panose="02040503050406030204" pitchFamily="18" charset="0"/>
                      </a:rPr>
                      <m:t>𝑖</m:t>
                    </m:r>
                  </m:oMath>
                </a14:m>
                <a:r>
                  <a:rPr lang="en-US" altLang="zh-CN" sz="2600" dirty="0">
                    <a:solidFill>
                      <a:schemeClr val="bg1"/>
                    </a:solidFill>
                    <a:latin typeface="Times New Roman" panose="02020603050405020304" pitchFamily="18" charset="0"/>
                  </a:rPr>
                  <a:t>       //</a:t>
                </a:r>
                <a:r>
                  <a:rPr lang="zh-CN" altLang="en-US" sz="2600" dirty="0">
                    <a:solidFill>
                      <a:schemeClr val="bg1"/>
                    </a:solidFill>
                    <a:latin typeface="Times New Roman" panose="02020603050405020304" pitchFamily="18" charset="0"/>
                  </a:rPr>
                  <a:t>各自为根！</a:t>
                </a:r>
                <a:endParaRPr lang="en-US" altLang="zh-CN" sz="2600" dirty="0">
                  <a:solidFill>
                    <a:schemeClr val="bg1"/>
                  </a:solidFill>
                  <a:latin typeface="Times New Roman" panose="02020603050405020304" pitchFamily="18" charset="0"/>
                </a:endParaRPr>
              </a:p>
              <a:p>
                <a:pPr marL="457200" indent="-457200">
                  <a:buFont typeface="Arial" panose="020B0604020202020204" pitchFamily="34" charset="0"/>
                  <a:buAutoNum type="arabicPeriod"/>
                  <a:defRPr/>
                </a:pPr>
                <a:r>
                  <a:rPr lang="en-US" altLang="zh-CN" sz="2600" dirty="0">
                    <a:solidFill>
                      <a:schemeClr val="bg1"/>
                    </a:solidFill>
                    <a:latin typeface="Times New Roman" panose="02020603050405020304" pitchFamily="18" charset="0"/>
                    <a:cs typeface="Times New Roman" panose="02020603050405020304" pitchFamily="18" charset="0"/>
                  </a:rPr>
                  <a:t>end</a:t>
                </a:r>
                <a:endParaRPr lang="en-US" altLang="zh-CN" sz="20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8" name="Rectangle 3">
                <a:extLst>
                  <a:ext uri="{FF2B5EF4-FFF2-40B4-BE49-F238E27FC236}">
                    <a16:creationId xmlns:a16="http://schemas.microsoft.com/office/drawing/2014/main" id="{4D7ABD34-1CB9-41C9-8C83-67055371E21F}"/>
                  </a:ext>
                </a:extLst>
              </p:cNvPr>
              <p:cNvSpPr txBox="1">
                <a:spLocks noRot="1" noChangeAspect="1" noMove="1" noResize="1" noEditPoints="1" noAdjustHandles="1" noChangeArrowheads="1" noChangeShapeType="1" noTextEdit="1"/>
              </p:cNvSpPr>
              <p:nvPr/>
            </p:nvSpPr>
            <p:spPr>
              <a:xfrm>
                <a:off x="502158" y="1477402"/>
                <a:ext cx="5441128" cy="1438102"/>
              </a:xfrm>
              <a:prstGeom prst="rect">
                <a:avLst/>
              </a:prstGeom>
              <a:blipFill>
                <a:blip r:embed="rId2"/>
                <a:stretch>
                  <a:fillRect l="-991" t="-4669"/>
                </a:stretch>
              </a:blipFill>
              <a:ln>
                <a:solidFill>
                  <a:schemeClr val="tx1"/>
                </a:solidFill>
              </a:ln>
              <a:effectLst>
                <a:outerShdw dist="107763"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5">
                <a:extLst>
                  <a:ext uri="{FF2B5EF4-FFF2-40B4-BE49-F238E27FC236}">
                    <a16:creationId xmlns:a16="http://schemas.microsoft.com/office/drawing/2014/main" id="{C4DB865B-E35D-482E-92AA-65AD2B2C8B8B}"/>
                  </a:ext>
                </a:extLst>
              </p:cNvPr>
              <p:cNvSpPr>
                <a:spLocks noChangeArrowheads="1"/>
              </p:cNvSpPr>
              <p:nvPr/>
            </p:nvSpPr>
            <p:spPr bwMode="auto">
              <a:xfrm>
                <a:off x="6589651" y="1477402"/>
                <a:ext cx="5073105" cy="4476225"/>
              </a:xfrm>
              <a:prstGeom prst="rect">
                <a:avLst/>
              </a:prstGeom>
              <a:solidFill>
                <a:srgbClr val="009999"/>
              </a:solidFill>
              <a:ln w="9525">
                <a:solidFill>
                  <a:schemeClr val="tx1"/>
                </a:solidFill>
                <a:miter lim="800000"/>
                <a:headEnd/>
                <a:tailEnd/>
              </a:ln>
              <a:effectLst>
                <a:outerShdw dist="107763" dir="2700000" algn="ctr" rotWithShape="0">
                  <a:schemeClr val="bg2"/>
                </a:outerShdw>
              </a:effectLst>
            </p:spPr>
            <p:txBody>
              <a:bodyPr lIns="92075" tIns="46038" rIns="92075" bIns="46038"/>
              <a:lstStyle/>
              <a:p>
                <a:pPr marL="609600" indent="-609600" eaLnBrk="0" hangingPunct="0">
                  <a:spcBef>
                    <a:spcPct val="20000"/>
                  </a:spcBef>
                  <a:buFont typeface="Wingdings" pitchFamily="2" charset="2"/>
                  <a:buNone/>
                  <a:defRPr/>
                </a:pPr>
                <a:r>
                  <a:rPr lang="zh-CN" altLang="en-US" sz="2000" b="1" u="sng" dirty="0">
                    <a:solidFill>
                      <a:schemeClr val="bg1"/>
                    </a:solidFill>
                    <a:latin typeface="微软雅黑" panose="020B0503020204020204" pitchFamily="34" charset="-122"/>
                    <a:ea typeface="微软雅黑" panose="020B0503020204020204" pitchFamily="34" charset="-122"/>
                  </a:rPr>
                  <a:t>算法</a:t>
                </a:r>
                <a:r>
                  <a:rPr lang="en-US" altLang="zh-CN" sz="2000" b="1" u="sng" dirty="0">
                    <a:solidFill>
                      <a:schemeClr val="bg1"/>
                    </a:solidFill>
                    <a:latin typeface="微软雅黑" panose="020B0503020204020204" pitchFamily="34" charset="-122"/>
                    <a:ea typeface="微软雅黑" panose="020B0503020204020204" pitchFamily="34" charset="-122"/>
                  </a:rPr>
                  <a:t>2</a:t>
                </a:r>
                <a:r>
                  <a:rPr lang="zh-CN" altLang="en-US" sz="2000" b="1" u="sng" dirty="0">
                    <a:solidFill>
                      <a:schemeClr val="bg1"/>
                    </a:solidFill>
                    <a:latin typeface="微软雅黑" panose="020B0503020204020204" pitchFamily="34" charset="-122"/>
                    <a:ea typeface="微软雅黑" panose="020B0503020204020204" pitchFamily="34" charset="-122"/>
                  </a:rPr>
                  <a:t>：</a:t>
                </a:r>
                <a:r>
                  <a:rPr lang="zh-CN" altLang="en-US" sz="2000" u="sng" dirty="0">
                    <a:solidFill>
                      <a:schemeClr val="bg1"/>
                    </a:solidFill>
                    <a:latin typeface="微软雅黑" panose="020B0503020204020204" pitchFamily="34" charset="-122"/>
                    <a:ea typeface="微软雅黑" panose="020B0503020204020204" pitchFamily="34" charset="-122"/>
                  </a:rPr>
                  <a:t>查找元素所在集合 </a:t>
                </a:r>
                <a:r>
                  <a:rPr lang="en-US" altLang="zh-CN" sz="2000" b="1" u="sng" dirty="0">
                    <a:solidFill>
                      <a:schemeClr val="bg1"/>
                    </a:solidFill>
                    <a:latin typeface="Times New Roman" pitchFamily="18" charset="0"/>
                  </a:rPr>
                  <a:t>F</a:t>
                </a:r>
                <a:r>
                  <a:rPr lang="en-US" altLang="zh-CN" sz="2000" b="1" u="sng" dirty="0">
                    <a:solidFill>
                      <a:schemeClr val="bg1"/>
                    </a:solidFill>
                    <a:latin typeface="Times New Roman" pitchFamily="18" charset="0"/>
                    <a:ea typeface="+mn-ea"/>
                  </a:rPr>
                  <a:t>ind(</a:t>
                </a:r>
                <a:r>
                  <a:rPr lang="en-US" altLang="zh-CN" sz="2000" b="1" i="1" u="sng" dirty="0">
                    <a:solidFill>
                      <a:schemeClr val="bg1"/>
                    </a:solidFill>
                    <a:latin typeface="Times New Roman" pitchFamily="18" charset="0"/>
                    <a:ea typeface="+mn-ea"/>
                  </a:rPr>
                  <a:t>parent</a:t>
                </a:r>
                <a:r>
                  <a:rPr lang="en-US" altLang="zh-CN" sz="2000" b="1" u="sng" dirty="0">
                    <a:solidFill>
                      <a:schemeClr val="bg1"/>
                    </a:solidFill>
                    <a:latin typeface="Times New Roman" pitchFamily="18" charset="0"/>
                    <a:ea typeface="+mn-ea"/>
                  </a:rPr>
                  <a:t>, </a:t>
                </a:r>
                <a:r>
                  <a:rPr lang="en-US" altLang="zh-CN" sz="2000" b="1" i="1" u="sng" dirty="0">
                    <a:solidFill>
                      <a:schemeClr val="bg1"/>
                    </a:solidFill>
                    <a:latin typeface="Times New Roman" pitchFamily="18" charset="0"/>
                    <a:ea typeface="+mn-ea"/>
                  </a:rPr>
                  <a:t>a</a:t>
                </a:r>
                <a:r>
                  <a:rPr lang="en-US" altLang="zh-CN" sz="2000" b="1" u="sng" dirty="0">
                    <a:solidFill>
                      <a:schemeClr val="bg1"/>
                    </a:solidFill>
                    <a:latin typeface="Times New Roman" pitchFamily="18" charset="0"/>
                    <a:ea typeface="+mn-ea"/>
                  </a:rPr>
                  <a:t>)</a:t>
                </a:r>
                <a:endParaRPr lang="en-US" altLang="zh-CN" sz="2000" b="1" i="1" u="sng" dirty="0">
                  <a:solidFill>
                    <a:schemeClr val="bg1"/>
                  </a:solidFill>
                  <a:latin typeface="Times New Roman" pitchFamily="18" charset="0"/>
                  <a:ea typeface="+mn-ea"/>
                </a:endParaRPr>
              </a:p>
              <a:p>
                <a:pPr marL="609600" indent="-609600" eaLnBrk="0" hangingPunct="0">
                  <a:spcBef>
                    <a:spcPct val="20000"/>
                  </a:spcBef>
                  <a:buFont typeface="Wingdings" pitchFamily="2" charset="2"/>
                  <a:buAutoNum type="arabicPeriod"/>
                  <a:defRPr/>
                </a:pPr>
                <a14:m>
                  <m:oMath xmlns:m="http://schemas.openxmlformats.org/officeDocument/2006/math">
                    <m:r>
                      <a:rPr lang="en-US" altLang="zh-CN" sz="2000" b="0" i="1" smtClean="0">
                        <a:solidFill>
                          <a:schemeClr val="bg1"/>
                        </a:solidFill>
                        <a:latin typeface="Cambria Math" panose="02040503050406030204" pitchFamily="18" charset="0"/>
                        <a:ea typeface="+mn-ea"/>
                      </a:rPr>
                      <m:t>𝑟𝑜𝑜𝑡</m:t>
                    </m:r>
                    <m:r>
                      <a:rPr lang="en-US" altLang="zh-CN" sz="2000" b="0" i="1" smtClean="0">
                        <a:solidFill>
                          <a:schemeClr val="bg1"/>
                        </a:solidFill>
                        <a:latin typeface="Cambria Math" panose="02040503050406030204" pitchFamily="18" charset="0"/>
                        <a:ea typeface="+mn-ea"/>
                      </a:rPr>
                      <m:t>←</m:t>
                    </m:r>
                    <m:r>
                      <a:rPr lang="en-US" altLang="zh-CN" sz="2000" b="0" i="1" smtClean="0">
                        <a:solidFill>
                          <a:schemeClr val="bg1"/>
                        </a:solidFill>
                        <a:latin typeface="Cambria Math" panose="02040503050406030204" pitchFamily="18" charset="0"/>
                        <a:ea typeface="+mn-ea"/>
                      </a:rPr>
                      <m:t>𝑎</m:t>
                    </m:r>
                  </m:oMath>
                </a14:m>
                <a:endParaRPr lang="en-US" altLang="zh-CN" sz="2000" dirty="0">
                  <a:solidFill>
                    <a:schemeClr val="bg1"/>
                  </a:solidFill>
                  <a:latin typeface="Times New Roman" pitchFamily="18" charset="0"/>
                  <a:ea typeface="+mn-ea"/>
                </a:endParaRPr>
              </a:p>
              <a:p>
                <a:pPr marL="609600" indent="-609600" eaLnBrk="0" hangingPunct="0">
                  <a:spcBef>
                    <a:spcPct val="20000"/>
                  </a:spcBef>
                  <a:buFont typeface="Wingdings" pitchFamily="2" charset="2"/>
                  <a:buAutoNum type="arabicPeriod"/>
                  <a:defRPr/>
                </a:pPr>
                <a:r>
                  <a:rPr lang="en-US" altLang="zh-CN" sz="2000" b="1" dirty="0">
                    <a:solidFill>
                      <a:schemeClr val="bg1"/>
                    </a:solidFill>
                    <a:latin typeface="Times New Roman" pitchFamily="18" charset="0"/>
                    <a:ea typeface="+mn-ea"/>
                  </a:rPr>
                  <a:t>while</a:t>
                </a:r>
                <a:r>
                  <a:rPr lang="zh-CN" altLang="en-US" sz="2000" dirty="0">
                    <a:solidFill>
                      <a:schemeClr val="bg1"/>
                    </a:solidFill>
                    <a:latin typeface="Times New Roman" pitchFamily="18" charset="0"/>
                    <a:ea typeface="+mn-ea"/>
                  </a:rPr>
                  <a:t> </a:t>
                </a:r>
                <a14:m>
                  <m:oMath xmlns:m="http://schemas.openxmlformats.org/officeDocument/2006/math">
                    <m:r>
                      <a:rPr lang="en-US" altLang="zh-CN" sz="2000" b="0" i="1" smtClean="0">
                        <a:solidFill>
                          <a:schemeClr val="bg1"/>
                        </a:solidFill>
                        <a:latin typeface="Cambria Math" panose="02040503050406030204" pitchFamily="18" charset="0"/>
                        <a:ea typeface="+mn-ea"/>
                      </a:rPr>
                      <m:t>𝑝𝑎𝑟𝑒𝑛𝑡</m:t>
                    </m:r>
                    <m:r>
                      <a:rPr lang="en-US" altLang="zh-CN" sz="2000" b="0" i="1" smtClean="0">
                        <a:solidFill>
                          <a:schemeClr val="bg1"/>
                        </a:solidFill>
                        <a:latin typeface="Cambria Math" panose="02040503050406030204" pitchFamily="18" charset="0"/>
                        <a:ea typeface="+mn-ea"/>
                      </a:rPr>
                      <m:t>[</m:t>
                    </m:r>
                    <m:r>
                      <a:rPr lang="en-US" altLang="zh-CN" sz="2000" b="0" i="1" smtClean="0">
                        <a:solidFill>
                          <a:schemeClr val="bg1"/>
                        </a:solidFill>
                        <a:latin typeface="Cambria Math" panose="02040503050406030204" pitchFamily="18" charset="0"/>
                        <a:ea typeface="+mn-ea"/>
                      </a:rPr>
                      <m:t>𝑟𝑜𝑜𝑡</m:t>
                    </m:r>
                    <m:r>
                      <a:rPr lang="en-US" altLang="zh-CN" sz="2000" b="0" i="1" smtClean="0">
                        <a:solidFill>
                          <a:schemeClr val="bg1"/>
                        </a:solidFill>
                        <a:latin typeface="Cambria Math" panose="02040503050406030204" pitchFamily="18" charset="0"/>
                        <a:ea typeface="+mn-ea"/>
                      </a:rPr>
                      <m:t>]≠</m:t>
                    </m:r>
                    <m:r>
                      <a:rPr lang="en-US" altLang="zh-CN" sz="2000" b="0" i="1" smtClean="0">
                        <a:solidFill>
                          <a:schemeClr val="bg1"/>
                        </a:solidFill>
                        <a:latin typeface="Cambria Math" panose="02040503050406030204" pitchFamily="18" charset="0"/>
                        <a:ea typeface="+mn-ea"/>
                      </a:rPr>
                      <m:t>𝑟𝑜𝑜𝑡</m:t>
                    </m:r>
                  </m:oMath>
                </a14:m>
                <a:r>
                  <a:rPr lang="en-US" altLang="zh-CN" sz="2000" dirty="0">
                    <a:solidFill>
                      <a:schemeClr val="bg1"/>
                    </a:solidFill>
                    <a:latin typeface="Times New Roman" pitchFamily="18" charset="0"/>
                    <a:ea typeface="+mn-ea"/>
                  </a:rPr>
                  <a:t> </a:t>
                </a:r>
                <a:r>
                  <a:rPr lang="en-US" altLang="zh-CN" sz="2000" b="1" dirty="0">
                    <a:solidFill>
                      <a:schemeClr val="bg1"/>
                    </a:solidFill>
                    <a:latin typeface="Times New Roman" pitchFamily="18" charset="0"/>
                    <a:ea typeface="+mn-ea"/>
                  </a:rPr>
                  <a:t>do</a:t>
                </a:r>
                <a:r>
                  <a:rPr lang="en-US" altLang="zh-CN" sz="2000" dirty="0">
                    <a:solidFill>
                      <a:schemeClr val="bg1"/>
                    </a:solidFill>
                    <a:latin typeface="Times New Roman" pitchFamily="18" charset="0"/>
                    <a:ea typeface="+mn-ea"/>
                  </a:rPr>
                  <a:t> </a:t>
                </a:r>
              </a:p>
              <a:p>
                <a:pPr marL="609600" indent="-609600" eaLnBrk="0" hangingPunct="0">
                  <a:spcBef>
                    <a:spcPct val="20000"/>
                  </a:spcBef>
                  <a:buFont typeface="Wingdings" pitchFamily="2" charset="2"/>
                  <a:buAutoNum type="arabicPeriod"/>
                  <a:defRPr/>
                </a:pPr>
                <a:r>
                  <a:rPr lang="en-US" altLang="zh-CN" sz="2000" dirty="0">
                    <a:solidFill>
                      <a:schemeClr val="bg1"/>
                    </a:solidFill>
                    <a:latin typeface="Times New Roman" pitchFamily="18" charset="0"/>
                  </a:rPr>
                  <a:t>|   </a:t>
                </a:r>
                <a14:m>
                  <m:oMath xmlns:m="http://schemas.openxmlformats.org/officeDocument/2006/math">
                    <m:r>
                      <a:rPr lang="en-US" altLang="zh-CN" sz="2000" b="0" i="1" smtClean="0">
                        <a:solidFill>
                          <a:schemeClr val="bg1"/>
                        </a:solidFill>
                        <a:latin typeface="Cambria Math" panose="02040503050406030204" pitchFamily="18" charset="0"/>
                        <a:ea typeface="+mn-ea"/>
                      </a:rPr>
                      <m:t>𝑟𝑜𝑜𝑡</m:t>
                    </m:r>
                    <m:r>
                      <a:rPr lang="en-US" altLang="zh-CN" sz="2000" b="0" i="1" smtClean="0">
                        <a:solidFill>
                          <a:schemeClr val="bg1"/>
                        </a:solidFill>
                        <a:latin typeface="Cambria Math" panose="02040503050406030204" pitchFamily="18" charset="0"/>
                        <a:ea typeface="+mn-ea"/>
                      </a:rPr>
                      <m:t>←</m:t>
                    </m:r>
                    <m:r>
                      <a:rPr lang="en-US" altLang="zh-CN" sz="2000" b="0" i="1" smtClean="0">
                        <a:solidFill>
                          <a:schemeClr val="bg1"/>
                        </a:solidFill>
                        <a:latin typeface="Cambria Math" panose="02040503050406030204" pitchFamily="18" charset="0"/>
                        <a:ea typeface="+mn-ea"/>
                      </a:rPr>
                      <m:t>𝑝𝑎𝑟𝑒𝑛𝑡</m:t>
                    </m:r>
                    <m:r>
                      <a:rPr lang="en-US" altLang="zh-CN" sz="2000" b="0" i="1" smtClean="0">
                        <a:solidFill>
                          <a:schemeClr val="bg1"/>
                        </a:solidFill>
                        <a:latin typeface="Cambria Math" panose="02040503050406030204" pitchFamily="18" charset="0"/>
                        <a:ea typeface="+mn-ea"/>
                      </a:rPr>
                      <m:t>[</m:t>
                    </m:r>
                    <m:r>
                      <a:rPr lang="en-US" altLang="zh-CN" sz="2000" b="0" i="1" smtClean="0">
                        <a:solidFill>
                          <a:schemeClr val="bg1"/>
                        </a:solidFill>
                        <a:latin typeface="Cambria Math" panose="02040503050406030204" pitchFamily="18" charset="0"/>
                        <a:ea typeface="+mn-ea"/>
                      </a:rPr>
                      <m:t>𝑟𝑜𝑜𝑡</m:t>
                    </m:r>
                    <m:r>
                      <a:rPr lang="en-US" altLang="zh-CN" sz="2000" b="0" i="1" smtClean="0">
                        <a:solidFill>
                          <a:schemeClr val="bg1"/>
                        </a:solidFill>
                        <a:latin typeface="Cambria Math" panose="02040503050406030204" pitchFamily="18" charset="0"/>
                        <a:ea typeface="+mn-ea"/>
                      </a:rPr>
                      <m:t>]</m:t>
                    </m:r>
                  </m:oMath>
                </a14:m>
                <a:endParaRPr lang="en-US" altLang="zh-CN" sz="2000" b="0" dirty="0">
                  <a:solidFill>
                    <a:schemeClr val="bg1"/>
                  </a:solidFill>
                  <a:latin typeface="Times New Roman" pitchFamily="18" charset="0"/>
                  <a:ea typeface="+mn-ea"/>
                </a:endParaRPr>
              </a:p>
              <a:p>
                <a:pPr marL="609600" indent="-609600" eaLnBrk="0" hangingPunct="0">
                  <a:spcBef>
                    <a:spcPct val="20000"/>
                  </a:spcBef>
                  <a:buFont typeface="Wingdings" pitchFamily="2" charset="2"/>
                  <a:buAutoNum type="arabicPeriod"/>
                  <a:defRPr/>
                </a:pPr>
                <a:r>
                  <a:rPr lang="en-US" altLang="zh-CN" sz="2000" b="1" dirty="0">
                    <a:solidFill>
                      <a:schemeClr val="bg1"/>
                    </a:solidFill>
                    <a:latin typeface="Times New Roman" pitchFamily="18" charset="0"/>
                  </a:rPr>
                  <a:t>end   //</a:t>
                </a:r>
                <a:r>
                  <a:rPr lang="zh-CN" altLang="en-US" sz="2000" b="1" dirty="0">
                    <a:solidFill>
                      <a:schemeClr val="bg1"/>
                    </a:solidFill>
                    <a:latin typeface="Times New Roman" pitchFamily="18" charset="0"/>
                  </a:rPr>
                  <a:t>沿父结点上移</a:t>
                </a:r>
                <a:endParaRPr lang="en-US" altLang="zh-CN" sz="2000" b="1" dirty="0">
                  <a:solidFill>
                    <a:schemeClr val="bg1"/>
                  </a:solidFill>
                  <a:latin typeface="Times New Roman" pitchFamily="18" charset="0"/>
                </a:endParaRPr>
              </a:p>
              <a:p>
                <a:pPr eaLnBrk="0" hangingPunct="0">
                  <a:spcBef>
                    <a:spcPct val="20000"/>
                  </a:spcBef>
                  <a:defRPr/>
                </a:pPr>
                <a:r>
                  <a:rPr lang="en-US" altLang="zh-CN" b="1" dirty="0">
                    <a:solidFill>
                      <a:schemeClr val="bg1"/>
                    </a:solidFill>
                    <a:latin typeface="Times New Roman" pitchFamily="18" charset="0"/>
                    <a:ea typeface="+mn-ea"/>
                  </a:rPr>
                  <a:t>                       </a:t>
                </a:r>
                <a:r>
                  <a:rPr lang="en-US" altLang="zh-CN" dirty="0">
                    <a:solidFill>
                      <a:schemeClr val="bg1"/>
                    </a:solidFill>
                    <a:latin typeface="Times New Roman" pitchFamily="18" charset="0"/>
                    <a:ea typeface="+mn-ea"/>
                  </a:rPr>
                  <a:t>//</a:t>
                </a:r>
                <a:r>
                  <a:rPr lang="en-US" altLang="zh-CN" dirty="0">
                    <a:solidFill>
                      <a:schemeClr val="bg1"/>
                    </a:solidFill>
                    <a:latin typeface="微软雅黑" panose="020B0503020204020204" pitchFamily="34" charset="-122"/>
                    <a:ea typeface="微软雅黑" panose="020B0503020204020204" pitchFamily="34" charset="-122"/>
                  </a:rPr>
                  <a:t>5-9</a:t>
                </a:r>
                <a:r>
                  <a:rPr lang="zh-CN" altLang="en-US" dirty="0">
                    <a:solidFill>
                      <a:schemeClr val="bg1"/>
                    </a:solidFill>
                    <a:latin typeface="微软雅黑" panose="020B0503020204020204" pitchFamily="34" charset="-122"/>
                    <a:ea typeface="微软雅黑" panose="020B0503020204020204" pitchFamily="34" charset="-122"/>
                  </a:rPr>
                  <a:t>行是</a:t>
                </a:r>
                <a:r>
                  <a:rPr lang="zh-CN" altLang="en-US" dirty="0">
                    <a:solidFill>
                      <a:srgbClr val="FFFF00"/>
                    </a:solidFill>
                    <a:latin typeface="微软雅黑" panose="020B0503020204020204" pitchFamily="34" charset="-122"/>
                    <a:ea typeface="微软雅黑" panose="020B0503020204020204" pitchFamily="34" charset="-122"/>
                  </a:rPr>
                  <a:t>路径压缩代码，可省略</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marL="609600" indent="-609600" eaLnBrk="0" hangingPunct="0">
                  <a:spcBef>
                    <a:spcPct val="20000"/>
                  </a:spcBef>
                  <a:buFont typeface="+mj-lt"/>
                  <a:buAutoNum type="arabicPeriod" startAt="5"/>
                  <a:defRPr/>
                </a:pPr>
                <a:r>
                  <a:rPr lang="en-US" altLang="zh-CN" sz="2000" b="1" dirty="0">
                    <a:solidFill>
                      <a:schemeClr val="accent6">
                        <a:lumMod val="20000"/>
                        <a:lumOff val="80000"/>
                      </a:schemeClr>
                    </a:solidFill>
                    <a:latin typeface="Times New Roman" pitchFamily="18" charset="0"/>
                    <a:ea typeface="+mn-ea"/>
                  </a:rPr>
                  <a:t>while</a:t>
                </a:r>
                <a:r>
                  <a:rPr lang="zh-CN" altLang="en-US" sz="2000" b="0" dirty="0">
                    <a:solidFill>
                      <a:schemeClr val="accent6">
                        <a:lumMod val="20000"/>
                        <a:lumOff val="80000"/>
                      </a:schemeClr>
                    </a:solidFill>
                    <a:latin typeface="Times New Roman" pitchFamily="18" charset="0"/>
                    <a:ea typeface="+mn-ea"/>
                  </a:rPr>
                  <a:t> </a:t>
                </a:r>
                <a14:m>
                  <m:oMath xmlns:m="http://schemas.openxmlformats.org/officeDocument/2006/math">
                    <m:r>
                      <a:rPr lang="en-US" altLang="zh-CN" sz="2000" b="0" i="1" smtClean="0">
                        <a:solidFill>
                          <a:schemeClr val="accent6">
                            <a:lumMod val="20000"/>
                            <a:lumOff val="80000"/>
                          </a:schemeClr>
                        </a:solidFill>
                        <a:latin typeface="Cambria Math" panose="02040503050406030204" pitchFamily="18" charset="0"/>
                        <a:ea typeface="+mn-ea"/>
                      </a:rPr>
                      <m:t>𝑝𝑎𝑟𝑒𝑛𝑡</m:t>
                    </m:r>
                    <m:r>
                      <a:rPr lang="en-US" altLang="zh-CN" sz="2000" b="0" i="0" smtClean="0">
                        <a:solidFill>
                          <a:schemeClr val="accent6">
                            <a:lumMod val="20000"/>
                            <a:lumOff val="80000"/>
                          </a:schemeClr>
                        </a:solidFill>
                        <a:latin typeface="Cambria Math" panose="02040503050406030204" pitchFamily="18" charset="0"/>
                        <a:ea typeface="+mn-ea"/>
                      </a:rPr>
                      <m:t>[</m:t>
                    </m:r>
                    <m:r>
                      <a:rPr lang="en-US" altLang="zh-CN" sz="2000" b="0" i="1" smtClean="0">
                        <a:solidFill>
                          <a:schemeClr val="accent6">
                            <a:lumMod val="20000"/>
                            <a:lumOff val="80000"/>
                          </a:schemeClr>
                        </a:solidFill>
                        <a:latin typeface="Cambria Math" panose="02040503050406030204" pitchFamily="18" charset="0"/>
                        <a:ea typeface="+mn-ea"/>
                      </a:rPr>
                      <m:t>𝑎</m:t>
                    </m:r>
                    <m:r>
                      <a:rPr lang="en-US" altLang="zh-CN" sz="2000" b="0" i="1" smtClean="0">
                        <a:solidFill>
                          <a:schemeClr val="accent6">
                            <a:lumMod val="20000"/>
                            <a:lumOff val="80000"/>
                          </a:schemeClr>
                        </a:solidFill>
                        <a:latin typeface="Cambria Math" panose="02040503050406030204" pitchFamily="18" charset="0"/>
                        <a:ea typeface="+mn-ea"/>
                      </a:rPr>
                      <m:t>]≠</m:t>
                    </m:r>
                    <m:r>
                      <a:rPr lang="en-US" altLang="zh-CN" sz="2000" b="0" i="1" smtClean="0">
                        <a:solidFill>
                          <a:schemeClr val="accent6">
                            <a:lumMod val="20000"/>
                            <a:lumOff val="80000"/>
                          </a:schemeClr>
                        </a:solidFill>
                        <a:latin typeface="Cambria Math" panose="02040503050406030204" pitchFamily="18" charset="0"/>
                        <a:ea typeface="+mn-ea"/>
                      </a:rPr>
                      <m:t>𝑟𝑜𝑜𝑡</m:t>
                    </m:r>
                  </m:oMath>
                </a14:m>
                <a:r>
                  <a:rPr lang="en-US" altLang="zh-CN" sz="2000" b="0" dirty="0">
                    <a:solidFill>
                      <a:schemeClr val="accent6">
                        <a:lumMod val="20000"/>
                        <a:lumOff val="80000"/>
                      </a:schemeClr>
                    </a:solidFill>
                    <a:latin typeface="Times New Roman" pitchFamily="18" charset="0"/>
                    <a:ea typeface="+mn-ea"/>
                  </a:rPr>
                  <a:t> </a:t>
                </a:r>
                <a:r>
                  <a:rPr lang="en-US" altLang="zh-CN" sz="2000" b="1" dirty="0">
                    <a:solidFill>
                      <a:schemeClr val="accent6">
                        <a:lumMod val="20000"/>
                        <a:lumOff val="80000"/>
                      </a:schemeClr>
                    </a:solidFill>
                    <a:latin typeface="Times New Roman" pitchFamily="18" charset="0"/>
                    <a:ea typeface="+mn-ea"/>
                  </a:rPr>
                  <a:t>do</a:t>
                </a:r>
              </a:p>
              <a:p>
                <a:pPr marL="609600" indent="-609600" eaLnBrk="0" hangingPunct="0">
                  <a:spcBef>
                    <a:spcPct val="20000"/>
                  </a:spcBef>
                  <a:buFont typeface="Wingdings" pitchFamily="2" charset="2"/>
                  <a:buAutoNum type="arabicPeriod" startAt="5"/>
                  <a:defRPr/>
                </a:pPr>
                <a:r>
                  <a:rPr lang="en-US" altLang="zh-CN" sz="2000" dirty="0">
                    <a:solidFill>
                      <a:schemeClr val="accent6">
                        <a:lumMod val="20000"/>
                        <a:lumOff val="80000"/>
                      </a:schemeClr>
                    </a:solidFill>
                    <a:latin typeface="Times New Roman" pitchFamily="18" charset="0"/>
                  </a:rPr>
                  <a:t>|  </a:t>
                </a:r>
                <a:r>
                  <a:rPr lang="zh-CN" altLang="en-US" sz="2000" dirty="0">
                    <a:solidFill>
                      <a:schemeClr val="accent6">
                        <a:lumMod val="20000"/>
                        <a:lumOff val="80000"/>
                      </a:schemeClr>
                    </a:solidFill>
                    <a:latin typeface="Times New Roman" pitchFamily="18" charset="0"/>
                  </a:rPr>
                  <a:t> </a:t>
                </a:r>
                <a14:m>
                  <m:oMath xmlns:m="http://schemas.openxmlformats.org/officeDocument/2006/math">
                    <m:r>
                      <a:rPr lang="en-US" altLang="zh-CN" sz="2000" b="0" i="1" smtClean="0">
                        <a:solidFill>
                          <a:schemeClr val="accent6">
                            <a:lumMod val="20000"/>
                            <a:lumOff val="80000"/>
                          </a:schemeClr>
                        </a:solidFill>
                        <a:latin typeface="Cambria Math" panose="02040503050406030204" pitchFamily="18" charset="0"/>
                        <a:ea typeface="+mn-ea"/>
                      </a:rPr>
                      <m:t>𝑡𝑒𝑚𝑝</m:t>
                    </m:r>
                    <m:r>
                      <a:rPr lang="en-US" altLang="zh-CN" sz="2000" b="0" i="1" smtClean="0">
                        <a:solidFill>
                          <a:schemeClr val="accent6">
                            <a:lumMod val="20000"/>
                            <a:lumOff val="80000"/>
                          </a:schemeClr>
                        </a:solidFill>
                        <a:latin typeface="Cambria Math" panose="02040503050406030204" pitchFamily="18" charset="0"/>
                        <a:ea typeface="+mn-ea"/>
                      </a:rPr>
                      <m:t>←</m:t>
                    </m:r>
                    <m:r>
                      <a:rPr lang="en-US" altLang="zh-CN" sz="2000" b="0" i="1" smtClean="0">
                        <a:solidFill>
                          <a:schemeClr val="accent6">
                            <a:lumMod val="20000"/>
                            <a:lumOff val="80000"/>
                          </a:schemeClr>
                        </a:solidFill>
                        <a:latin typeface="Cambria Math" panose="02040503050406030204" pitchFamily="18" charset="0"/>
                        <a:ea typeface="+mn-ea"/>
                      </a:rPr>
                      <m:t>𝑝𝑎𝑟𝑒𝑛𝑡</m:t>
                    </m:r>
                    <m:d>
                      <m:dPr>
                        <m:begChr m:val="["/>
                        <m:endChr m:val="]"/>
                        <m:ctrlPr>
                          <a:rPr lang="en-US" altLang="zh-CN" sz="2000" b="0" i="1" smtClean="0">
                            <a:solidFill>
                              <a:schemeClr val="accent6">
                                <a:lumMod val="20000"/>
                                <a:lumOff val="80000"/>
                              </a:schemeClr>
                            </a:solidFill>
                            <a:latin typeface="Cambria Math" panose="02040503050406030204" pitchFamily="18" charset="0"/>
                            <a:ea typeface="+mn-ea"/>
                          </a:rPr>
                        </m:ctrlPr>
                      </m:dPr>
                      <m:e>
                        <m:r>
                          <a:rPr lang="en-US" altLang="zh-CN" sz="2000" b="0" i="1" smtClean="0">
                            <a:solidFill>
                              <a:schemeClr val="accent6">
                                <a:lumMod val="20000"/>
                                <a:lumOff val="80000"/>
                              </a:schemeClr>
                            </a:solidFill>
                            <a:latin typeface="Cambria Math" panose="02040503050406030204" pitchFamily="18" charset="0"/>
                            <a:ea typeface="+mn-ea"/>
                          </a:rPr>
                          <m:t>𝑎</m:t>
                        </m:r>
                      </m:e>
                    </m:d>
                  </m:oMath>
                </a14:m>
                <a:endParaRPr lang="en-US" altLang="zh-CN" sz="2000" b="0" dirty="0">
                  <a:solidFill>
                    <a:schemeClr val="accent6">
                      <a:lumMod val="20000"/>
                      <a:lumOff val="80000"/>
                    </a:schemeClr>
                  </a:solidFill>
                  <a:latin typeface="Times New Roman" pitchFamily="18" charset="0"/>
                  <a:ea typeface="+mn-ea"/>
                </a:endParaRPr>
              </a:p>
              <a:p>
                <a:pPr marL="609600" indent="-609600" eaLnBrk="0" hangingPunct="0">
                  <a:spcBef>
                    <a:spcPct val="20000"/>
                  </a:spcBef>
                  <a:buFont typeface="Wingdings" pitchFamily="2" charset="2"/>
                  <a:buAutoNum type="arabicPeriod" startAt="5"/>
                  <a:defRPr/>
                </a:pPr>
                <a:r>
                  <a:rPr lang="en-US" altLang="zh-CN" sz="2000" dirty="0">
                    <a:solidFill>
                      <a:schemeClr val="accent6">
                        <a:lumMod val="20000"/>
                        <a:lumOff val="80000"/>
                      </a:schemeClr>
                    </a:solidFill>
                    <a:latin typeface="Times New Roman" pitchFamily="18" charset="0"/>
                  </a:rPr>
                  <a:t>|   </a:t>
                </a:r>
                <a14:m>
                  <m:oMath xmlns:m="http://schemas.openxmlformats.org/officeDocument/2006/math">
                    <m:r>
                      <a:rPr lang="en-US" altLang="zh-CN" sz="2000" b="0" i="1" smtClean="0">
                        <a:solidFill>
                          <a:schemeClr val="accent6">
                            <a:lumMod val="20000"/>
                            <a:lumOff val="80000"/>
                          </a:schemeClr>
                        </a:solidFill>
                        <a:latin typeface="Cambria Math" panose="02040503050406030204" pitchFamily="18" charset="0"/>
                        <a:ea typeface="+mn-ea"/>
                      </a:rPr>
                      <m:t>𝑝𝑎𝑟𝑒𝑛𝑡</m:t>
                    </m:r>
                    <m:d>
                      <m:dPr>
                        <m:begChr m:val="["/>
                        <m:endChr m:val="]"/>
                        <m:ctrlPr>
                          <a:rPr lang="en-US" altLang="zh-CN" sz="2000" b="0" i="1" smtClean="0">
                            <a:solidFill>
                              <a:schemeClr val="accent6">
                                <a:lumMod val="20000"/>
                                <a:lumOff val="80000"/>
                              </a:schemeClr>
                            </a:solidFill>
                            <a:latin typeface="Cambria Math" panose="02040503050406030204" pitchFamily="18" charset="0"/>
                            <a:ea typeface="+mn-ea"/>
                          </a:rPr>
                        </m:ctrlPr>
                      </m:dPr>
                      <m:e>
                        <m:r>
                          <a:rPr lang="en-US" altLang="zh-CN" sz="2000" b="0" i="1" smtClean="0">
                            <a:solidFill>
                              <a:schemeClr val="accent6">
                                <a:lumMod val="20000"/>
                                <a:lumOff val="80000"/>
                              </a:schemeClr>
                            </a:solidFill>
                            <a:latin typeface="Cambria Math" panose="02040503050406030204" pitchFamily="18" charset="0"/>
                            <a:ea typeface="+mn-ea"/>
                          </a:rPr>
                          <m:t>𝑎</m:t>
                        </m:r>
                      </m:e>
                    </m:d>
                    <m:r>
                      <a:rPr lang="en-US" altLang="zh-CN" sz="2000" b="0" i="1" smtClean="0">
                        <a:solidFill>
                          <a:schemeClr val="accent6">
                            <a:lumMod val="20000"/>
                            <a:lumOff val="80000"/>
                          </a:schemeClr>
                        </a:solidFill>
                        <a:latin typeface="Cambria Math" panose="02040503050406030204" pitchFamily="18" charset="0"/>
                        <a:ea typeface="+mn-ea"/>
                      </a:rPr>
                      <m:t>←</m:t>
                    </m:r>
                    <m:r>
                      <a:rPr lang="en-US" altLang="zh-CN" sz="2000" b="0" i="1" smtClean="0">
                        <a:solidFill>
                          <a:schemeClr val="accent6">
                            <a:lumMod val="20000"/>
                            <a:lumOff val="80000"/>
                          </a:schemeClr>
                        </a:solidFill>
                        <a:latin typeface="Cambria Math" panose="02040503050406030204" pitchFamily="18" charset="0"/>
                        <a:ea typeface="+mn-ea"/>
                      </a:rPr>
                      <m:t>𝑟𝑜𝑜𝑡</m:t>
                    </m:r>
                  </m:oMath>
                </a14:m>
                <a:endParaRPr lang="en-US" altLang="zh-CN" sz="2000" b="0" dirty="0">
                  <a:solidFill>
                    <a:schemeClr val="accent6">
                      <a:lumMod val="20000"/>
                      <a:lumOff val="80000"/>
                    </a:schemeClr>
                  </a:solidFill>
                  <a:latin typeface="Times New Roman" pitchFamily="18" charset="0"/>
                  <a:ea typeface="+mn-ea"/>
                </a:endParaRPr>
              </a:p>
              <a:p>
                <a:pPr marL="609600" indent="-609600" eaLnBrk="0" hangingPunct="0">
                  <a:spcBef>
                    <a:spcPct val="20000"/>
                  </a:spcBef>
                  <a:buFont typeface="Wingdings" pitchFamily="2" charset="2"/>
                  <a:buAutoNum type="arabicPeriod" startAt="5"/>
                  <a:defRPr/>
                </a:pPr>
                <a:r>
                  <a:rPr lang="en-US" altLang="zh-CN" sz="2000" dirty="0">
                    <a:solidFill>
                      <a:schemeClr val="accent6">
                        <a:lumMod val="20000"/>
                        <a:lumOff val="80000"/>
                      </a:schemeClr>
                    </a:solidFill>
                    <a:latin typeface="Times New Roman" pitchFamily="18" charset="0"/>
                  </a:rPr>
                  <a:t>|   </a:t>
                </a:r>
                <a14:m>
                  <m:oMath xmlns:m="http://schemas.openxmlformats.org/officeDocument/2006/math">
                    <m:r>
                      <a:rPr lang="en-US" altLang="zh-CN" sz="2000" b="0" i="1" smtClean="0">
                        <a:solidFill>
                          <a:schemeClr val="accent6">
                            <a:lumMod val="20000"/>
                            <a:lumOff val="80000"/>
                          </a:schemeClr>
                        </a:solidFill>
                        <a:latin typeface="Cambria Math" panose="02040503050406030204" pitchFamily="18" charset="0"/>
                        <a:ea typeface="+mn-ea"/>
                      </a:rPr>
                      <m:t>𝑎</m:t>
                    </m:r>
                    <m:r>
                      <a:rPr lang="en-US" altLang="zh-CN" sz="2000" b="0" i="1" smtClean="0">
                        <a:solidFill>
                          <a:schemeClr val="accent6">
                            <a:lumMod val="20000"/>
                            <a:lumOff val="80000"/>
                          </a:schemeClr>
                        </a:solidFill>
                        <a:latin typeface="Cambria Math" panose="02040503050406030204" pitchFamily="18" charset="0"/>
                        <a:ea typeface="+mn-ea"/>
                      </a:rPr>
                      <m:t>←</m:t>
                    </m:r>
                    <m:r>
                      <a:rPr lang="en-US" altLang="zh-CN" sz="2000" b="0" i="1" smtClean="0">
                        <a:solidFill>
                          <a:schemeClr val="accent6">
                            <a:lumMod val="20000"/>
                            <a:lumOff val="80000"/>
                          </a:schemeClr>
                        </a:solidFill>
                        <a:latin typeface="Cambria Math" panose="02040503050406030204" pitchFamily="18" charset="0"/>
                        <a:ea typeface="+mn-ea"/>
                      </a:rPr>
                      <m:t>𝑡𝑒𝑚𝑝</m:t>
                    </m:r>
                    <m:r>
                      <a:rPr lang="zh-CN" altLang="en-US" sz="2000" b="0" i="1" smtClean="0">
                        <a:solidFill>
                          <a:schemeClr val="accent6">
                            <a:lumMod val="20000"/>
                            <a:lumOff val="80000"/>
                          </a:schemeClr>
                        </a:solidFill>
                        <a:latin typeface="Cambria Math" panose="02040503050406030204" pitchFamily="18" charset="0"/>
                        <a:ea typeface="+mn-ea"/>
                      </a:rPr>
                      <m:t> </m:t>
                    </m:r>
                  </m:oMath>
                </a14:m>
                <a:endParaRPr lang="en-US" altLang="zh-CN" sz="2000" b="0" dirty="0">
                  <a:solidFill>
                    <a:schemeClr val="accent6">
                      <a:lumMod val="20000"/>
                      <a:lumOff val="80000"/>
                    </a:schemeClr>
                  </a:solidFill>
                  <a:latin typeface="Times New Roman" pitchFamily="18" charset="0"/>
                  <a:ea typeface="+mn-ea"/>
                </a:endParaRPr>
              </a:p>
              <a:p>
                <a:pPr marL="609600" indent="-609600" eaLnBrk="0" hangingPunct="0">
                  <a:spcBef>
                    <a:spcPct val="20000"/>
                  </a:spcBef>
                  <a:buFont typeface="Wingdings" pitchFamily="2" charset="2"/>
                  <a:buAutoNum type="arabicPeriod" startAt="5"/>
                  <a:defRPr/>
                </a:pPr>
                <a:r>
                  <a:rPr lang="en-US" altLang="zh-CN" sz="2000" b="1" dirty="0">
                    <a:solidFill>
                      <a:schemeClr val="accent6">
                        <a:lumMod val="20000"/>
                        <a:lumOff val="80000"/>
                      </a:schemeClr>
                    </a:solidFill>
                    <a:latin typeface="Times New Roman" pitchFamily="18" charset="0"/>
                  </a:rPr>
                  <a:t>end</a:t>
                </a:r>
                <a:endParaRPr lang="en-US" altLang="zh-CN" sz="2000" b="1" dirty="0">
                  <a:solidFill>
                    <a:schemeClr val="accent6">
                      <a:lumMod val="20000"/>
                      <a:lumOff val="80000"/>
                    </a:schemeClr>
                  </a:solidFill>
                  <a:latin typeface="Times New Roman" pitchFamily="18" charset="0"/>
                  <a:ea typeface="+mn-ea"/>
                </a:endParaRPr>
              </a:p>
              <a:p>
                <a:pPr marL="609600" indent="-609600" eaLnBrk="0" hangingPunct="0">
                  <a:spcBef>
                    <a:spcPct val="20000"/>
                  </a:spcBef>
                  <a:buFont typeface="Wingdings" pitchFamily="2" charset="2"/>
                  <a:buAutoNum type="arabicPeriod" startAt="5"/>
                  <a:defRPr/>
                </a:pPr>
                <a:r>
                  <a:rPr lang="en-US" altLang="zh-CN" sz="2000" b="1" dirty="0">
                    <a:solidFill>
                      <a:schemeClr val="bg1"/>
                    </a:solidFill>
                    <a:latin typeface="Times New Roman" pitchFamily="18" charset="0"/>
                    <a:ea typeface="+mn-ea"/>
                  </a:rPr>
                  <a:t>return</a:t>
                </a:r>
                <a:r>
                  <a:rPr lang="zh-CN" altLang="en-US" sz="2000" dirty="0">
                    <a:solidFill>
                      <a:schemeClr val="bg1"/>
                    </a:solidFill>
                    <a:latin typeface="Times New Roman" pitchFamily="18" charset="0"/>
                    <a:ea typeface="+mn-ea"/>
                  </a:rPr>
                  <a:t> </a:t>
                </a:r>
                <a:r>
                  <a:rPr lang="en-US" altLang="zh-CN" sz="2000" i="1" dirty="0">
                    <a:solidFill>
                      <a:schemeClr val="bg1"/>
                    </a:solidFill>
                    <a:latin typeface="Times New Roman" pitchFamily="18" charset="0"/>
                    <a:ea typeface="+mn-ea"/>
                  </a:rPr>
                  <a:t>root   </a:t>
                </a:r>
                <a:r>
                  <a:rPr lang="en-US" altLang="zh-CN" sz="2000" dirty="0">
                    <a:solidFill>
                      <a:schemeClr val="bg1"/>
                    </a:solidFill>
                    <a:latin typeface="Times New Roman" pitchFamily="18" charset="0"/>
                    <a:ea typeface="+mn-ea"/>
                  </a:rPr>
                  <a:t>//</a:t>
                </a:r>
                <a:r>
                  <a:rPr lang="zh-CN" altLang="en-US" sz="2000" dirty="0">
                    <a:solidFill>
                      <a:schemeClr val="bg1"/>
                    </a:solidFill>
                    <a:latin typeface="Times New Roman" pitchFamily="18" charset="0"/>
                    <a:ea typeface="+mn-ea"/>
                  </a:rPr>
                  <a:t>返回根结点</a:t>
                </a:r>
                <a:endParaRPr lang="en-US" altLang="zh-CN" sz="2000" b="0" dirty="0">
                  <a:solidFill>
                    <a:schemeClr val="bg1"/>
                  </a:solidFill>
                  <a:latin typeface="Times New Roman" pitchFamily="18" charset="0"/>
                  <a:ea typeface="+mn-ea"/>
                </a:endParaRPr>
              </a:p>
            </p:txBody>
          </p:sp>
        </mc:Choice>
        <mc:Fallback xmlns="">
          <p:sp>
            <p:nvSpPr>
              <p:cNvPr id="9" name="Rectangle 5">
                <a:extLst>
                  <a:ext uri="{FF2B5EF4-FFF2-40B4-BE49-F238E27FC236}">
                    <a16:creationId xmlns:a16="http://schemas.microsoft.com/office/drawing/2014/main" id="{C4DB865B-E35D-482E-92AA-65AD2B2C8B8B}"/>
                  </a:ext>
                </a:extLst>
              </p:cNvPr>
              <p:cNvSpPr>
                <a:spLocks noRot="1" noChangeAspect="1" noMove="1" noResize="1" noEditPoints="1" noAdjustHandles="1" noChangeArrowheads="1" noChangeShapeType="1" noTextEdit="1"/>
              </p:cNvSpPr>
              <p:nvPr/>
            </p:nvSpPr>
            <p:spPr bwMode="auto">
              <a:xfrm>
                <a:off x="6589651" y="1477402"/>
                <a:ext cx="5073105" cy="4476225"/>
              </a:xfrm>
              <a:prstGeom prst="rect">
                <a:avLst/>
              </a:prstGeom>
              <a:blipFill>
                <a:blip r:embed="rId3"/>
                <a:stretch>
                  <a:fillRect l="-1063" t="-532"/>
                </a:stretch>
              </a:blipFill>
              <a:ln w="9525">
                <a:solidFill>
                  <a:schemeClr val="tx1"/>
                </a:solidFill>
                <a:miter lim="800000"/>
                <a:headEnd/>
                <a:tailEnd/>
              </a:ln>
              <a:effectLst>
                <a:outerShdw dist="107763"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5">
                <a:extLst>
                  <a:ext uri="{FF2B5EF4-FFF2-40B4-BE49-F238E27FC236}">
                    <a16:creationId xmlns:a16="http://schemas.microsoft.com/office/drawing/2014/main" id="{55A4D71E-7A43-4D78-A456-F0B09DCCDC95}"/>
                  </a:ext>
                </a:extLst>
              </p:cNvPr>
              <p:cNvSpPr>
                <a:spLocks noChangeArrowheads="1"/>
              </p:cNvSpPr>
              <p:nvPr/>
            </p:nvSpPr>
            <p:spPr bwMode="auto">
              <a:xfrm>
                <a:off x="349445" y="3776243"/>
                <a:ext cx="5746555" cy="2473653"/>
              </a:xfrm>
              <a:prstGeom prst="rect">
                <a:avLst/>
              </a:prstGeom>
              <a:solidFill>
                <a:srgbClr val="009999"/>
              </a:solidFill>
              <a:ln w="9525">
                <a:solidFill>
                  <a:schemeClr val="tx1"/>
                </a:solidFill>
                <a:miter lim="800000"/>
                <a:headEnd/>
                <a:tailEnd/>
              </a:ln>
              <a:effectLst>
                <a:outerShdw dist="107763" dir="2700000" algn="ctr" rotWithShape="0">
                  <a:schemeClr val="bg2"/>
                </a:outerShdw>
              </a:effectLst>
            </p:spPr>
            <p:txBody>
              <a:bodyPr lIns="92075" tIns="46038" rIns="92075" bIns="46038"/>
              <a:lstStyle/>
              <a:p>
                <a:pPr marL="609600" indent="-609600" eaLnBrk="0" hangingPunct="0">
                  <a:spcBef>
                    <a:spcPct val="20000"/>
                  </a:spcBef>
                  <a:buFont typeface="Wingdings" pitchFamily="2" charset="2"/>
                  <a:buNone/>
                  <a:defRPr/>
                </a:pPr>
                <a:r>
                  <a:rPr lang="zh-CN" altLang="en-US" sz="2000" b="1" u="sng" dirty="0">
                    <a:solidFill>
                      <a:schemeClr val="bg1"/>
                    </a:solidFill>
                    <a:latin typeface="微软雅黑" panose="020B0503020204020204" pitchFamily="34" charset="-122"/>
                    <a:ea typeface="微软雅黑" panose="020B0503020204020204" pitchFamily="34" charset="-122"/>
                  </a:rPr>
                  <a:t>算法</a:t>
                </a:r>
                <a:r>
                  <a:rPr lang="en-US" altLang="zh-CN" sz="2000" b="1" u="sng" dirty="0">
                    <a:solidFill>
                      <a:schemeClr val="bg1"/>
                    </a:solidFill>
                    <a:latin typeface="微软雅黑" panose="020B0503020204020204" pitchFamily="34" charset="-122"/>
                    <a:ea typeface="微软雅黑" panose="020B0503020204020204" pitchFamily="34" charset="-122"/>
                  </a:rPr>
                  <a:t>3</a:t>
                </a:r>
                <a:r>
                  <a:rPr lang="zh-CN" altLang="en-US" sz="2000" b="1" u="sng" dirty="0">
                    <a:solidFill>
                      <a:schemeClr val="bg1"/>
                    </a:solidFill>
                    <a:latin typeface="微软雅黑" panose="020B0503020204020204" pitchFamily="34" charset="-122"/>
                    <a:ea typeface="微软雅黑" panose="020B0503020204020204" pitchFamily="34" charset="-122"/>
                  </a:rPr>
                  <a:t>：</a:t>
                </a:r>
                <a:r>
                  <a:rPr lang="zh-CN" altLang="en-US" sz="2000" u="sng" dirty="0">
                    <a:solidFill>
                      <a:schemeClr val="bg1"/>
                    </a:solidFill>
                    <a:latin typeface="微软雅黑" panose="020B0503020204020204" pitchFamily="34" charset="-122"/>
                    <a:ea typeface="微软雅黑" panose="020B0503020204020204" pitchFamily="34" charset="-122"/>
                  </a:rPr>
                  <a:t>合并两个元素所在集合 </a:t>
                </a:r>
                <a:r>
                  <a:rPr lang="en-US" altLang="zh-CN" sz="2000" b="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Union(</a:t>
                </a:r>
                <a:r>
                  <a:rPr lang="en-US" altLang="zh-CN" sz="2000" b="1" i="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parent</a:t>
                </a:r>
                <a:r>
                  <a:rPr lang="en-US" altLang="zh-CN" sz="2000" b="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000" b="1" i="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b="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i="1" u="sng"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609600" indent="-609600" eaLnBrk="0" hangingPunct="0">
                  <a:spcBef>
                    <a:spcPct val="20000"/>
                  </a:spcBef>
                  <a:buFont typeface="Wingdings" pitchFamily="2" charset="2"/>
                  <a:buAutoNum type="arabicPeriod"/>
                  <a:defRPr/>
                </a:pPr>
                <a14:m>
                  <m:oMath xmlns:m="http://schemas.openxmlformats.org/officeDocument/2006/math">
                    <m:r>
                      <a:rPr lang="en-US" altLang="zh-CN" sz="2000" b="0" i="1" smtClean="0">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𝑎</m:t>
                    </m:r>
                    <m:r>
                      <a:rPr lang="en-US" altLang="zh-CN" sz="2000" b="0" i="1" smtClean="0">
                        <a:solidFill>
                          <a:schemeClr val="bg1"/>
                        </a:solidFill>
                        <a:latin typeface="Cambria Math" panose="02040503050406030204" pitchFamily="18" charset="0"/>
                      </a:rPr>
                      <m:t>←</m:t>
                    </m:r>
                    <m:r>
                      <m:rPr>
                        <m:sty m:val="p"/>
                      </m:rPr>
                      <a:rPr lang="en-US" altLang="zh-CN" sz="2000" b="0" i="0" smtClean="0">
                        <a:solidFill>
                          <a:schemeClr val="bg1"/>
                        </a:solidFill>
                        <a:latin typeface="Cambria Math" panose="02040503050406030204" pitchFamily="18" charset="0"/>
                      </a:rPr>
                      <m:t>Find</m:t>
                    </m:r>
                    <m:d>
                      <m:dPr>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𝑝𝑎𝑟𝑒𝑛𝑡</m:t>
                        </m:r>
                        <m:r>
                          <a:rPr lang="en-US" altLang="zh-CN" sz="2000" b="0" i="1" smtClean="0">
                            <a:solidFill>
                              <a:schemeClr val="bg1"/>
                            </a:solidFill>
                            <a:latin typeface="Cambria Math" panose="02040503050406030204" pitchFamily="18" charset="0"/>
                          </a:rPr>
                          <m:t>, </m:t>
                        </m:r>
                        <m:r>
                          <a:rPr lang="en-US" altLang="zh-CN" sz="2000" b="0" i="1" smtClean="0">
                            <a:solidFill>
                              <a:schemeClr val="bg1"/>
                            </a:solidFill>
                            <a:latin typeface="Cambria Math" panose="02040503050406030204" pitchFamily="18" charset="0"/>
                          </a:rPr>
                          <m:t>𝑎</m:t>
                        </m:r>
                      </m:e>
                    </m:d>
                  </m:oMath>
                </a14:m>
                <a:r>
                  <a:rPr lang="en-US" altLang="zh-CN" sz="2000" b="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查找</a:t>
                </a:r>
                <a:r>
                  <a:rPr lang="en-US" altLang="zh-CN" sz="2000" dirty="0">
                    <a:solidFill>
                      <a:schemeClr val="bg1"/>
                    </a:solidFill>
                    <a:latin typeface="微软雅黑" panose="020B0503020204020204" pitchFamily="34" charset="-122"/>
                    <a:ea typeface="微软雅黑" panose="020B0503020204020204" pitchFamily="34" charset="-122"/>
                  </a:rPr>
                  <a:t>a</a:t>
                </a:r>
                <a:r>
                  <a:rPr lang="zh-CN" altLang="en-US" sz="2000" dirty="0">
                    <a:solidFill>
                      <a:schemeClr val="bg1"/>
                    </a:solidFill>
                    <a:latin typeface="微软雅黑" panose="020B0503020204020204" pitchFamily="34" charset="-122"/>
                    <a:ea typeface="微软雅黑" panose="020B0503020204020204" pitchFamily="34" charset="-122"/>
                  </a:rPr>
                  <a:t>的根</a:t>
                </a:r>
                <a:endParaRPr lang="en-US" altLang="zh-CN" sz="2000" b="0" dirty="0">
                  <a:solidFill>
                    <a:schemeClr val="bg1"/>
                  </a:solidFill>
                  <a:latin typeface="微软雅黑" panose="020B0503020204020204" pitchFamily="34" charset="-122"/>
                  <a:ea typeface="微软雅黑" panose="020B0503020204020204" pitchFamily="34" charset="-122"/>
                </a:endParaRPr>
              </a:p>
              <a:p>
                <a:pPr marL="609600" indent="-609600" eaLnBrk="0" hangingPunct="0">
                  <a:spcBef>
                    <a:spcPct val="20000"/>
                  </a:spcBef>
                  <a:buFont typeface="Wingdings" pitchFamily="2" charset="2"/>
                  <a:buAutoNum type="arabicPeriod"/>
                  <a:defRPr/>
                </a:pPr>
                <a14:m>
                  <m:oMath xmlns:m="http://schemas.openxmlformats.org/officeDocument/2006/math">
                    <m:r>
                      <a:rPr lang="en-US" altLang="zh-CN" sz="2000" i="1">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𝑏</m:t>
                    </m:r>
                    <m:r>
                      <a:rPr lang="en-US" altLang="zh-CN" sz="2000" i="1">
                        <a:solidFill>
                          <a:schemeClr val="bg1"/>
                        </a:solidFill>
                        <a:latin typeface="Cambria Math" panose="02040503050406030204" pitchFamily="18" charset="0"/>
                      </a:rPr>
                      <m:t>←</m:t>
                    </m:r>
                    <m:r>
                      <m:rPr>
                        <m:sty m:val="p"/>
                      </m:rPr>
                      <a:rPr lang="en-US" altLang="zh-CN" sz="2000" b="0" i="0" smtClean="0">
                        <a:solidFill>
                          <a:schemeClr val="bg1"/>
                        </a:solidFill>
                        <a:latin typeface="Cambria Math" panose="02040503050406030204" pitchFamily="18" charset="0"/>
                      </a:rPr>
                      <m:t>F</m:t>
                    </m:r>
                    <m:r>
                      <m:rPr>
                        <m:sty m:val="p"/>
                      </m:rPr>
                      <a:rPr lang="en-US" altLang="zh-CN" sz="2000" i="0">
                        <a:solidFill>
                          <a:schemeClr val="bg1"/>
                        </a:solidFill>
                        <a:latin typeface="Cambria Math" panose="02040503050406030204" pitchFamily="18" charset="0"/>
                      </a:rPr>
                      <m:t>ind</m:t>
                    </m:r>
                    <m:d>
                      <m:dPr>
                        <m:ctrlPr>
                          <a:rPr lang="en-US" altLang="zh-CN" sz="2000" i="1">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𝑝𝑎𝑟𝑒𝑛𝑡</m:t>
                        </m:r>
                        <m:r>
                          <a:rPr lang="en-US" altLang="zh-CN" sz="2000" b="0" i="1" smtClean="0">
                            <a:solidFill>
                              <a:schemeClr val="bg1"/>
                            </a:solidFill>
                            <a:latin typeface="Cambria Math" panose="02040503050406030204" pitchFamily="18" charset="0"/>
                          </a:rPr>
                          <m:t>, </m:t>
                        </m:r>
                        <m:r>
                          <a:rPr lang="en-US" altLang="zh-CN" sz="2000" b="0" i="1" smtClean="0">
                            <a:solidFill>
                              <a:schemeClr val="bg1"/>
                            </a:solidFill>
                            <a:latin typeface="Cambria Math" panose="02040503050406030204" pitchFamily="18" charset="0"/>
                          </a:rPr>
                          <m:t>𝑏</m:t>
                        </m:r>
                      </m:e>
                    </m:d>
                  </m:oMath>
                </a14:m>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查找</a:t>
                </a:r>
                <a:r>
                  <a:rPr lang="en-US" altLang="zh-CN" sz="2000" dirty="0">
                    <a:solidFill>
                      <a:schemeClr val="bg1"/>
                    </a:solidFill>
                    <a:latin typeface="微软雅黑" panose="020B0503020204020204" pitchFamily="34" charset="-122"/>
                    <a:ea typeface="微软雅黑" panose="020B0503020204020204" pitchFamily="34" charset="-122"/>
                  </a:rPr>
                  <a:t>b</a:t>
                </a:r>
                <a:r>
                  <a:rPr lang="zh-CN" altLang="en-US" sz="2000" dirty="0">
                    <a:solidFill>
                      <a:schemeClr val="bg1"/>
                    </a:solidFill>
                    <a:latin typeface="微软雅黑" panose="020B0503020204020204" pitchFamily="34" charset="-122"/>
                    <a:ea typeface="微软雅黑" panose="020B0503020204020204" pitchFamily="34" charset="-122"/>
                  </a:rPr>
                  <a:t>的根</a:t>
                </a:r>
                <a:endParaRPr lang="en-US" altLang="zh-CN" sz="2000" dirty="0">
                  <a:solidFill>
                    <a:schemeClr val="bg1"/>
                  </a:solidFill>
                  <a:latin typeface="微软雅黑" panose="020B0503020204020204" pitchFamily="34" charset="-122"/>
                  <a:ea typeface="微软雅黑" panose="020B0503020204020204" pitchFamily="34" charset="-122"/>
                </a:endParaRPr>
              </a:p>
              <a:p>
                <a:pPr marL="609600" indent="-609600" eaLnBrk="0" hangingPunct="0">
                  <a:spcBef>
                    <a:spcPct val="20000"/>
                  </a:spcBef>
                  <a:buFont typeface="Wingdings" pitchFamily="2" charset="2"/>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rPr>
                  <a:t>if</a:t>
                </a:r>
                <a:r>
                  <a:rPr lang="zh-CN" altLang="en-US" sz="20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𝑎</m:t>
                    </m:r>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𝑏</m:t>
                    </m:r>
                  </m:oMath>
                </a14:m>
                <a:r>
                  <a:rPr lang="en-US" altLang="zh-CN" sz="2000" b="0"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then</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rgbClr val="FFFF00"/>
                    </a:solidFill>
                    <a:latin typeface="微软雅黑" panose="020B0503020204020204" pitchFamily="34" charset="-122"/>
                    <a:ea typeface="微软雅黑" panose="020B0503020204020204" pitchFamily="34" charset="-122"/>
                  </a:rPr>
                  <a:t>根不同</a:t>
                </a:r>
                <a:endParaRPr lang="en-US" altLang="zh-CN" sz="2000" dirty="0">
                  <a:solidFill>
                    <a:srgbClr val="FFFF00"/>
                  </a:solidFill>
                  <a:latin typeface="微软雅黑" panose="020B0503020204020204" pitchFamily="34" charset="-122"/>
                  <a:ea typeface="微软雅黑" panose="020B0503020204020204" pitchFamily="34" charset="-122"/>
                </a:endParaRPr>
              </a:p>
              <a:p>
                <a:pPr marL="609600" indent="-609600" eaLnBrk="0" hangingPunct="0">
                  <a:spcBef>
                    <a:spcPct val="20000"/>
                  </a:spcBef>
                  <a:buFont typeface="Wingdings" pitchFamily="2" charset="2"/>
                  <a:buAutoNum type="arabicPeriod"/>
                  <a:defRPr/>
                </a:pPr>
                <a:r>
                  <a:rPr lang="en-US" altLang="zh-CN" sz="2000" b="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solidFill>
                          <a:schemeClr val="bg1"/>
                        </a:solidFill>
                        <a:latin typeface="Cambria Math" panose="02040503050406030204" pitchFamily="18" charset="0"/>
                      </a:rPr>
                      <m:t>𝑝𝑎𝑟𝑒𝑛𝑡</m:t>
                    </m:r>
                    <m:d>
                      <m:dPr>
                        <m:begChr m:val="["/>
                        <m:endChr m:val="]"/>
                        <m:ctrlPr>
                          <a:rPr lang="en-US" altLang="zh-CN" sz="2000" b="0" i="1" smtClean="0">
                            <a:solidFill>
                              <a:schemeClr val="bg1"/>
                            </a:solidFill>
                            <a:latin typeface="Cambria Math" panose="02040503050406030204" pitchFamily="18" charset="0"/>
                          </a:rPr>
                        </m:ctrlPr>
                      </m:dPr>
                      <m:e>
                        <m:r>
                          <a:rPr lang="en-US" altLang="zh-CN" sz="2000" b="0" i="1" smtClean="0">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𝑏</m:t>
                        </m:r>
                      </m:e>
                    </m:d>
                    <m:r>
                      <a:rPr lang="en-US" altLang="zh-CN" sz="2000" b="0" i="1" smtClean="0">
                        <a:solidFill>
                          <a:schemeClr val="bg1"/>
                        </a:solidFill>
                        <a:latin typeface="Cambria Math" panose="02040503050406030204" pitchFamily="18" charset="0"/>
                      </a:rPr>
                      <m:t>←</m:t>
                    </m:r>
                    <m:r>
                      <a:rPr lang="en-US" altLang="zh-CN" sz="2000" b="0" i="1" smtClean="0">
                        <a:solidFill>
                          <a:schemeClr val="bg1"/>
                        </a:solidFill>
                        <a:latin typeface="Cambria Math" panose="02040503050406030204" pitchFamily="18" charset="0"/>
                      </a:rPr>
                      <m:t>𝑟𝑜𝑜𝑡</m:t>
                    </m:r>
                    <m:r>
                      <a:rPr lang="en-US" altLang="zh-CN" sz="2000" b="0" i="1" smtClean="0">
                        <a:solidFill>
                          <a:schemeClr val="bg1"/>
                        </a:solidFill>
                        <a:latin typeface="Cambria Math" panose="02040503050406030204" pitchFamily="18" charset="0"/>
                      </a:rPr>
                      <m:t>_</m:t>
                    </m:r>
                    <m:r>
                      <a:rPr lang="en-US" altLang="zh-CN" sz="2000" b="0" i="1" smtClean="0">
                        <a:solidFill>
                          <a:schemeClr val="bg1"/>
                        </a:solidFill>
                        <a:latin typeface="Cambria Math" panose="02040503050406030204" pitchFamily="18" charset="0"/>
                      </a:rPr>
                      <m:t>𝑎</m:t>
                    </m:r>
                  </m:oMath>
                </a14:m>
                <a:endParaRPr lang="en-US" altLang="zh-CN" sz="2000" dirty="0">
                  <a:solidFill>
                    <a:schemeClr val="bg1"/>
                  </a:solidFill>
                  <a:latin typeface="微软雅黑" panose="020B0503020204020204" pitchFamily="34" charset="-122"/>
                  <a:ea typeface="微软雅黑" panose="020B0503020204020204" pitchFamily="34" charset="-122"/>
                </a:endParaRPr>
              </a:p>
              <a:p>
                <a:pPr marL="609600" indent="-609600" eaLnBrk="0" hangingPunct="0">
                  <a:spcBef>
                    <a:spcPct val="20000"/>
                  </a:spcBef>
                  <a:buFont typeface="Wingdings" pitchFamily="2" charset="2"/>
                  <a:buAutoNum type="arabicPeriod"/>
                  <a:defRPr/>
                </a:pPr>
                <a:r>
                  <a:rPr lang="en-US" altLang="zh-CN" sz="2000" b="1" dirty="0">
                    <a:solidFill>
                      <a:schemeClr val="bg1"/>
                    </a:solidFill>
                    <a:latin typeface="微软雅黑" panose="020B0503020204020204" pitchFamily="34" charset="-122"/>
                    <a:ea typeface="微软雅黑" panose="020B0503020204020204" pitchFamily="34" charset="-122"/>
                  </a:rPr>
                  <a:t>end    </a:t>
                </a:r>
                <a:r>
                  <a:rPr lang="en-US" altLang="zh-CN" sz="2000" dirty="0">
                    <a:solidFill>
                      <a:srgbClr val="FFFF00"/>
                    </a:solidFill>
                    <a:latin typeface="微软雅黑" panose="020B0503020204020204" pitchFamily="34" charset="-122"/>
                    <a:ea typeface="微软雅黑" panose="020B0503020204020204" pitchFamily="34" charset="-122"/>
                  </a:rPr>
                  <a:t>//</a:t>
                </a:r>
                <a:r>
                  <a:rPr lang="en-US" altLang="zh-CN" sz="2000" dirty="0" err="1">
                    <a:solidFill>
                      <a:srgbClr val="FFFF00"/>
                    </a:solidFill>
                    <a:latin typeface="微软雅黑" panose="020B0503020204020204" pitchFamily="34" charset="-122"/>
                    <a:ea typeface="微软雅黑" panose="020B0503020204020204" pitchFamily="34" charset="-122"/>
                  </a:rPr>
                  <a:t>root_b</a:t>
                </a:r>
                <a:r>
                  <a:rPr lang="zh-CN" altLang="en-US" sz="2000" dirty="0">
                    <a:solidFill>
                      <a:srgbClr val="FFFF00"/>
                    </a:solidFill>
                    <a:latin typeface="微软雅黑" panose="020B0503020204020204" pitchFamily="34" charset="-122"/>
                    <a:ea typeface="微软雅黑" panose="020B0503020204020204" pitchFamily="34" charset="-122"/>
                  </a:rPr>
                  <a:t>成为</a:t>
                </a:r>
                <a:r>
                  <a:rPr lang="en-US" altLang="zh-CN" sz="2000" dirty="0" err="1">
                    <a:solidFill>
                      <a:srgbClr val="FFFF00"/>
                    </a:solidFill>
                    <a:latin typeface="微软雅黑" panose="020B0503020204020204" pitchFamily="34" charset="-122"/>
                    <a:ea typeface="微软雅黑" panose="020B0503020204020204" pitchFamily="34" charset="-122"/>
                  </a:rPr>
                  <a:t>root_a</a:t>
                </a:r>
                <a:r>
                  <a:rPr lang="zh-CN" altLang="en-US" sz="2000" dirty="0">
                    <a:solidFill>
                      <a:srgbClr val="FFFF00"/>
                    </a:solidFill>
                    <a:latin typeface="微软雅黑" panose="020B0503020204020204" pitchFamily="34" charset="-122"/>
                    <a:ea typeface="微软雅黑" panose="020B0503020204020204" pitchFamily="34" charset="-122"/>
                  </a:rPr>
                  <a:t>的子结点</a:t>
                </a:r>
                <a:endParaRPr lang="en-US" altLang="zh-CN" sz="2000" dirty="0">
                  <a:solidFill>
                    <a:srgbClr val="FFFF00"/>
                  </a:solidFill>
                  <a:latin typeface="微软雅黑" panose="020B0503020204020204" pitchFamily="34" charset="-122"/>
                  <a:ea typeface="微软雅黑" panose="020B0503020204020204" pitchFamily="34" charset="-122"/>
                </a:endParaRPr>
              </a:p>
            </p:txBody>
          </p:sp>
        </mc:Choice>
        <mc:Fallback xmlns="">
          <p:sp>
            <p:nvSpPr>
              <p:cNvPr id="10" name="Rectangle 5">
                <a:extLst>
                  <a:ext uri="{FF2B5EF4-FFF2-40B4-BE49-F238E27FC236}">
                    <a16:creationId xmlns:a16="http://schemas.microsoft.com/office/drawing/2014/main" id="{55A4D71E-7A43-4D78-A456-F0B09DCCDC95}"/>
                  </a:ext>
                </a:extLst>
              </p:cNvPr>
              <p:cNvSpPr>
                <a:spLocks noRot="1" noChangeAspect="1" noMove="1" noResize="1" noEditPoints="1" noAdjustHandles="1" noChangeArrowheads="1" noChangeShapeType="1" noTextEdit="1"/>
              </p:cNvSpPr>
              <p:nvPr/>
            </p:nvSpPr>
            <p:spPr bwMode="auto">
              <a:xfrm>
                <a:off x="349445" y="3776243"/>
                <a:ext cx="5746555" cy="2473653"/>
              </a:xfrm>
              <a:prstGeom prst="rect">
                <a:avLst/>
              </a:prstGeom>
              <a:blipFill>
                <a:blip r:embed="rId4"/>
                <a:stretch>
                  <a:fillRect l="-1244" t="-950"/>
                </a:stretch>
              </a:blipFill>
              <a:ln w="9525">
                <a:solidFill>
                  <a:schemeClr val="tx1"/>
                </a:solidFill>
                <a:miter lim="800000"/>
                <a:headEnd/>
                <a:tailEnd/>
              </a:ln>
              <a:effectLst>
                <a:outerShdw dist="107763" dir="2700000" algn="ctr" rotWithShape="0">
                  <a:schemeClr val="bg2"/>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743779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60564" y="76200"/>
            <a:ext cx="8402637" cy="685800"/>
          </a:xfrm>
        </p:spPr>
        <p:txBody>
          <a:bodyPr rtlCol="0"/>
          <a:lstStyle/>
          <a:p>
            <a:pPr>
              <a:defRPr/>
            </a:pPr>
            <a:r>
              <a:rPr lang="en-US" altLang="zh-CN" dirty="0">
                <a:solidFill>
                  <a:srgbClr val="000000"/>
                </a:solidFill>
              </a:rPr>
              <a:t>Disjoint</a:t>
            </a:r>
            <a:r>
              <a:rPr lang="zh-CN" altLang="en-US" dirty="0">
                <a:solidFill>
                  <a:srgbClr val="000000"/>
                </a:solidFill>
              </a:rPr>
              <a:t> </a:t>
            </a:r>
            <a:r>
              <a:rPr lang="en-US" altLang="zh-CN" dirty="0">
                <a:solidFill>
                  <a:srgbClr val="000000"/>
                </a:solidFill>
              </a:rPr>
              <a:t>Set</a:t>
            </a:r>
            <a:r>
              <a:rPr lang="zh-CN" altLang="en-US" dirty="0">
                <a:solidFill>
                  <a:srgbClr val="000000"/>
                </a:solidFill>
              </a:rPr>
              <a:t> </a:t>
            </a:r>
            <a:r>
              <a:rPr lang="en-US" altLang="zh-CN" dirty="0">
                <a:solidFill>
                  <a:srgbClr val="000000"/>
                </a:solidFill>
              </a:rPr>
              <a:t>(Union-Find</a:t>
            </a:r>
            <a:r>
              <a:rPr lang="zh-CN" altLang="en-US" dirty="0">
                <a:solidFill>
                  <a:srgbClr val="000000"/>
                </a:solidFill>
              </a:rPr>
              <a:t> </a:t>
            </a:r>
            <a:r>
              <a:rPr lang="en-US" altLang="zh-CN" dirty="0">
                <a:solidFill>
                  <a:srgbClr val="000000"/>
                </a:solidFill>
              </a:rPr>
              <a:t>Set)</a:t>
            </a:r>
            <a:endParaRPr altLang="en-US" dirty="0"/>
          </a:p>
        </p:txBody>
      </p:sp>
      <p:pic>
        <p:nvPicPr>
          <p:cNvPr id="7" name="图片 6">
            <a:extLst>
              <a:ext uri="{FF2B5EF4-FFF2-40B4-BE49-F238E27FC236}">
                <a16:creationId xmlns:a16="http://schemas.microsoft.com/office/drawing/2014/main" id="{5691E918-BC9F-F542-83B4-D1304DF8F726}"/>
              </a:ext>
            </a:extLst>
          </p:cNvPr>
          <p:cNvPicPr>
            <a:picLocks noChangeAspect="1"/>
          </p:cNvPicPr>
          <p:nvPr/>
        </p:nvPicPr>
        <p:blipFill>
          <a:blip r:embed="rId2"/>
          <a:stretch>
            <a:fillRect/>
          </a:stretch>
        </p:blipFill>
        <p:spPr>
          <a:xfrm>
            <a:off x="2207568" y="1124744"/>
            <a:ext cx="1913508" cy="1306464"/>
          </a:xfrm>
          <a:prstGeom prst="rect">
            <a:avLst/>
          </a:prstGeom>
        </p:spPr>
      </p:pic>
      <p:sp>
        <p:nvSpPr>
          <p:cNvPr id="8" name="文本框 7">
            <a:extLst>
              <a:ext uri="{FF2B5EF4-FFF2-40B4-BE49-F238E27FC236}">
                <a16:creationId xmlns:a16="http://schemas.microsoft.com/office/drawing/2014/main" id="{E8488A6F-B021-8C44-B3EA-4115EDE32FE7}"/>
              </a:ext>
            </a:extLst>
          </p:cNvPr>
          <p:cNvSpPr txBox="1"/>
          <p:nvPr/>
        </p:nvSpPr>
        <p:spPr>
          <a:xfrm>
            <a:off x="1552600" y="2609286"/>
            <a:ext cx="4635252" cy="369332"/>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initialization:</a:t>
            </a:r>
            <a:r>
              <a:rPr kumimoji="1" lang="zh-CN" altLang="en-US" dirty="0"/>
              <a:t> 每个元素单独组成一个集合</a:t>
            </a:r>
          </a:p>
        </p:txBody>
      </p:sp>
      <p:pic>
        <p:nvPicPr>
          <p:cNvPr id="9" name="图片 8">
            <a:extLst>
              <a:ext uri="{FF2B5EF4-FFF2-40B4-BE49-F238E27FC236}">
                <a16:creationId xmlns:a16="http://schemas.microsoft.com/office/drawing/2014/main" id="{5062C880-DCF1-094A-AF20-776CEC988EEE}"/>
              </a:ext>
            </a:extLst>
          </p:cNvPr>
          <p:cNvPicPr>
            <a:picLocks noChangeAspect="1"/>
          </p:cNvPicPr>
          <p:nvPr/>
        </p:nvPicPr>
        <p:blipFill>
          <a:blip r:embed="rId3"/>
          <a:stretch>
            <a:fillRect/>
          </a:stretch>
        </p:blipFill>
        <p:spPr>
          <a:xfrm>
            <a:off x="7075522" y="1071966"/>
            <a:ext cx="1990809" cy="1359242"/>
          </a:xfrm>
          <a:prstGeom prst="rect">
            <a:avLst/>
          </a:prstGeom>
        </p:spPr>
      </p:pic>
      <p:sp>
        <p:nvSpPr>
          <p:cNvPr id="10" name="文本框 9">
            <a:extLst>
              <a:ext uri="{FF2B5EF4-FFF2-40B4-BE49-F238E27FC236}">
                <a16:creationId xmlns:a16="http://schemas.microsoft.com/office/drawing/2014/main" id="{4C1AAF48-607B-DB42-9C0B-5FCA03F6BC56}"/>
              </a:ext>
            </a:extLst>
          </p:cNvPr>
          <p:cNvSpPr txBox="1"/>
          <p:nvPr/>
        </p:nvSpPr>
        <p:spPr>
          <a:xfrm>
            <a:off x="7176121" y="2609286"/>
            <a:ext cx="1990809" cy="369332"/>
          </a:xfrm>
          <a:prstGeom prst="rect">
            <a:avLst/>
          </a:prstGeom>
          <a:noFill/>
        </p:spPr>
        <p:txBody>
          <a:bodyPr wrap="square" rtlCol="0">
            <a:spAutoFit/>
          </a:bodyPr>
          <a:lstStyle/>
          <a:p>
            <a:r>
              <a:rPr kumimoji="1" lang="en-US" altLang="zh-CN" dirty="0"/>
              <a:t>(2)</a:t>
            </a:r>
            <a:r>
              <a:rPr kumimoji="1" lang="zh-CN" altLang="en-US" dirty="0"/>
              <a:t> </a:t>
            </a:r>
            <a:r>
              <a:rPr kumimoji="1" lang="en-US" altLang="zh-CN" dirty="0"/>
              <a:t>union(1,</a:t>
            </a:r>
            <a:r>
              <a:rPr kumimoji="1" lang="zh-CN" altLang="en-US" dirty="0"/>
              <a:t> </a:t>
            </a:r>
            <a:r>
              <a:rPr kumimoji="1" lang="en-US" altLang="zh-CN" dirty="0"/>
              <a:t>3)</a:t>
            </a:r>
            <a:endParaRPr kumimoji="1" lang="zh-CN" altLang="en-US" dirty="0"/>
          </a:p>
        </p:txBody>
      </p:sp>
      <p:pic>
        <p:nvPicPr>
          <p:cNvPr id="12" name="图片 11">
            <a:extLst>
              <a:ext uri="{FF2B5EF4-FFF2-40B4-BE49-F238E27FC236}">
                <a16:creationId xmlns:a16="http://schemas.microsoft.com/office/drawing/2014/main" id="{7167B225-8ABE-E14C-A9C5-9B569CEEF364}"/>
              </a:ext>
            </a:extLst>
          </p:cNvPr>
          <p:cNvPicPr>
            <a:picLocks noChangeAspect="1"/>
          </p:cNvPicPr>
          <p:nvPr/>
        </p:nvPicPr>
        <p:blipFill>
          <a:blip r:embed="rId4"/>
          <a:stretch>
            <a:fillRect/>
          </a:stretch>
        </p:blipFill>
        <p:spPr>
          <a:xfrm>
            <a:off x="1750105" y="3356992"/>
            <a:ext cx="1841500" cy="1257300"/>
          </a:xfrm>
          <a:prstGeom prst="rect">
            <a:avLst/>
          </a:prstGeom>
        </p:spPr>
      </p:pic>
      <p:sp>
        <p:nvSpPr>
          <p:cNvPr id="13" name="文本框 12">
            <a:extLst>
              <a:ext uri="{FF2B5EF4-FFF2-40B4-BE49-F238E27FC236}">
                <a16:creationId xmlns:a16="http://schemas.microsoft.com/office/drawing/2014/main" id="{DA3837BF-AF34-A44A-AF4A-630847DE3D1D}"/>
              </a:ext>
            </a:extLst>
          </p:cNvPr>
          <p:cNvSpPr txBox="1"/>
          <p:nvPr/>
        </p:nvSpPr>
        <p:spPr>
          <a:xfrm>
            <a:off x="1966130" y="4850780"/>
            <a:ext cx="1990809" cy="369332"/>
          </a:xfrm>
          <a:prstGeom prst="rect">
            <a:avLst/>
          </a:prstGeom>
          <a:noFill/>
        </p:spPr>
        <p:txBody>
          <a:bodyPr wrap="square" rtlCol="0">
            <a:spAutoFit/>
          </a:bodyPr>
          <a:lstStyle/>
          <a:p>
            <a:r>
              <a:rPr kumimoji="1" lang="en-US" altLang="zh-CN" dirty="0"/>
              <a:t>(3)</a:t>
            </a:r>
            <a:r>
              <a:rPr kumimoji="1" lang="zh-CN" altLang="en-US" dirty="0"/>
              <a:t> </a:t>
            </a:r>
            <a:r>
              <a:rPr kumimoji="1" lang="en-US" altLang="zh-CN" dirty="0"/>
              <a:t>union(2,</a:t>
            </a:r>
            <a:r>
              <a:rPr kumimoji="1" lang="zh-CN" altLang="en-US" dirty="0"/>
              <a:t> </a:t>
            </a:r>
            <a:r>
              <a:rPr kumimoji="1" lang="en-US" altLang="zh-CN" dirty="0"/>
              <a:t>3)</a:t>
            </a:r>
            <a:endParaRPr kumimoji="1" lang="zh-CN" altLang="en-US" dirty="0"/>
          </a:p>
        </p:txBody>
      </p:sp>
      <p:pic>
        <p:nvPicPr>
          <p:cNvPr id="15" name="图片 14">
            <a:extLst>
              <a:ext uri="{FF2B5EF4-FFF2-40B4-BE49-F238E27FC236}">
                <a16:creationId xmlns:a16="http://schemas.microsoft.com/office/drawing/2014/main" id="{258DB606-282D-4840-B2B3-28BBA2D7F185}"/>
              </a:ext>
            </a:extLst>
          </p:cNvPr>
          <p:cNvPicPr>
            <a:picLocks noChangeAspect="1"/>
          </p:cNvPicPr>
          <p:nvPr/>
        </p:nvPicPr>
        <p:blipFill>
          <a:blip r:embed="rId5"/>
          <a:stretch>
            <a:fillRect/>
          </a:stretch>
        </p:blipFill>
        <p:spPr>
          <a:xfrm>
            <a:off x="4846448" y="3356992"/>
            <a:ext cx="1990809" cy="1311188"/>
          </a:xfrm>
          <a:prstGeom prst="rect">
            <a:avLst/>
          </a:prstGeom>
        </p:spPr>
      </p:pic>
      <p:sp>
        <p:nvSpPr>
          <p:cNvPr id="16" name="文本框 15">
            <a:extLst>
              <a:ext uri="{FF2B5EF4-FFF2-40B4-BE49-F238E27FC236}">
                <a16:creationId xmlns:a16="http://schemas.microsoft.com/office/drawing/2014/main" id="{F15F58AB-CD57-A346-A4B7-339E2DAF8D04}"/>
              </a:ext>
            </a:extLst>
          </p:cNvPr>
          <p:cNvSpPr txBox="1"/>
          <p:nvPr/>
        </p:nvSpPr>
        <p:spPr>
          <a:xfrm>
            <a:off x="4511824" y="4841535"/>
            <a:ext cx="3168352" cy="646331"/>
          </a:xfrm>
          <a:prstGeom prst="rect">
            <a:avLst/>
          </a:prstGeom>
          <a:noFill/>
        </p:spPr>
        <p:txBody>
          <a:bodyPr wrap="square" rtlCol="0">
            <a:spAutoFit/>
          </a:bodyPr>
          <a:lstStyle/>
          <a:p>
            <a:r>
              <a:rPr kumimoji="1" lang="en-US" altLang="zh-CN" dirty="0"/>
              <a:t>(4)</a:t>
            </a:r>
            <a:r>
              <a:rPr kumimoji="1" lang="zh-CN" altLang="en-US" dirty="0"/>
              <a:t> </a:t>
            </a:r>
            <a:r>
              <a:rPr kumimoji="1" lang="en-US" altLang="zh-CN" dirty="0"/>
              <a:t>union(4,</a:t>
            </a:r>
            <a:r>
              <a:rPr kumimoji="1" lang="zh-CN" altLang="en-US" dirty="0"/>
              <a:t> </a:t>
            </a:r>
            <a:r>
              <a:rPr kumimoji="1" lang="en-US" altLang="zh-CN" dirty="0"/>
              <a:t>5),</a:t>
            </a:r>
            <a:r>
              <a:rPr kumimoji="1" lang="zh-CN" altLang="en-US" dirty="0"/>
              <a:t> </a:t>
            </a:r>
            <a:r>
              <a:rPr kumimoji="1" lang="en-US" altLang="zh-CN" dirty="0"/>
              <a:t>union(6,</a:t>
            </a:r>
            <a:r>
              <a:rPr kumimoji="1" lang="zh-CN" altLang="en-US" dirty="0"/>
              <a:t> </a:t>
            </a:r>
            <a:r>
              <a:rPr kumimoji="1" lang="en-US" altLang="zh-CN" dirty="0"/>
              <a:t>7)</a:t>
            </a:r>
            <a:r>
              <a:rPr kumimoji="1" lang="zh-CN" altLang="en-US" dirty="0"/>
              <a:t>和</a:t>
            </a:r>
            <a:endParaRPr kumimoji="1" lang="en-US" altLang="zh-CN" dirty="0"/>
          </a:p>
          <a:p>
            <a:r>
              <a:rPr kumimoji="1" lang="zh-CN" altLang="en-US" dirty="0"/>
              <a:t>     </a:t>
            </a:r>
            <a:r>
              <a:rPr kumimoji="1" lang="en-US" altLang="zh-CN" dirty="0"/>
              <a:t>union(5,</a:t>
            </a:r>
            <a:r>
              <a:rPr kumimoji="1" lang="zh-CN" altLang="en-US" dirty="0"/>
              <a:t> </a:t>
            </a:r>
            <a:r>
              <a:rPr kumimoji="1" lang="en-US" altLang="zh-CN" dirty="0"/>
              <a:t>6)</a:t>
            </a:r>
            <a:endParaRPr kumimoji="1" lang="zh-CN" altLang="en-US" dirty="0"/>
          </a:p>
        </p:txBody>
      </p:sp>
      <p:pic>
        <p:nvPicPr>
          <p:cNvPr id="17" name="图片 16">
            <a:extLst>
              <a:ext uri="{FF2B5EF4-FFF2-40B4-BE49-F238E27FC236}">
                <a16:creationId xmlns:a16="http://schemas.microsoft.com/office/drawing/2014/main" id="{8E71476C-E7ED-B047-8B72-95C78345ADA4}"/>
              </a:ext>
            </a:extLst>
          </p:cNvPr>
          <p:cNvPicPr>
            <a:picLocks noChangeAspect="1"/>
          </p:cNvPicPr>
          <p:nvPr/>
        </p:nvPicPr>
        <p:blipFill>
          <a:blip r:embed="rId6"/>
          <a:stretch>
            <a:fillRect/>
          </a:stretch>
        </p:blipFill>
        <p:spPr>
          <a:xfrm>
            <a:off x="7767122" y="3303104"/>
            <a:ext cx="2001287" cy="1311188"/>
          </a:xfrm>
          <a:prstGeom prst="rect">
            <a:avLst/>
          </a:prstGeom>
        </p:spPr>
      </p:pic>
      <p:sp>
        <p:nvSpPr>
          <p:cNvPr id="18" name="文本框 17">
            <a:extLst>
              <a:ext uri="{FF2B5EF4-FFF2-40B4-BE49-F238E27FC236}">
                <a16:creationId xmlns:a16="http://schemas.microsoft.com/office/drawing/2014/main" id="{FFCABF67-64C6-0744-B228-D59567A50509}"/>
              </a:ext>
            </a:extLst>
          </p:cNvPr>
          <p:cNvSpPr txBox="1"/>
          <p:nvPr/>
        </p:nvSpPr>
        <p:spPr>
          <a:xfrm>
            <a:off x="8184232" y="4754112"/>
            <a:ext cx="1872208" cy="369332"/>
          </a:xfrm>
          <a:prstGeom prst="rect">
            <a:avLst/>
          </a:prstGeom>
          <a:noFill/>
        </p:spPr>
        <p:txBody>
          <a:bodyPr wrap="square" rtlCol="0">
            <a:spAutoFit/>
          </a:bodyPr>
          <a:lstStyle/>
          <a:p>
            <a:r>
              <a:rPr kumimoji="1" lang="en-US" altLang="zh-CN" dirty="0"/>
              <a:t>(5)</a:t>
            </a:r>
            <a:r>
              <a:rPr kumimoji="1" lang="zh-CN" altLang="en-US" dirty="0"/>
              <a:t> </a:t>
            </a:r>
            <a:r>
              <a:rPr kumimoji="1" lang="en-US" altLang="zh-CN" dirty="0"/>
              <a:t>union(3,</a:t>
            </a:r>
            <a:r>
              <a:rPr kumimoji="1" lang="zh-CN" altLang="en-US" dirty="0"/>
              <a:t> </a:t>
            </a:r>
            <a:r>
              <a:rPr kumimoji="1" lang="en-US" altLang="zh-CN" dirty="0"/>
              <a:t>6)</a:t>
            </a:r>
            <a:endParaRPr kumimoji="1" lang="zh-CN" altLang="en-US" dirty="0"/>
          </a:p>
        </p:txBody>
      </p:sp>
      <p:sp>
        <p:nvSpPr>
          <p:cNvPr id="19" name="椭圆 18">
            <a:extLst>
              <a:ext uri="{FF2B5EF4-FFF2-40B4-BE49-F238E27FC236}">
                <a16:creationId xmlns:a16="http://schemas.microsoft.com/office/drawing/2014/main" id="{AB64EDF1-C50F-DA48-A22D-8A0FFB248C23}"/>
              </a:ext>
            </a:extLst>
          </p:cNvPr>
          <p:cNvSpPr/>
          <p:nvPr/>
        </p:nvSpPr>
        <p:spPr>
          <a:xfrm>
            <a:off x="4429280" y="1189044"/>
            <a:ext cx="313447" cy="313447"/>
          </a:xfrm>
          <a:prstGeom prst="ellipse">
            <a:avLst/>
          </a:prstGeom>
          <a:solidFill>
            <a:srgbClr val="ED8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21" name="曲线连接符 20">
            <a:extLst>
              <a:ext uri="{FF2B5EF4-FFF2-40B4-BE49-F238E27FC236}">
                <a16:creationId xmlns:a16="http://schemas.microsoft.com/office/drawing/2014/main" id="{6F495D56-C93A-EB42-A5F6-2E128B363A06}"/>
              </a:ext>
            </a:extLst>
          </p:cNvPr>
          <p:cNvCxnSpPr>
            <a:cxnSpLocks/>
            <a:stCxn id="19" idx="4"/>
            <a:endCxn id="19" idx="6"/>
          </p:cNvCxnSpPr>
          <p:nvPr/>
        </p:nvCxnSpPr>
        <p:spPr>
          <a:xfrm rot="5400000" flipH="1" flipV="1">
            <a:off x="4586003" y="1345768"/>
            <a:ext cx="156723" cy="156723"/>
          </a:xfrm>
          <a:prstGeom prst="curvedConnector4">
            <a:avLst>
              <a:gd name="adj1" fmla="val -65637"/>
              <a:gd name="adj2" fmla="val 194810"/>
            </a:avLst>
          </a:prstGeom>
          <a:ln>
            <a:solidFill>
              <a:srgbClr val="002060"/>
            </a:solidFill>
            <a:tailEnd type="triangle" w="sm" len="sm"/>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986539CC-57DA-AB41-9864-A607F13C0331}"/>
              </a:ext>
            </a:extLst>
          </p:cNvPr>
          <p:cNvSpPr/>
          <p:nvPr/>
        </p:nvSpPr>
        <p:spPr>
          <a:xfrm>
            <a:off x="9336361" y="1196753"/>
            <a:ext cx="313447" cy="313447"/>
          </a:xfrm>
          <a:prstGeom prst="ellipse">
            <a:avLst/>
          </a:prstGeom>
          <a:solidFill>
            <a:srgbClr val="ED8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27" name="曲线连接符 26">
            <a:extLst>
              <a:ext uri="{FF2B5EF4-FFF2-40B4-BE49-F238E27FC236}">
                <a16:creationId xmlns:a16="http://schemas.microsoft.com/office/drawing/2014/main" id="{E144FE83-A28F-6B4E-97CE-5B9BBE25F36B}"/>
              </a:ext>
            </a:extLst>
          </p:cNvPr>
          <p:cNvCxnSpPr>
            <a:cxnSpLocks/>
            <a:stCxn id="26" idx="4"/>
            <a:endCxn id="26" idx="6"/>
          </p:cNvCxnSpPr>
          <p:nvPr/>
        </p:nvCxnSpPr>
        <p:spPr>
          <a:xfrm rot="5400000" flipH="1" flipV="1">
            <a:off x="9493084" y="1353477"/>
            <a:ext cx="156723" cy="156723"/>
          </a:xfrm>
          <a:prstGeom prst="curvedConnector4">
            <a:avLst>
              <a:gd name="adj1" fmla="val -65637"/>
              <a:gd name="adj2" fmla="val 194810"/>
            </a:avLst>
          </a:prstGeom>
          <a:ln>
            <a:solidFill>
              <a:srgbClr val="002060"/>
            </a:solidFill>
            <a:tailEnd type="triangle" w="sm" len="sm"/>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47F1A708-5E22-5748-A197-333F6CB53322}"/>
              </a:ext>
            </a:extLst>
          </p:cNvPr>
          <p:cNvSpPr/>
          <p:nvPr/>
        </p:nvSpPr>
        <p:spPr>
          <a:xfrm>
            <a:off x="3838338" y="3475594"/>
            <a:ext cx="313447" cy="313447"/>
          </a:xfrm>
          <a:prstGeom prst="ellipse">
            <a:avLst/>
          </a:prstGeom>
          <a:solidFill>
            <a:srgbClr val="ED8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29" name="曲线连接符 28">
            <a:extLst>
              <a:ext uri="{FF2B5EF4-FFF2-40B4-BE49-F238E27FC236}">
                <a16:creationId xmlns:a16="http://schemas.microsoft.com/office/drawing/2014/main" id="{9828AAE6-36A0-2C44-8485-58AB381BE1C8}"/>
              </a:ext>
            </a:extLst>
          </p:cNvPr>
          <p:cNvCxnSpPr>
            <a:cxnSpLocks/>
            <a:stCxn id="28" idx="4"/>
            <a:endCxn id="28" idx="6"/>
          </p:cNvCxnSpPr>
          <p:nvPr/>
        </p:nvCxnSpPr>
        <p:spPr>
          <a:xfrm rot="5400000" flipH="1" flipV="1">
            <a:off x="3995061" y="3632318"/>
            <a:ext cx="156723" cy="156723"/>
          </a:xfrm>
          <a:prstGeom prst="curvedConnector4">
            <a:avLst>
              <a:gd name="adj1" fmla="val -145862"/>
              <a:gd name="adj2" fmla="val 245862"/>
            </a:avLst>
          </a:prstGeom>
          <a:ln>
            <a:solidFill>
              <a:srgbClr val="002060"/>
            </a:solidFill>
            <a:tailEnd type="triangle" w="sm" len="sm"/>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83CB69CE-A21E-2548-B939-9767E13DFC9F}"/>
              </a:ext>
            </a:extLst>
          </p:cNvPr>
          <p:cNvSpPr/>
          <p:nvPr/>
        </p:nvSpPr>
        <p:spPr>
          <a:xfrm>
            <a:off x="7125289" y="3547602"/>
            <a:ext cx="313447" cy="31344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32" name="直线箭头连接符 31">
            <a:extLst>
              <a:ext uri="{FF2B5EF4-FFF2-40B4-BE49-F238E27FC236}">
                <a16:creationId xmlns:a16="http://schemas.microsoft.com/office/drawing/2014/main" id="{250129A9-88A5-454F-A3B1-920AED2F1F50}"/>
              </a:ext>
            </a:extLst>
          </p:cNvPr>
          <p:cNvCxnSpPr>
            <a:cxnSpLocks/>
            <a:stCxn id="30" idx="1"/>
          </p:cNvCxnSpPr>
          <p:nvPr/>
        </p:nvCxnSpPr>
        <p:spPr>
          <a:xfrm flipH="1" flipV="1">
            <a:off x="6777957" y="3558010"/>
            <a:ext cx="393234" cy="354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5" name="椭圆 34">
            <a:extLst>
              <a:ext uri="{FF2B5EF4-FFF2-40B4-BE49-F238E27FC236}">
                <a16:creationId xmlns:a16="http://schemas.microsoft.com/office/drawing/2014/main" id="{B8FA8802-2524-5F4E-AB64-C30641C5194C}"/>
              </a:ext>
            </a:extLst>
          </p:cNvPr>
          <p:cNvSpPr/>
          <p:nvPr/>
        </p:nvSpPr>
        <p:spPr>
          <a:xfrm>
            <a:off x="10056441" y="3475594"/>
            <a:ext cx="313447" cy="31344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36" name="直线箭头连接符 35">
            <a:extLst>
              <a:ext uri="{FF2B5EF4-FFF2-40B4-BE49-F238E27FC236}">
                <a16:creationId xmlns:a16="http://schemas.microsoft.com/office/drawing/2014/main" id="{7F77126F-5EB2-174B-9920-0C186E763810}"/>
              </a:ext>
            </a:extLst>
          </p:cNvPr>
          <p:cNvCxnSpPr>
            <a:cxnSpLocks/>
            <a:stCxn id="35" idx="1"/>
          </p:cNvCxnSpPr>
          <p:nvPr/>
        </p:nvCxnSpPr>
        <p:spPr>
          <a:xfrm flipH="1" flipV="1">
            <a:off x="9709109" y="3486002"/>
            <a:ext cx="393234" cy="354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7" name="椭圆 36">
            <a:extLst>
              <a:ext uri="{FF2B5EF4-FFF2-40B4-BE49-F238E27FC236}">
                <a16:creationId xmlns:a16="http://schemas.microsoft.com/office/drawing/2014/main" id="{5EAB36A1-4794-8D4C-A430-CBDC0348BCDB}"/>
              </a:ext>
            </a:extLst>
          </p:cNvPr>
          <p:cNvSpPr/>
          <p:nvPr/>
        </p:nvSpPr>
        <p:spPr>
          <a:xfrm>
            <a:off x="6356389" y="5993692"/>
            <a:ext cx="313447" cy="313447"/>
          </a:xfrm>
          <a:prstGeom prst="ellipse">
            <a:avLst/>
          </a:prstGeom>
          <a:solidFill>
            <a:srgbClr val="ED8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38" name="椭圆 37">
            <a:extLst>
              <a:ext uri="{FF2B5EF4-FFF2-40B4-BE49-F238E27FC236}">
                <a16:creationId xmlns:a16="http://schemas.microsoft.com/office/drawing/2014/main" id="{2255BB29-4DC5-F847-8B4C-D6946A8F7B99}"/>
              </a:ext>
            </a:extLst>
          </p:cNvPr>
          <p:cNvSpPr/>
          <p:nvPr/>
        </p:nvSpPr>
        <p:spPr>
          <a:xfrm>
            <a:off x="6937459" y="5610980"/>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39" name="椭圆 38">
            <a:extLst>
              <a:ext uri="{FF2B5EF4-FFF2-40B4-BE49-F238E27FC236}">
                <a16:creationId xmlns:a16="http://schemas.microsoft.com/office/drawing/2014/main" id="{0718BECF-D0C2-4743-89B2-B5F2A9B91A11}"/>
              </a:ext>
            </a:extLst>
          </p:cNvPr>
          <p:cNvSpPr/>
          <p:nvPr/>
        </p:nvSpPr>
        <p:spPr>
          <a:xfrm>
            <a:off x="6847737" y="6499930"/>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40" name="椭圆 39">
            <a:extLst>
              <a:ext uri="{FF2B5EF4-FFF2-40B4-BE49-F238E27FC236}">
                <a16:creationId xmlns:a16="http://schemas.microsoft.com/office/drawing/2014/main" id="{59493328-238C-734F-8AF7-2C6EDF2C3FBB}"/>
              </a:ext>
            </a:extLst>
          </p:cNvPr>
          <p:cNvSpPr/>
          <p:nvPr/>
        </p:nvSpPr>
        <p:spPr>
          <a:xfrm>
            <a:off x="7435427" y="6150415"/>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41" name="椭圆 40">
            <a:extLst>
              <a:ext uri="{FF2B5EF4-FFF2-40B4-BE49-F238E27FC236}">
                <a16:creationId xmlns:a16="http://schemas.microsoft.com/office/drawing/2014/main" id="{70D9798D-F30C-134A-978C-B5DF3B562AC1}"/>
              </a:ext>
            </a:extLst>
          </p:cNvPr>
          <p:cNvSpPr/>
          <p:nvPr/>
        </p:nvSpPr>
        <p:spPr>
          <a:xfrm>
            <a:off x="7983982" y="6363076"/>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42" name="椭圆 41">
            <a:extLst>
              <a:ext uri="{FF2B5EF4-FFF2-40B4-BE49-F238E27FC236}">
                <a16:creationId xmlns:a16="http://schemas.microsoft.com/office/drawing/2014/main" id="{B25005E2-7DCB-3D4F-A0D9-F26174358342}"/>
              </a:ext>
            </a:extLst>
          </p:cNvPr>
          <p:cNvSpPr/>
          <p:nvPr/>
        </p:nvSpPr>
        <p:spPr>
          <a:xfrm>
            <a:off x="7877025" y="5497291"/>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
        <p:nvSpPr>
          <p:cNvPr id="43" name="椭圆 42">
            <a:extLst>
              <a:ext uri="{FF2B5EF4-FFF2-40B4-BE49-F238E27FC236}">
                <a16:creationId xmlns:a16="http://schemas.microsoft.com/office/drawing/2014/main" id="{B7CC96CE-8415-9D4E-86DA-0DC0472367BF}"/>
              </a:ext>
            </a:extLst>
          </p:cNvPr>
          <p:cNvSpPr/>
          <p:nvPr/>
        </p:nvSpPr>
        <p:spPr>
          <a:xfrm>
            <a:off x="8611041" y="5517233"/>
            <a:ext cx="313447" cy="3134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cxnSp>
        <p:nvCxnSpPr>
          <p:cNvPr id="45" name="直线箭头连接符 44">
            <a:extLst>
              <a:ext uri="{FF2B5EF4-FFF2-40B4-BE49-F238E27FC236}">
                <a16:creationId xmlns:a16="http://schemas.microsoft.com/office/drawing/2014/main" id="{0AD4B081-C399-3640-977D-9E7E10EAE967}"/>
              </a:ext>
            </a:extLst>
          </p:cNvPr>
          <p:cNvCxnSpPr>
            <a:stCxn id="38" idx="2"/>
            <a:endCxn id="37" idx="7"/>
          </p:cNvCxnSpPr>
          <p:nvPr/>
        </p:nvCxnSpPr>
        <p:spPr>
          <a:xfrm flipH="1">
            <a:off x="6623932" y="5767704"/>
            <a:ext cx="313526" cy="271891"/>
          </a:xfrm>
          <a:prstGeom prst="straightConnector1">
            <a:avLst/>
          </a:prstGeom>
          <a:ln>
            <a:headEnd type="none" w="sm" len="sm"/>
            <a:tailEnd type="triangle" w="sm" len="sm"/>
          </a:ln>
        </p:spPr>
        <p:style>
          <a:lnRef idx="1">
            <a:schemeClr val="accent4"/>
          </a:lnRef>
          <a:fillRef idx="0">
            <a:schemeClr val="accent4"/>
          </a:fillRef>
          <a:effectRef idx="0">
            <a:schemeClr val="accent4"/>
          </a:effectRef>
          <a:fontRef idx="minor">
            <a:schemeClr val="tx1"/>
          </a:fontRef>
        </p:style>
      </p:cxnSp>
      <p:cxnSp>
        <p:nvCxnSpPr>
          <p:cNvPr id="46" name="直线箭头连接符 45">
            <a:extLst>
              <a:ext uri="{FF2B5EF4-FFF2-40B4-BE49-F238E27FC236}">
                <a16:creationId xmlns:a16="http://schemas.microsoft.com/office/drawing/2014/main" id="{0E7FBCB3-2DF1-2C46-87BC-1278FFA7FD93}"/>
              </a:ext>
            </a:extLst>
          </p:cNvPr>
          <p:cNvCxnSpPr>
            <a:cxnSpLocks/>
            <a:stCxn id="39" idx="1"/>
            <a:endCxn id="37" idx="5"/>
          </p:cNvCxnSpPr>
          <p:nvPr/>
        </p:nvCxnSpPr>
        <p:spPr>
          <a:xfrm flipH="1" flipV="1">
            <a:off x="6623933" y="6261236"/>
            <a:ext cx="269707" cy="284597"/>
          </a:xfrm>
          <a:prstGeom prst="straightConnector1">
            <a:avLst/>
          </a:prstGeom>
          <a:ln>
            <a:headEnd w="sm" len="sm"/>
            <a:tailEnd type="triangle" w="sm" len="sm"/>
          </a:ln>
        </p:spPr>
        <p:style>
          <a:lnRef idx="1">
            <a:schemeClr val="accent4"/>
          </a:lnRef>
          <a:fillRef idx="0">
            <a:schemeClr val="accent4"/>
          </a:fillRef>
          <a:effectRef idx="0">
            <a:schemeClr val="accent4"/>
          </a:effectRef>
          <a:fontRef idx="minor">
            <a:schemeClr val="tx1"/>
          </a:fontRef>
        </p:style>
      </p:cxnSp>
      <p:cxnSp>
        <p:nvCxnSpPr>
          <p:cNvPr id="49" name="直线箭头连接符 48">
            <a:extLst>
              <a:ext uri="{FF2B5EF4-FFF2-40B4-BE49-F238E27FC236}">
                <a16:creationId xmlns:a16="http://schemas.microsoft.com/office/drawing/2014/main" id="{E5D3FD9E-8F41-3640-9E32-3CE8472FD4B5}"/>
              </a:ext>
            </a:extLst>
          </p:cNvPr>
          <p:cNvCxnSpPr>
            <a:cxnSpLocks/>
            <a:stCxn id="40" idx="2"/>
            <a:endCxn id="37" idx="6"/>
          </p:cNvCxnSpPr>
          <p:nvPr/>
        </p:nvCxnSpPr>
        <p:spPr>
          <a:xfrm flipH="1" flipV="1">
            <a:off x="6669836" y="6150416"/>
            <a:ext cx="765591" cy="156723"/>
          </a:xfrm>
          <a:prstGeom prst="straightConnector1">
            <a:avLst/>
          </a:prstGeom>
          <a:ln>
            <a:headEnd w="sm" len="sm"/>
            <a:tailEnd type="triangle" w="sm" len="sm"/>
          </a:ln>
        </p:spPr>
        <p:style>
          <a:lnRef idx="1">
            <a:schemeClr val="accent4"/>
          </a:lnRef>
          <a:fillRef idx="0">
            <a:schemeClr val="accent4"/>
          </a:fillRef>
          <a:effectRef idx="0">
            <a:schemeClr val="accent4"/>
          </a:effectRef>
          <a:fontRef idx="minor">
            <a:schemeClr val="tx1"/>
          </a:fontRef>
        </p:style>
      </p:cxnSp>
      <p:cxnSp>
        <p:nvCxnSpPr>
          <p:cNvPr id="53" name="直线箭头连接符 52">
            <a:extLst>
              <a:ext uri="{FF2B5EF4-FFF2-40B4-BE49-F238E27FC236}">
                <a16:creationId xmlns:a16="http://schemas.microsoft.com/office/drawing/2014/main" id="{6C3F673B-F0A9-6D4B-BDB8-2C90D53FCC12}"/>
              </a:ext>
            </a:extLst>
          </p:cNvPr>
          <p:cNvCxnSpPr>
            <a:cxnSpLocks/>
            <a:stCxn id="42" idx="2"/>
            <a:endCxn id="37" idx="6"/>
          </p:cNvCxnSpPr>
          <p:nvPr/>
        </p:nvCxnSpPr>
        <p:spPr>
          <a:xfrm flipH="1">
            <a:off x="6669836" y="5654015"/>
            <a:ext cx="1207189" cy="496401"/>
          </a:xfrm>
          <a:prstGeom prst="straightConnector1">
            <a:avLst/>
          </a:prstGeom>
          <a:ln>
            <a:solidFill>
              <a:srgbClr val="FF0000"/>
            </a:solidFill>
            <a:headEnd w="sm" len="sm"/>
            <a:tailEnd type="triangle" w="sm" len="sm"/>
          </a:ln>
        </p:spPr>
        <p:style>
          <a:lnRef idx="1">
            <a:schemeClr val="accent4"/>
          </a:lnRef>
          <a:fillRef idx="0">
            <a:schemeClr val="accent4"/>
          </a:fillRef>
          <a:effectRef idx="0">
            <a:schemeClr val="accent4"/>
          </a:effectRef>
          <a:fontRef idx="minor">
            <a:schemeClr val="tx1"/>
          </a:fontRef>
        </p:style>
      </p:cxnSp>
      <p:cxnSp>
        <p:nvCxnSpPr>
          <p:cNvPr id="56" name="直线箭头连接符 55">
            <a:extLst>
              <a:ext uri="{FF2B5EF4-FFF2-40B4-BE49-F238E27FC236}">
                <a16:creationId xmlns:a16="http://schemas.microsoft.com/office/drawing/2014/main" id="{103C79C0-4A9D-5B44-84D9-F05AE63E5A99}"/>
              </a:ext>
            </a:extLst>
          </p:cNvPr>
          <p:cNvCxnSpPr>
            <a:cxnSpLocks/>
            <a:stCxn id="43" idx="2"/>
            <a:endCxn id="42" idx="6"/>
          </p:cNvCxnSpPr>
          <p:nvPr/>
        </p:nvCxnSpPr>
        <p:spPr>
          <a:xfrm flipH="1" flipV="1">
            <a:off x="8190472" y="5654014"/>
            <a:ext cx="420569" cy="19942"/>
          </a:xfrm>
          <a:prstGeom prst="straightConnector1">
            <a:avLst/>
          </a:prstGeom>
          <a:ln>
            <a:headEnd w="sm" len="sm"/>
            <a:tailEnd type="triangle" w="sm" len="sm"/>
          </a:ln>
        </p:spPr>
        <p:style>
          <a:lnRef idx="1">
            <a:schemeClr val="accent3"/>
          </a:lnRef>
          <a:fillRef idx="0">
            <a:schemeClr val="accent3"/>
          </a:fillRef>
          <a:effectRef idx="0">
            <a:schemeClr val="accent3"/>
          </a:effectRef>
          <a:fontRef idx="minor">
            <a:schemeClr val="tx1"/>
          </a:fontRef>
        </p:style>
      </p:cxnSp>
      <p:cxnSp>
        <p:nvCxnSpPr>
          <p:cNvPr id="61" name="直线箭头连接符 60">
            <a:extLst>
              <a:ext uri="{FF2B5EF4-FFF2-40B4-BE49-F238E27FC236}">
                <a16:creationId xmlns:a16="http://schemas.microsoft.com/office/drawing/2014/main" id="{58FE82A3-C6AF-FC43-8424-5CC37AB1D102}"/>
              </a:ext>
            </a:extLst>
          </p:cNvPr>
          <p:cNvCxnSpPr>
            <a:cxnSpLocks/>
            <a:stCxn id="41" idx="1"/>
          </p:cNvCxnSpPr>
          <p:nvPr/>
        </p:nvCxnSpPr>
        <p:spPr>
          <a:xfrm flipH="1" flipV="1">
            <a:off x="7713568" y="6326422"/>
            <a:ext cx="316316" cy="82556"/>
          </a:xfrm>
          <a:prstGeom prst="straightConnector1">
            <a:avLst/>
          </a:prstGeom>
          <a:ln>
            <a:headEnd w="sm" len="sm"/>
            <a:tailEnd type="triangle" w="sm" len="sm"/>
          </a:ln>
        </p:spPr>
        <p:style>
          <a:lnRef idx="1">
            <a:schemeClr val="accent4"/>
          </a:lnRef>
          <a:fillRef idx="0">
            <a:schemeClr val="accent4"/>
          </a:fillRef>
          <a:effectRef idx="0">
            <a:schemeClr val="accent4"/>
          </a:effectRef>
          <a:fontRef idx="minor">
            <a:schemeClr val="tx1"/>
          </a:fontRef>
        </p:style>
      </p:cxnSp>
      <p:cxnSp>
        <p:nvCxnSpPr>
          <p:cNvPr id="68" name="曲线连接符 67">
            <a:extLst>
              <a:ext uri="{FF2B5EF4-FFF2-40B4-BE49-F238E27FC236}">
                <a16:creationId xmlns:a16="http://schemas.microsoft.com/office/drawing/2014/main" id="{5EA9EB07-B423-2444-823E-9304F48652CA}"/>
              </a:ext>
            </a:extLst>
          </p:cNvPr>
          <p:cNvCxnSpPr>
            <a:cxnSpLocks/>
          </p:cNvCxnSpPr>
          <p:nvPr/>
        </p:nvCxnSpPr>
        <p:spPr>
          <a:xfrm rot="5400000" flipH="1">
            <a:off x="6291239" y="6110393"/>
            <a:ext cx="221641" cy="12700"/>
          </a:xfrm>
          <a:prstGeom prst="curvedConnector5">
            <a:avLst>
              <a:gd name="adj1" fmla="val -51570"/>
              <a:gd name="adj2" fmla="val 1836630"/>
              <a:gd name="adj3" fmla="val 115471"/>
            </a:avLst>
          </a:prstGeom>
          <a:ln>
            <a:tailEnd type="triangle" w="sm" len="sm"/>
          </a:ln>
        </p:spPr>
        <p:style>
          <a:lnRef idx="1">
            <a:schemeClr val="accent2"/>
          </a:lnRef>
          <a:fillRef idx="0">
            <a:schemeClr val="accent2"/>
          </a:fillRef>
          <a:effectRef idx="0">
            <a:schemeClr val="accent2"/>
          </a:effectRef>
          <a:fontRef idx="minor">
            <a:schemeClr val="tx1"/>
          </a:fontRef>
        </p:style>
      </p:cxnSp>
      <p:sp>
        <p:nvSpPr>
          <p:cNvPr id="72" name="文本框 71">
            <a:extLst>
              <a:ext uri="{FF2B5EF4-FFF2-40B4-BE49-F238E27FC236}">
                <a16:creationId xmlns:a16="http://schemas.microsoft.com/office/drawing/2014/main" id="{CC250221-0BC2-CD43-BA83-188819036268}"/>
              </a:ext>
            </a:extLst>
          </p:cNvPr>
          <p:cNvSpPr txBox="1"/>
          <p:nvPr/>
        </p:nvSpPr>
        <p:spPr>
          <a:xfrm>
            <a:off x="3293873" y="5970337"/>
            <a:ext cx="2665179" cy="369332"/>
          </a:xfrm>
          <a:prstGeom prst="rect">
            <a:avLst/>
          </a:prstGeom>
          <a:noFill/>
        </p:spPr>
        <p:txBody>
          <a:bodyPr wrap="square" rtlCol="0">
            <a:spAutoFit/>
          </a:bodyPr>
          <a:lstStyle/>
          <a:p>
            <a:r>
              <a:rPr kumimoji="1" lang="en-US" altLang="zh-CN" dirty="0"/>
              <a:t>(6)</a:t>
            </a:r>
            <a:r>
              <a:rPr kumimoji="1" lang="zh-CN" altLang="en-US" dirty="0"/>
              <a:t> </a:t>
            </a:r>
            <a:r>
              <a:rPr kumimoji="1" lang="en-US" altLang="zh-CN" dirty="0"/>
              <a:t>find(6)</a:t>
            </a:r>
            <a:r>
              <a:rPr kumimoji="1" lang="zh-CN" altLang="en-US" dirty="0"/>
              <a:t> 并压缩路径</a:t>
            </a:r>
          </a:p>
        </p:txBody>
      </p:sp>
      <p:sp>
        <p:nvSpPr>
          <p:cNvPr id="78" name="文本框 77">
            <a:extLst>
              <a:ext uri="{FF2B5EF4-FFF2-40B4-BE49-F238E27FC236}">
                <a16:creationId xmlns:a16="http://schemas.microsoft.com/office/drawing/2014/main" id="{0EE637EA-A6B5-7C47-AFE3-583D88265371}"/>
              </a:ext>
            </a:extLst>
          </p:cNvPr>
          <p:cNvSpPr txBox="1"/>
          <p:nvPr/>
        </p:nvSpPr>
        <p:spPr>
          <a:xfrm>
            <a:off x="5649935" y="6443276"/>
            <a:ext cx="979755" cy="369332"/>
          </a:xfrm>
          <a:prstGeom prst="rect">
            <a:avLst/>
          </a:prstGeom>
          <a:noFill/>
        </p:spPr>
        <p:txBody>
          <a:bodyPr wrap="none" rtlCol="0">
            <a:spAutoFit/>
          </a:bodyPr>
          <a:lstStyle/>
          <a:p>
            <a:r>
              <a:rPr kumimoji="1" lang="en-US" altLang="zh-CN" dirty="0">
                <a:solidFill>
                  <a:srgbClr val="ED8645"/>
                </a:solidFill>
              </a:rPr>
              <a:t>return</a:t>
            </a:r>
            <a:r>
              <a:rPr kumimoji="1" lang="zh-CN" altLang="en-US" dirty="0">
                <a:solidFill>
                  <a:srgbClr val="ED8645"/>
                </a:solidFill>
              </a:rPr>
              <a:t> </a:t>
            </a:r>
            <a:r>
              <a:rPr kumimoji="1" lang="en-US" altLang="zh-CN" dirty="0">
                <a:solidFill>
                  <a:srgbClr val="ED8645"/>
                </a:solidFill>
              </a:rPr>
              <a:t>1</a:t>
            </a:r>
            <a:endParaRPr kumimoji="1" lang="zh-CN" altLang="en-US" dirty="0">
              <a:solidFill>
                <a:srgbClr val="ED8645"/>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并查集的应用：村村通</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17585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：某市调查城镇交通状况，得到现有城镇道路统计表。表中列出了每条道路直接连通的城镇。市政府 </a:t>
            </a:r>
            <a:r>
              <a:rPr lang="en-US" altLang="zh-CN" sz="2400" dirty="0"/>
              <a:t>"</a:t>
            </a:r>
            <a:r>
              <a:rPr lang="zh-CN" altLang="en-US" sz="2400" dirty="0"/>
              <a:t>村村通工程</a:t>
            </a:r>
            <a:r>
              <a:rPr lang="en-US" altLang="zh-CN" sz="2400" dirty="0"/>
              <a:t>" </a:t>
            </a:r>
            <a:r>
              <a:rPr lang="zh-CN" altLang="en-US" sz="2400" dirty="0"/>
              <a:t>的目标是使全市任何两个城镇间都可以实现交通（但不一定有直接的道路相连，只要相互之间可达即可）。请你计算出最少还需要建设多少条道路？</a:t>
            </a:r>
            <a:endParaRPr lang="zh-CN" altLang="en-US" dirty="0"/>
          </a:p>
        </p:txBody>
      </p:sp>
      <p:sp>
        <p:nvSpPr>
          <p:cNvPr id="12" name="文本框 11">
            <a:extLst>
              <a:ext uri="{FF2B5EF4-FFF2-40B4-BE49-F238E27FC236}">
                <a16:creationId xmlns:a16="http://schemas.microsoft.com/office/drawing/2014/main" id="{789F559F-D38C-451A-9AD8-2199B086B8BD}"/>
              </a:ext>
            </a:extLst>
          </p:cNvPr>
          <p:cNvSpPr txBox="1"/>
          <p:nvPr/>
        </p:nvSpPr>
        <p:spPr>
          <a:xfrm>
            <a:off x="940372" y="3513398"/>
            <a:ext cx="10413428" cy="707886"/>
          </a:xfrm>
          <a:prstGeom prst="rect">
            <a:avLst/>
          </a:prstGeom>
          <a:solidFill>
            <a:srgbClr val="009999"/>
          </a:solid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解题思路</a:t>
            </a:r>
            <a:r>
              <a:rPr kumimoji="1" lang="zh-CN" altLang="en-US" sz="2000" dirty="0">
                <a:solidFill>
                  <a:schemeClr val="bg1"/>
                </a:solidFill>
                <a:latin typeface="微软雅黑" panose="020B0503020204020204" pitchFamily="34" charset="-122"/>
                <a:ea typeface="微软雅黑" panose="020B0503020204020204" pitchFamily="34" charset="-122"/>
              </a:rPr>
              <a:t>： 把已有道路连通的城镇进行合并，合并后的集合数量（</a:t>
            </a:r>
            <a:r>
              <a:rPr kumimoji="1" lang="zh-CN" altLang="en-US" sz="2000" dirty="0">
                <a:solidFill>
                  <a:srgbClr val="FFFF00"/>
                </a:solidFill>
                <a:latin typeface="微软雅黑" panose="020B0503020204020204" pitchFamily="34" charset="-122"/>
                <a:ea typeface="微软雅黑" panose="020B0503020204020204" pitchFamily="34" charset="-122"/>
              </a:rPr>
              <a:t>连通分量个数</a:t>
            </a:r>
            <a:r>
              <a:rPr kumimoji="1" lang="zh-CN" altLang="en-US" sz="2000" dirty="0">
                <a:solidFill>
                  <a:schemeClr val="bg1"/>
                </a:solidFill>
                <a:latin typeface="微软雅黑" panose="020B0503020204020204" pitchFamily="34" charset="-122"/>
                <a:ea typeface="微软雅黑" panose="020B0503020204020204" pitchFamily="34" charset="-122"/>
              </a:rPr>
              <a:t>）减去</a:t>
            </a:r>
            <a:r>
              <a:rPr kumimoji="1" lang="en-US" altLang="zh-CN" sz="2000" dirty="0">
                <a:solidFill>
                  <a:schemeClr val="bg1"/>
                </a:solidFill>
                <a:latin typeface="微软雅黑" panose="020B0503020204020204" pitchFamily="34" charset="-122"/>
                <a:ea typeface="微软雅黑" panose="020B0503020204020204" pitchFamily="34" charset="-122"/>
              </a:rPr>
              <a:t>1</a:t>
            </a:r>
            <a:r>
              <a:rPr kumimoji="1" lang="zh-CN" altLang="en-US" sz="2000" dirty="0">
                <a:solidFill>
                  <a:schemeClr val="bg1"/>
                </a:solidFill>
                <a:latin typeface="微软雅黑" panose="020B0503020204020204" pitchFamily="34" charset="-122"/>
                <a:ea typeface="微软雅黑" panose="020B0503020204020204" pitchFamily="34" charset="-122"/>
              </a:rPr>
              <a:t>，</a:t>
            </a:r>
            <a:endParaRPr kumimoji="1" lang="en-US" altLang="zh-CN" sz="2000" dirty="0">
              <a:solidFill>
                <a:schemeClr val="bg1"/>
              </a:solidFill>
              <a:latin typeface="微软雅黑" panose="020B0503020204020204" pitchFamily="34" charset="-122"/>
              <a:ea typeface="微软雅黑" panose="020B0503020204020204" pitchFamily="34" charset="-122"/>
            </a:endParaRPr>
          </a:p>
          <a:p>
            <a:r>
              <a:rPr kumimoji="1" lang="zh-CN" altLang="en-US" sz="2000" dirty="0">
                <a:solidFill>
                  <a:schemeClr val="bg1"/>
                </a:solidFill>
                <a:latin typeface="微软雅黑" panose="020B0503020204020204" pitchFamily="34" charset="-122"/>
                <a:ea typeface="微软雅黑" panose="020B0503020204020204" pitchFamily="34" charset="-122"/>
              </a:rPr>
              <a:t>就是需要建设的道路的</a:t>
            </a:r>
            <a:r>
              <a:rPr kumimoji="1" lang="zh-CN" altLang="en-US" sz="2000" dirty="0">
                <a:solidFill>
                  <a:srgbClr val="FFFF00"/>
                </a:solidFill>
                <a:latin typeface="微软雅黑" panose="020B0503020204020204" pitchFamily="34" charset="-122"/>
                <a:ea typeface="微软雅黑" panose="020B0503020204020204" pitchFamily="34" charset="-122"/>
              </a:rPr>
              <a:t>最少数量</a:t>
            </a:r>
          </a:p>
        </p:txBody>
      </p:sp>
    </p:spTree>
    <p:extLst>
      <p:ext uri="{BB962C8B-B14F-4D97-AF65-F5344CB8AC3E}">
        <p14:creationId xmlns:p14="http://schemas.microsoft.com/office/powerpoint/2010/main" val="143052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并查集的应用：村村通</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702641" y="1140689"/>
            <a:ext cx="10651159" cy="11573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t>题目</a:t>
            </a:r>
            <a:r>
              <a:rPr lang="zh-CN" altLang="en-US" sz="1800" dirty="0"/>
              <a:t>：某市调查城镇交通状况，得到现有城镇道路统计表。表中列出了每条道路直接连通的城镇。市政府 </a:t>
            </a:r>
            <a:r>
              <a:rPr lang="en-US" altLang="zh-CN" sz="1800" dirty="0"/>
              <a:t>"</a:t>
            </a:r>
            <a:r>
              <a:rPr lang="zh-CN" altLang="en-US" sz="1800" dirty="0"/>
              <a:t>村村通工程</a:t>
            </a:r>
            <a:r>
              <a:rPr lang="en-US" altLang="zh-CN" sz="1800" dirty="0"/>
              <a:t>" </a:t>
            </a:r>
            <a:r>
              <a:rPr lang="zh-CN" altLang="en-US" sz="1800" dirty="0"/>
              <a:t>的目标是使全市任何两个城镇间都可以实现交通（但不一定有直接的道路相连，只要相互之间可达即可）。请你计算出最少还需要建设多少条道路？</a:t>
            </a:r>
            <a:endParaRPr lang="zh-CN" altLang="en-US" sz="1050" dirty="0"/>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92BB40DD-EB74-41AF-8736-A570B0675660}"/>
                  </a:ext>
                </a:extLst>
              </p:cNvPr>
              <p:cNvSpPr txBox="1">
                <a:spLocks/>
              </p:cNvSpPr>
              <p:nvPr/>
            </p:nvSpPr>
            <p:spPr>
              <a:xfrm>
                <a:off x="334363" y="2167134"/>
                <a:ext cx="5761637" cy="4360284"/>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400"/>
                  </a:lnSpc>
                  <a:spcBef>
                    <a:spcPts val="0"/>
                  </a:spcBef>
                </a:pPr>
                <a:r>
                  <a:rPr lang="zh-CN" altLang="en-US" sz="1600" b="1" dirty="0">
                    <a:solidFill>
                      <a:schemeClr val="bg1"/>
                    </a:solidFill>
                    <a:sym typeface="+mn-ea"/>
                  </a:rPr>
                  <a:t>算法</a:t>
                </a:r>
                <a:r>
                  <a:rPr lang="zh-CN" altLang="en-US" sz="1600" dirty="0">
                    <a:solidFill>
                      <a:schemeClr val="bg1"/>
                    </a:solidFill>
                    <a:sym typeface="+mn-ea"/>
                  </a:rPr>
                  <a:t>：</a:t>
                </a:r>
                <a:r>
                  <a:rPr lang="en-US" altLang="zh-CN" sz="1600" dirty="0" err="1">
                    <a:solidFill>
                      <a:schemeClr val="bg1"/>
                    </a:solidFill>
                    <a:sym typeface="+mn-ea"/>
                  </a:rPr>
                  <a:t>MinRoadsToBuild</a:t>
                </a:r>
                <a:r>
                  <a:rPr lang="en-US" altLang="zh-CN" sz="1600" dirty="0">
                    <a:solidFill>
                      <a:schemeClr val="bg1"/>
                    </a:solidFill>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n, m, R</a:t>
                </a:r>
                <a:r>
                  <a:rPr lang="en-US" altLang="zh-CN" sz="1600" dirty="0">
                    <a:solidFill>
                      <a:schemeClr val="bg1"/>
                    </a:solidFill>
                    <a:sym typeface="+mn-ea"/>
                  </a:rPr>
                  <a:t>)</a:t>
                </a:r>
              </a:p>
              <a:p>
                <a:pPr>
                  <a:lnSpc>
                    <a:spcPts val="2400"/>
                  </a:lnSpc>
                  <a:spcBef>
                    <a:spcPts val="0"/>
                  </a:spcBef>
                </a:pPr>
                <a:r>
                  <a:rPr lang="zh-CN" altLang="en-US" sz="1600" dirty="0">
                    <a:solidFill>
                      <a:schemeClr val="bg1"/>
                    </a:solidFill>
                    <a:sym typeface="+mn-ea"/>
                  </a:rPr>
                  <a:t>输入：</a:t>
                </a:r>
                <a:r>
                  <a:rPr lang="en-US" altLang="zh-CN" sz="1600" dirty="0">
                    <a:solidFill>
                      <a:schemeClr val="bg1"/>
                    </a:solidFill>
                    <a:sym typeface="+mn-ea"/>
                  </a:rPr>
                  <a:t>n</a:t>
                </a:r>
                <a:r>
                  <a:rPr lang="zh-CN" altLang="en-US" sz="1600" dirty="0">
                    <a:solidFill>
                      <a:schemeClr val="bg1"/>
                    </a:solidFill>
                    <a:sym typeface="+mn-ea"/>
                  </a:rPr>
                  <a:t>个城镇，标号从</a:t>
                </a:r>
                <a:r>
                  <a:rPr lang="en-US" altLang="zh-CN" sz="1600" dirty="0">
                    <a:solidFill>
                      <a:schemeClr val="bg1"/>
                    </a:solidFill>
                    <a:sym typeface="+mn-ea"/>
                  </a:rPr>
                  <a:t>0</a:t>
                </a:r>
                <a:r>
                  <a:rPr lang="zh-CN" altLang="en-US" sz="1600" dirty="0">
                    <a:solidFill>
                      <a:schemeClr val="bg1"/>
                    </a:solidFill>
                    <a:sym typeface="+mn-ea"/>
                  </a:rPr>
                  <a:t>到</a:t>
                </a:r>
                <a:r>
                  <a:rPr lang="en-US" altLang="zh-CN" sz="1600" dirty="0">
                    <a:solidFill>
                      <a:schemeClr val="bg1"/>
                    </a:solidFill>
                    <a:sym typeface="+mn-ea"/>
                  </a:rPr>
                  <a:t>n-1</a:t>
                </a:r>
              </a:p>
              <a:p>
                <a:pPr>
                  <a:lnSpc>
                    <a:spcPts val="2400"/>
                  </a:lnSpc>
                  <a:spcBef>
                    <a:spcPts val="0"/>
                  </a:spcBef>
                </a:pPr>
                <a:r>
                  <a:rPr lang="en-US" altLang="zh-CN" sz="1600" dirty="0">
                    <a:solidFill>
                      <a:schemeClr val="bg1"/>
                    </a:solidFill>
                    <a:sym typeface="+mn-ea"/>
                  </a:rPr>
                  <a:t>          m</a:t>
                </a:r>
                <a:r>
                  <a:rPr lang="zh-CN" altLang="en-US" sz="1600" dirty="0">
                    <a:solidFill>
                      <a:schemeClr val="bg1"/>
                    </a:solidFill>
                    <a:sym typeface="+mn-ea"/>
                  </a:rPr>
                  <a:t>表示已修道路数量</a:t>
                </a:r>
                <a:endParaRPr lang="en-US" altLang="zh-CN" sz="1600" b="0" i="1" dirty="0">
                  <a:solidFill>
                    <a:schemeClr val="bg1"/>
                  </a:solidFill>
                  <a:latin typeface="Cambria Math" panose="02040503050406030204" pitchFamily="18" charset="0"/>
                  <a:sym typeface="+mn-ea"/>
                </a:endParaRPr>
              </a:p>
              <a:p>
                <a:pPr>
                  <a:lnSpc>
                    <a:spcPts val="2400"/>
                  </a:lnSpc>
                  <a:spcBef>
                    <a:spcPts val="0"/>
                  </a:spcBef>
                </a:pPr>
                <a:r>
                  <a:rPr lang="en-US" altLang="zh-CN" sz="1600" b="0" dirty="0">
                    <a:solidFill>
                      <a:schemeClr val="bg1"/>
                    </a:solidFill>
                    <a:sym typeface="+mn-ea"/>
                  </a:rPr>
                  <a:t>          </a:t>
                </a:r>
                <a14:m>
                  <m:oMath xmlns:m="http://schemas.openxmlformats.org/officeDocument/2006/math">
                    <m:r>
                      <a:rPr lang="en-US" altLang="zh-CN" sz="1600" b="0" i="1" smtClean="0">
                        <a:solidFill>
                          <a:schemeClr val="bg1"/>
                        </a:solidFill>
                        <a:latin typeface="Cambria Math" panose="02040503050406030204" pitchFamily="18" charset="0"/>
                        <a:sym typeface="+mn-ea"/>
                      </a:rPr>
                      <m:t> </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m:t>
                        </m:r>
                        <m:r>
                          <a:rPr lang="en-US" altLang="zh-CN" sz="1600" b="0" i="1" smtClean="0">
                            <a:solidFill>
                              <a:schemeClr val="bg1"/>
                            </a:solidFill>
                            <a:latin typeface="Cambria Math" panose="02040503050406030204" pitchFamily="18" charset="0"/>
                            <a:sym typeface="+mn-ea"/>
                          </a:rPr>
                          <m:t>𝑚</m:t>
                        </m:r>
                        <m:r>
                          <a:rPr lang="en-US" altLang="zh-CN" sz="1600" b="0" i="1" smtClean="0">
                            <a:solidFill>
                              <a:schemeClr val="bg1"/>
                            </a:solidFill>
                            <a:latin typeface="Cambria Math" panose="02040503050406030204" pitchFamily="18" charset="0"/>
                            <a:sym typeface="+mn-ea"/>
                          </a:rPr>
                          <m:t>−1</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0..1</m:t>
                        </m:r>
                      </m:e>
                    </m:d>
                  </m:oMath>
                </a14:m>
                <a:r>
                  <a:rPr lang="zh-CN" altLang="en-US" sz="1600" dirty="0">
                    <a:solidFill>
                      <a:schemeClr val="bg1"/>
                    </a:solidFill>
                    <a:sym typeface="+mn-ea"/>
                  </a:rPr>
                  <a:t> 表示已修道路集合</a:t>
                </a:r>
                <a:endParaRPr lang="en-US" altLang="zh-CN" sz="1600" dirty="0">
                  <a:solidFill>
                    <a:schemeClr val="bg1"/>
                  </a:solidFill>
                  <a:sym typeface="+mn-ea"/>
                </a:endParaRPr>
              </a:p>
              <a:p>
                <a:pPr>
                  <a:lnSpc>
                    <a:spcPts val="2400"/>
                  </a:lnSpc>
                  <a:spcBef>
                    <a:spcPts val="0"/>
                  </a:spcBef>
                </a:pPr>
                <a:r>
                  <a:rPr lang="en-US" altLang="zh-CN" sz="1600" dirty="0">
                    <a:solidFill>
                      <a:schemeClr val="bg1"/>
                    </a:solidFill>
                    <a:sym typeface="+mn-ea"/>
                  </a:rPr>
                  <a:t>          </a:t>
                </a:r>
                <a:r>
                  <a:rPr lang="zh-CN" altLang="en-US" sz="1600" dirty="0">
                    <a:solidFill>
                      <a:schemeClr val="bg1"/>
                    </a:solidFill>
                    <a:sym typeface="+mn-ea"/>
                  </a:rPr>
                  <a:t>其中第</a:t>
                </a:r>
                <a14:m>
                  <m:oMath xmlns:m="http://schemas.openxmlformats.org/officeDocument/2006/math">
                    <m:r>
                      <a:rPr lang="en-US" altLang="zh-CN" sz="1600" b="0" i="1" smtClean="0">
                        <a:solidFill>
                          <a:schemeClr val="bg1"/>
                        </a:solidFill>
                        <a:latin typeface="Cambria Math" panose="02040503050406030204" pitchFamily="18" charset="0"/>
                        <a:sym typeface="+mn-ea"/>
                      </a:rPr>
                      <m:t>𝑖</m:t>
                    </m:r>
                    <m:r>
                      <a:rPr lang="en-US" altLang="zh-CN" sz="1600" b="0" i="1" smtClean="0">
                        <a:solidFill>
                          <a:schemeClr val="bg1"/>
                        </a:solidFill>
                        <a:latin typeface="Cambria Math" panose="02040503050406030204" pitchFamily="18" charset="0"/>
                        <a:sym typeface="+mn-ea"/>
                      </a:rPr>
                      <m:t>∈[0,</m:t>
                    </m:r>
                    <m:r>
                      <a:rPr lang="en-US" altLang="zh-CN" sz="1600" b="0" i="1" smtClean="0">
                        <a:solidFill>
                          <a:schemeClr val="bg1"/>
                        </a:solidFill>
                        <a:latin typeface="Cambria Math" panose="02040503050406030204" pitchFamily="18" charset="0"/>
                        <a:sym typeface="+mn-ea"/>
                      </a:rPr>
                      <m:t>𝑚</m:t>
                    </m:r>
                    <m:r>
                      <a:rPr lang="en-US" altLang="zh-CN" sz="1600" b="0" i="1" smtClean="0">
                        <a:solidFill>
                          <a:schemeClr val="bg1"/>
                        </a:solidFill>
                        <a:latin typeface="Cambria Math" panose="02040503050406030204" pitchFamily="18" charset="0"/>
                        <a:sym typeface="+mn-ea"/>
                      </a:rPr>
                      <m:t>)</m:t>
                    </m:r>
                  </m:oMath>
                </a14:m>
                <a:r>
                  <a:rPr lang="zh-CN" altLang="en-US" sz="1600" dirty="0">
                    <a:solidFill>
                      <a:schemeClr val="bg1"/>
                    </a:solidFill>
                    <a:sym typeface="+mn-ea"/>
                  </a:rPr>
                  <a:t>条道路用</a:t>
                </a:r>
                <a14:m>
                  <m:oMath xmlns:m="http://schemas.openxmlformats.org/officeDocument/2006/math">
                    <m:r>
                      <a:rPr lang="en-US" altLang="zh-CN" sz="1600" b="0" i="1" smtClean="0">
                        <a:solidFill>
                          <a:schemeClr val="bg1"/>
                        </a:solidFill>
                        <a:latin typeface="Cambria Math" panose="02040503050406030204" pitchFamily="18" charset="0"/>
                        <a:sym typeface="+mn-ea"/>
                      </a:rPr>
                      <m:t>(</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𝑖</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m:t>
                        </m:r>
                      </m:e>
                    </m:d>
                    <m:r>
                      <a:rPr lang="en-US" altLang="zh-CN" sz="1600" b="0" i="1" smtClean="0">
                        <a:solidFill>
                          <a:schemeClr val="bg1"/>
                        </a:solidFill>
                        <a:latin typeface="Cambria Math" panose="02040503050406030204" pitchFamily="18" charset="0"/>
                        <a:sym typeface="+mn-ea"/>
                      </a:rPr>
                      <m:t>, </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𝑖</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1</m:t>
                        </m:r>
                      </m:e>
                    </m:d>
                    <m:r>
                      <a:rPr lang="en-US" altLang="zh-CN" sz="1600" b="0" i="1" smtClean="0">
                        <a:solidFill>
                          <a:schemeClr val="bg1"/>
                        </a:solidFill>
                        <a:latin typeface="Cambria Math" panose="02040503050406030204" pitchFamily="18" charset="0"/>
                        <a:sym typeface="+mn-ea"/>
                      </a:rPr>
                      <m:t>)</m:t>
                    </m:r>
                  </m:oMath>
                </a14:m>
                <a:r>
                  <a:rPr lang="zh-CN" altLang="en-US" sz="1600" dirty="0">
                    <a:solidFill>
                      <a:schemeClr val="bg1"/>
                    </a:solidFill>
                    <a:sym typeface="+mn-ea"/>
                  </a:rPr>
                  <a:t>表示</a:t>
                </a:r>
                <a:endParaRPr lang="en-US" altLang="zh-CN" sz="1600" dirty="0">
                  <a:solidFill>
                    <a:schemeClr val="bg1"/>
                  </a:solidFill>
                  <a:sym typeface="+mn-ea"/>
                </a:endParaRPr>
              </a:p>
              <a:p>
                <a:pPr>
                  <a:lnSpc>
                    <a:spcPts val="2400"/>
                  </a:lnSpc>
                  <a:spcBef>
                    <a:spcPts val="0"/>
                  </a:spcBef>
                </a:pPr>
                <a:r>
                  <a:rPr lang="zh-CN" altLang="en-US" sz="1600" dirty="0">
                    <a:solidFill>
                      <a:schemeClr val="bg1"/>
                    </a:solidFill>
                    <a:sym typeface="+mn-ea"/>
                  </a:rPr>
                  <a:t>输出：使</a:t>
                </a:r>
                <a:r>
                  <a:rPr lang="en-US" altLang="zh-CN" sz="1600" dirty="0">
                    <a:solidFill>
                      <a:schemeClr val="bg1"/>
                    </a:solidFill>
                    <a:sym typeface="+mn-ea"/>
                  </a:rPr>
                  <a:t>n</a:t>
                </a:r>
                <a:r>
                  <a:rPr lang="zh-CN" altLang="en-US" sz="1600" dirty="0">
                    <a:solidFill>
                      <a:schemeClr val="bg1"/>
                    </a:solidFill>
                    <a:sym typeface="+mn-ea"/>
                  </a:rPr>
                  <a:t>个城镇连通需修建的道路的最小数目</a:t>
                </a:r>
                <a:endParaRPr lang="en-US" altLang="zh-CN" sz="1600" dirty="0">
                  <a:solidFill>
                    <a:schemeClr val="bg1"/>
                  </a:solidFill>
                  <a:sym typeface="+mn-ea"/>
                </a:endParaRPr>
              </a:p>
              <a:p>
                <a:pPr>
                  <a:lnSpc>
                    <a:spcPts val="2400"/>
                  </a:lnSpc>
                  <a:spcBef>
                    <a:spcPts val="0"/>
                  </a:spcBef>
                </a:pPr>
                <a:r>
                  <a:rPr lang="en-US" altLang="zh-CN" sz="1600" dirty="0">
                    <a:solidFill>
                      <a:schemeClr val="bg1"/>
                    </a:solidFill>
                    <a:sym typeface="+mn-ea"/>
                  </a:rPr>
                  <a:t>—————————————————————</a:t>
                </a: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err="1">
                    <a:solidFill>
                      <a:schemeClr val="bg1"/>
                    </a:solidFill>
                    <a:latin typeface="Times New Roman" panose="02020603050405020304" pitchFamily="18" charset="0"/>
                    <a:cs typeface="Times New Roman" panose="02020603050405020304" pitchFamily="18" charset="0"/>
                    <a:sym typeface="+mn-ea"/>
                  </a:rPr>
                  <a:t>InitList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 n</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初始化长度为</a:t>
                </a:r>
                <a:r>
                  <a:rPr lang="en-US" altLang="zh-CN" sz="1800" dirty="0">
                    <a:solidFill>
                      <a:schemeClr val="bg1"/>
                    </a:solidFill>
                    <a:latin typeface="Times New Roman" panose="02020603050405020304" pitchFamily="18" charset="0"/>
                    <a:cs typeface="Times New Roman" panose="02020603050405020304" pitchFamily="18" charset="0"/>
                    <a:sym typeface="+mn-ea"/>
                  </a:rPr>
                  <a:t>n</a:t>
                </a:r>
                <a:r>
                  <a:rPr lang="zh-CN" altLang="en-US" sz="1800" dirty="0">
                    <a:solidFill>
                      <a:schemeClr val="bg1"/>
                    </a:solidFill>
                    <a:latin typeface="Times New Roman" panose="02020603050405020304" pitchFamily="18" charset="0"/>
                    <a:cs typeface="Times New Roman" panose="02020603050405020304" pitchFamily="18" charset="0"/>
                    <a:sym typeface="+mn-ea"/>
                  </a:rPr>
                  <a:t>的顺序表</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并查集初始化</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开始时，所有城镇互不连通</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m</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rgbClr val="FFFF00"/>
                    </a:solidFill>
                    <a:latin typeface="Times New Roman" panose="02020603050405020304" pitchFamily="18" charset="0"/>
                    <a:cs typeface="Times New Roman" panose="02020603050405020304" pitchFamily="18" charset="0"/>
                    <a:sym typeface="+mn-ea"/>
                  </a:rPr>
                  <a:t>合并已有道路直连的城镇</a:t>
                </a:r>
                <a:endParaRPr lang="en-US" altLang="zh-CN" sz="1800" b="1"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Union</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R</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][0], </a:t>
                </a:r>
                <a:r>
                  <a:rPr lang="en-US" altLang="zh-CN" sz="1800" i="1" dirty="0">
                    <a:solidFill>
                      <a:schemeClr val="bg1"/>
                    </a:solidFill>
                    <a:latin typeface="Times New Roman" panose="02020603050405020304" pitchFamily="18" charset="0"/>
                    <a:cs typeface="Times New Roman" panose="02020603050405020304" pitchFamily="18" charset="0"/>
                    <a:sym typeface="+mn-ea"/>
                  </a:rPr>
                  <a:t>R</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b="1"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rgbClr val="FFFF00"/>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p:txBody>
          </p:sp>
        </mc:Choice>
        <mc:Fallback xmlns="">
          <p:sp>
            <p:nvSpPr>
              <p:cNvPr id="8" name="内容占位符 4">
                <a:extLst>
                  <a:ext uri="{FF2B5EF4-FFF2-40B4-BE49-F238E27FC236}">
                    <a16:creationId xmlns:a16="http://schemas.microsoft.com/office/drawing/2014/main" id="{92BB40DD-EB74-41AF-8736-A570B0675660}"/>
                  </a:ext>
                </a:extLst>
              </p:cNvPr>
              <p:cNvSpPr txBox="1">
                <a:spLocks noRot="1" noChangeAspect="1" noMove="1" noResize="1" noEditPoints="1" noAdjustHandles="1" noChangeArrowheads="1" noChangeShapeType="1" noTextEdit="1"/>
              </p:cNvSpPr>
              <p:nvPr/>
            </p:nvSpPr>
            <p:spPr>
              <a:xfrm>
                <a:off x="334363" y="2167134"/>
                <a:ext cx="5761637" cy="4360284"/>
              </a:xfrm>
              <a:prstGeom prst="rect">
                <a:avLst/>
              </a:prstGeom>
              <a:blipFill>
                <a:blip r:embed="rId2"/>
                <a:stretch>
                  <a:fillRect l="-741" t="-559" b="-1818"/>
                </a:stretch>
              </a:blipFill>
            </p:spPr>
            <p:txBody>
              <a:bodyPr/>
              <a:lstStyle/>
              <a:p>
                <a:r>
                  <a:rPr lang="zh-CN" altLang="en-US">
                    <a:noFill/>
                  </a:rPr>
                  <a:t> </a:t>
                </a:r>
              </a:p>
            </p:txBody>
          </p:sp>
        </mc:Fallback>
      </mc:AlternateContent>
      <p:sp>
        <p:nvSpPr>
          <p:cNvPr id="9" name="内容占位符 4">
            <a:extLst>
              <a:ext uri="{FF2B5EF4-FFF2-40B4-BE49-F238E27FC236}">
                <a16:creationId xmlns:a16="http://schemas.microsoft.com/office/drawing/2014/main" id="{CD59A10D-4C7D-469F-A6A2-F0C9E404D2EC}"/>
              </a:ext>
            </a:extLst>
          </p:cNvPr>
          <p:cNvSpPr txBox="1">
            <a:spLocks/>
          </p:cNvSpPr>
          <p:nvPr/>
        </p:nvSpPr>
        <p:spPr>
          <a:xfrm>
            <a:off x="6201295" y="1980726"/>
            <a:ext cx="5874327" cy="4676908"/>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err="1">
                <a:solidFill>
                  <a:schemeClr val="bg1"/>
                </a:solidFill>
                <a:latin typeface="Times New Roman" panose="02020603050405020304" pitchFamily="18" charset="0"/>
                <a:cs typeface="Times New Roman" panose="02020603050405020304" pitchFamily="18" charset="0"/>
                <a:sym typeface="+mn-ea"/>
              </a:rPr>
              <a:t>InitList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 n</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初始化顺序表，用于计数</a:t>
            </a:r>
            <a:endParaRPr lang="en-US" altLang="zh-CN" sz="1800" b="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false</a:t>
            </a:r>
          </a:p>
          <a:p>
            <a:pPr>
              <a:lnSpc>
                <a:spcPts val="2800"/>
              </a:lnSpc>
              <a:spcBef>
                <a:spcPts val="0"/>
              </a:spcBef>
              <a:buFont typeface="+mj-lt"/>
              <a:buAutoNum type="arabicPeriod" startAt="8"/>
            </a:pP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cnt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0  //</a:t>
            </a:r>
            <a:r>
              <a:rPr lang="zh-CN" altLang="en-US" sz="1800" dirty="0">
                <a:solidFill>
                  <a:schemeClr val="bg1"/>
                </a:solidFill>
                <a:latin typeface="Times New Roman" panose="02020603050405020304" pitchFamily="18" charset="0"/>
                <a:cs typeface="Times New Roman" panose="02020603050405020304" pitchFamily="18" charset="0"/>
                <a:sym typeface="+mn-ea"/>
              </a:rPr>
              <a:t>记录根结点的数目</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（连通分量数目）</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Find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rgbClr val="FFFF00"/>
                </a:solidFill>
                <a:latin typeface="Times New Roman" panose="02020603050405020304" pitchFamily="18" charset="0"/>
                <a:cs typeface="Times New Roman" panose="02020603050405020304" pitchFamily="18" charset="0"/>
                <a:sym typeface="+mn-ea"/>
              </a:rPr>
              <a:t>第</a:t>
            </a:r>
            <a:r>
              <a:rPr lang="en-US" altLang="zh-CN" sz="1800" dirty="0" err="1">
                <a:solidFill>
                  <a:srgbClr val="FFFF00"/>
                </a:solidFill>
                <a:latin typeface="Times New Roman" panose="02020603050405020304" pitchFamily="18" charset="0"/>
                <a:cs typeface="Times New Roman" panose="02020603050405020304" pitchFamily="18" charset="0"/>
                <a:sym typeface="+mn-ea"/>
              </a:rPr>
              <a:t>i</a:t>
            </a:r>
            <a:r>
              <a:rPr lang="zh-CN" altLang="en-US" sz="1800" dirty="0">
                <a:solidFill>
                  <a:srgbClr val="FFFF00"/>
                </a:solidFill>
                <a:latin typeface="Times New Roman" panose="02020603050405020304" pitchFamily="18" charset="0"/>
                <a:cs typeface="Times New Roman" panose="02020603050405020304" pitchFamily="18" charset="0"/>
                <a:sym typeface="+mn-ea"/>
              </a:rPr>
              <a:t>个城镇所在的连通分量</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if</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false</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then</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true</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     </a:t>
            </a:r>
            <a:r>
              <a:rPr lang="en-US" altLang="zh-CN" sz="1800" i="1" dirty="0" err="1">
                <a:solidFill>
                  <a:srgbClr val="FFFF00"/>
                </a:solidFill>
                <a:latin typeface="Times New Roman" panose="02020603050405020304" pitchFamily="18" charset="0"/>
                <a:cs typeface="Times New Roman" panose="02020603050405020304" pitchFamily="18" charset="0"/>
                <a:sym typeface="+mn-ea"/>
              </a:rPr>
              <a:t>cnt</a:t>
            </a:r>
            <a:r>
              <a:rPr lang="en-US" altLang="zh-CN" sz="1800" dirty="0">
                <a:solidFill>
                  <a:srgbClr val="FFFF00"/>
                </a:solidFill>
                <a:latin typeface="Times New Roman" panose="02020603050405020304" pitchFamily="18" charset="0"/>
                <a:cs typeface="Times New Roman" panose="02020603050405020304" pitchFamily="18" charset="0"/>
                <a:sym typeface="+mn-ea"/>
              </a:rPr>
              <a:t> </a:t>
            </a:r>
            <a:r>
              <a:rPr lang="zh-CN" altLang="en-US" sz="1800" dirty="0">
                <a:solidFill>
                  <a:srgbClr val="FFFF00"/>
                </a:solidFill>
                <a:latin typeface="Times New Roman" panose="02020603050405020304" pitchFamily="18" charset="0"/>
                <a:cs typeface="Times New Roman" panose="02020603050405020304" pitchFamily="18" charset="0"/>
                <a:sym typeface="+mn-ea"/>
              </a:rPr>
              <a:t>← </a:t>
            </a:r>
            <a:r>
              <a:rPr lang="en-US" altLang="zh-CN" sz="1800" i="1" dirty="0" err="1">
                <a:solidFill>
                  <a:srgbClr val="FFFF00"/>
                </a:solidFill>
                <a:latin typeface="Times New Roman" panose="02020603050405020304" pitchFamily="18" charset="0"/>
                <a:cs typeface="Times New Roman" panose="02020603050405020304" pitchFamily="18" charset="0"/>
                <a:sym typeface="+mn-ea"/>
              </a:rPr>
              <a:t>cnt</a:t>
            </a:r>
            <a:r>
              <a:rPr lang="en-US" altLang="zh-CN" sz="1800" dirty="0">
                <a:solidFill>
                  <a:srgbClr val="FFFF00"/>
                </a:solidFill>
                <a:latin typeface="Times New Roman" panose="02020603050405020304" pitchFamily="18" charset="0"/>
                <a:cs typeface="Times New Roman" panose="02020603050405020304" pitchFamily="18" charset="0"/>
                <a:sym typeface="+mn-ea"/>
              </a:rPr>
              <a:t> + 1  //</a:t>
            </a:r>
            <a:r>
              <a:rPr lang="zh-CN" altLang="en-US" sz="1800" dirty="0">
                <a:solidFill>
                  <a:srgbClr val="FFFF00"/>
                </a:solidFill>
                <a:latin typeface="Times New Roman" panose="02020603050405020304" pitchFamily="18" charset="0"/>
                <a:cs typeface="Times New Roman" panose="02020603050405020304" pitchFamily="18" charset="0"/>
                <a:sym typeface="+mn-ea"/>
              </a:rPr>
              <a:t>连通分量数目增加</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  end</a:t>
            </a:r>
          </a:p>
          <a:p>
            <a:pPr>
              <a:lnSpc>
                <a:spcPts val="2800"/>
              </a:lnSpc>
              <a:spcBef>
                <a:spcPts val="0"/>
              </a:spcBef>
              <a:buFont typeface="+mj-lt"/>
              <a:buAutoNum type="arabicPeriod" startAt="8"/>
            </a:pPr>
            <a:r>
              <a:rPr lang="en-US" altLang="zh-CN" sz="1800" b="1" dirty="0">
                <a:solidFill>
                  <a:schemeClr val="bg1"/>
                </a:solidFill>
                <a:latin typeface="Times New Roman" panose="02020603050405020304" pitchFamily="18" charset="0"/>
                <a:cs typeface="Times New Roman" panose="02020603050405020304" pitchFamily="18" charset="0"/>
                <a:sym typeface="+mn-ea"/>
              </a:rPr>
              <a:t>   return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cnt</a:t>
            </a:r>
            <a:r>
              <a:rPr lang="en-US" altLang="zh-CN" sz="1800" i="1"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 1      //</a:t>
            </a:r>
            <a:r>
              <a:rPr lang="zh-CN" altLang="en-US" sz="1800" dirty="0">
                <a:solidFill>
                  <a:schemeClr val="bg1"/>
                </a:solidFill>
                <a:latin typeface="Times New Roman" panose="02020603050405020304" pitchFamily="18" charset="0"/>
                <a:cs typeface="Times New Roman" panose="02020603050405020304" pitchFamily="18" charset="0"/>
                <a:sym typeface="+mn-ea"/>
              </a:rPr>
              <a:t>返回需建的道路数目</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endParaRPr lang="en-US" altLang="zh-CN" b="1" dirty="0">
              <a:solidFill>
                <a:schemeClr val="bg1"/>
              </a:solidFill>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14253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0845775" cy="5057775"/>
              </a:xfrm>
            </p:spPr>
            <p:txBody>
              <a:bodyPr>
                <a:normAutofit/>
              </a:bodyPr>
              <a:lstStyle/>
              <a:p>
                <a:pPr algn="just">
                  <a:lnSpc>
                    <a:spcPct val="110000"/>
                  </a:lnSpc>
                </a:pPr>
                <a:r>
                  <a:rPr lang="en-US" altLang="zh-CN" sz="2400" b="1" dirty="0"/>
                  <a:t>BFS</a:t>
                </a:r>
                <a:r>
                  <a:rPr lang="zh-CN" altLang="en-US" sz="2400" b="1" dirty="0"/>
                  <a:t>算法：</a:t>
                </a:r>
                <a:endParaRPr lang="en-US" altLang="zh-CN" sz="2400" b="1" dirty="0"/>
              </a:p>
              <a:p>
                <a:pPr marL="457200" indent="-457200" algn="just">
                  <a:lnSpc>
                    <a:spcPct val="110000"/>
                  </a:lnSpc>
                  <a:buAutoNum type="arabicParenBoth"/>
                </a:pPr>
                <a:r>
                  <a:rPr lang="zh-CN" altLang="en-US" sz="2400" dirty="0"/>
                  <a:t>计算</a:t>
                </a:r>
                <a:r>
                  <a:rPr lang="en-US" altLang="zh-CN" sz="2400" dirty="0"/>
                  <a:t>DAG</a:t>
                </a:r>
                <a:r>
                  <a:rPr lang="zh-CN" altLang="en-US" sz="2400" dirty="0"/>
                  <a:t>所有结点的入度，将所有入度为</a:t>
                </a:r>
                <a:r>
                  <a:rPr lang="en-US" altLang="zh-CN" sz="2400" dirty="0"/>
                  <a:t>0</a:t>
                </a:r>
                <a:r>
                  <a:rPr lang="zh-CN" altLang="en-US" sz="2400" dirty="0"/>
                  <a:t>的结点放入队列</a:t>
                </a:r>
                <a:endParaRPr lang="en-US" altLang="zh-CN" sz="2400" dirty="0"/>
              </a:p>
              <a:p>
                <a:pPr marL="457200" indent="-457200" algn="just">
                  <a:lnSpc>
                    <a:spcPct val="110000"/>
                  </a:lnSpc>
                  <a:buAutoNum type="arabicParenBoth"/>
                </a:pPr>
                <a:r>
                  <a:rPr lang="zh-CN" altLang="en-US" sz="2400" dirty="0"/>
                  <a:t>从队列先头取出结点，添加至拓扑序列，</a:t>
                </a:r>
                <a:r>
                  <a:rPr lang="zh-CN" altLang="en-US" sz="2400" dirty="0">
                    <a:solidFill>
                      <a:schemeClr val="accent5">
                        <a:lumMod val="60000"/>
                        <a:lumOff val="40000"/>
                      </a:schemeClr>
                    </a:solidFill>
                  </a:rPr>
                  <a:t>从图中删除结点及其所有出边</a:t>
                </a:r>
                <a:endParaRPr lang="en-US" altLang="zh-CN" sz="2400" dirty="0">
                  <a:solidFill>
                    <a:schemeClr val="accent5">
                      <a:lumMod val="60000"/>
                      <a:lumOff val="40000"/>
                    </a:schemeClr>
                  </a:solidFill>
                </a:endParaRPr>
              </a:p>
              <a:p>
                <a:pPr algn="just">
                  <a:lnSpc>
                    <a:spcPct val="110000"/>
                  </a:lnSpc>
                </a:pPr>
                <a:r>
                  <a:rPr lang="en-US" altLang="zh-CN" sz="2400" dirty="0">
                    <a:solidFill>
                      <a:schemeClr val="accent1">
                        <a:lumMod val="75000"/>
                      </a:schemeClr>
                    </a:solidFill>
                  </a:rPr>
                  <a:t>                                                                                </a:t>
                </a:r>
                <a:r>
                  <a:rPr lang="zh-CN" altLang="en-US" sz="2400" dirty="0">
                    <a:solidFill>
                      <a:schemeClr val="accent1">
                        <a:lumMod val="75000"/>
                      </a:schemeClr>
                    </a:solidFill>
                  </a:rPr>
                  <a:t>（</a:t>
                </a:r>
                <a:r>
                  <a:rPr lang="en-US" altLang="zh-CN" sz="2400" dirty="0">
                    <a:solidFill>
                      <a:schemeClr val="accent1">
                        <a:lumMod val="75000"/>
                      </a:schemeClr>
                    </a:solidFill>
                  </a:rPr>
                  <a:t>option)</a:t>
                </a:r>
              </a:p>
              <a:p>
                <a:pPr algn="just">
                  <a:lnSpc>
                    <a:spcPct val="110000"/>
                  </a:lnSpc>
                </a:pPr>
                <a:r>
                  <a:rPr lang="en-US" altLang="zh-CN" sz="2400" dirty="0"/>
                  <a:t>(3) </a:t>
                </a:r>
                <a:r>
                  <a:rPr lang="zh-CN" altLang="en-US" sz="2400" dirty="0"/>
                  <a:t>将上述结点的所有邻接结点的</a:t>
                </a:r>
                <a:r>
                  <a:rPr lang="zh-CN" altLang="en-US" sz="2400" dirty="0">
                    <a:solidFill>
                      <a:srgbClr val="0000FF"/>
                    </a:solidFill>
                  </a:rPr>
                  <a:t>入度减</a:t>
                </a:r>
                <a:r>
                  <a:rPr lang="en-US" altLang="zh-CN" sz="2400" dirty="0">
                    <a:solidFill>
                      <a:srgbClr val="0000FF"/>
                    </a:solidFill>
                  </a:rPr>
                  <a:t>1</a:t>
                </a:r>
                <a:r>
                  <a:rPr lang="zh-CN" altLang="en-US" sz="2400" dirty="0"/>
                  <a:t>，如果出现入度为</a:t>
                </a:r>
                <a:r>
                  <a:rPr lang="en-US" altLang="zh-CN" sz="2400" dirty="0"/>
                  <a:t>0</a:t>
                </a:r>
                <a:r>
                  <a:rPr lang="zh-CN" altLang="en-US" sz="2400" dirty="0"/>
                  <a:t>的结点，则</a:t>
                </a:r>
                <a:r>
                  <a:rPr lang="zh-CN" altLang="en-US" sz="2400" dirty="0">
                    <a:solidFill>
                      <a:srgbClr val="C00000"/>
                    </a:solidFill>
                  </a:rPr>
                  <a:t>入队</a:t>
                </a:r>
                <a:endParaRPr lang="en-US" altLang="zh-CN" sz="2400" dirty="0">
                  <a:solidFill>
                    <a:srgbClr val="C00000"/>
                  </a:solidFill>
                </a:endParaRPr>
              </a:p>
              <a:p>
                <a:pPr algn="just">
                  <a:lnSpc>
                    <a:spcPct val="110000"/>
                  </a:lnSpc>
                </a:pPr>
                <a:r>
                  <a:rPr lang="en-US" altLang="zh-CN" sz="2400" dirty="0"/>
                  <a:t>(4) </a:t>
                </a:r>
                <a:r>
                  <a:rPr lang="zh-CN" altLang="en-US" sz="2400" dirty="0"/>
                  <a:t>如果队列非空，重复</a:t>
                </a:r>
                <a:r>
                  <a:rPr lang="en-US" altLang="zh-CN" sz="2400" dirty="0"/>
                  <a:t>(2)</a:t>
                </a:r>
                <a:r>
                  <a:rPr lang="zh-CN" altLang="en-US" sz="2400" dirty="0"/>
                  <a:t>的操作；否则结束排序</a:t>
                </a:r>
                <a:endParaRPr lang="en-US" altLang="zh-CN" sz="2400" dirty="0"/>
              </a:p>
              <a:p>
                <a:pPr algn="just">
                  <a:lnSpc>
                    <a:spcPct val="110000"/>
                  </a:lnSpc>
                </a:pPr>
                <a:endParaRPr lang="en-US" altLang="zh-CN" sz="2400" dirty="0"/>
              </a:p>
              <a:p>
                <a:pPr algn="just">
                  <a:lnSpc>
                    <a:spcPct val="110000"/>
                  </a:lnSpc>
                </a:pPr>
                <a:r>
                  <a:rPr lang="zh-CN" altLang="en-US" sz="2400" b="1" dirty="0"/>
                  <a:t>时间复杂度：</a:t>
                </a:r>
                <a14:m>
                  <m:oMath xmlns:m="http://schemas.openxmlformats.org/officeDocument/2006/math">
                    <m:r>
                      <m:rPr>
                        <m:sty m:val="p"/>
                      </m:rPr>
                      <a:rPr lang="en-US" altLang="zh-CN" sz="2400" i="0" dirty="0">
                        <a:latin typeface="Cambria Math" panose="02040503050406030204" charset="0"/>
                      </a:rPr>
                      <m:t>O</m:t>
                    </m:r>
                    <m:r>
                      <a:rPr lang="en-US" altLang="zh-CN" sz="2400" i="0" dirty="0">
                        <a:latin typeface="Cambria Math" panose="02040503050406030204" charset="0"/>
                      </a:rPr>
                      <m:t>(</m:t>
                    </m:r>
                    <m:d>
                      <m:dPr>
                        <m:begChr m:val="|"/>
                        <m:endChr m:val="|"/>
                        <m:ctrlPr>
                          <a:rPr lang="en-US" altLang="zh-CN" sz="2400" i="1" dirty="0">
                            <a:latin typeface="Cambria Math" panose="02040503050406030204" pitchFamily="18" charset="0"/>
                          </a:rPr>
                        </m:ctrlPr>
                      </m:dPr>
                      <m:e>
                        <m:r>
                          <m:rPr>
                            <m:sty m:val="p"/>
                          </m:rPr>
                          <a:rPr lang="en-US" altLang="zh-CN" sz="2400" i="0" dirty="0">
                            <a:latin typeface="Cambria Math" panose="02040503050406030204" charset="0"/>
                          </a:rPr>
                          <m:t>V</m:t>
                        </m:r>
                      </m:e>
                    </m:d>
                    <m:r>
                      <a:rPr lang="en-US" altLang="zh-CN" sz="2400" i="0" dirty="0">
                        <a:latin typeface="Cambria Math" panose="02040503050406030204" charset="0"/>
                      </a:rPr>
                      <m:t>+|</m:t>
                    </m:r>
                    <m:r>
                      <m:rPr>
                        <m:sty m:val="p"/>
                      </m:rPr>
                      <a:rPr lang="en-US" altLang="zh-CN" sz="2400" i="0" dirty="0">
                        <a:latin typeface="Cambria Math" panose="02040503050406030204" charset="0"/>
                      </a:rPr>
                      <m:t>E</m:t>
                    </m:r>
                    <m:r>
                      <a:rPr lang="en-US" altLang="zh-CN" sz="2400" i="0" dirty="0">
                        <a:latin typeface="Cambria Math" panose="02040503050406030204" charset="0"/>
                      </a:rPr>
                      <m:t>|)</m:t>
                    </m:r>
                  </m:oMath>
                </a14:m>
                <a:endParaRPr lang="en-US" altLang="zh-CN" sz="2400" dirty="0"/>
              </a:p>
              <a:p>
                <a:pPr marL="457200" indent="-457200" algn="just">
                  <a:lnSpc>
                    <a:spcPct val="110000"/>
                  </a:lnSpc>
                  <a:buFont typeface="+mj-ea"/>
                  <a:buAutoNum type="circleNumDbPlain"/>
                </a:pPr>
                <a:endParaRPr lang="en-US" altLang="zh-CN" sz="2400" dirty="0">
                  <a:latin typeface="+mn-lt"/>
                  <a:ea typeface="+mn-ea"/>
                </a:endParaRPr>
              </a:p>
              <a:p>
                <a:pPr algn="just">
                  <a:lnSpc>
                    <a:spcPct val="11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10845775" cy="5057775"/>
              </a:xfrm>
              <a:blipFill>
                <a:blip r:embed="rId2"/>
                <a:stretch>
                  <a:fillRect l="-1068" t="-723"/>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967182A-23C4-A106-F5D4-C5EE654ED2DD}"/>
              </a:ext>
            </a:extLst>
          </p:cNvPr>
          <p:cNvSpPr txBox="1"/>
          <p:nvPr/>
        </p:nvSpPr>
        <p:spPr>
          <a:xfrm>
            <a:off x="5448584" y="4604000"/>
            <a:ext cx="5766111" cy="1689052"/>
          </a:xfrm>
          <a:prstGeom prst="rect">
            <a:avLst/>
          </a:prstGeom>
          <a:solidFill>
            <a:srgbClr val="009999"/>
          </a:solidFill>
        </p:spPr>
        <p:txBody>
          <a:bodyPr wrap="square" rtlCol="0">
            <a:spAutoFit/>
          </a:bodyPr>
          <a:lstStyle/>
          <a:p>
            <a:pPr algn="just">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若执行操作</a:t>
            </a:r>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后所有结点均被删除，则输出的是合法的拓扑序列；否则说明原图存在环（回路？），无合法拓扑序列。</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785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4">
            <a:extLst>
              <a:ext uri="{FF2B5EF4-FFF2-40B4-BE49-F238E27FC236}">
                <a16:creationId xmlns:a16="http://schemas.microsoft.com/office/drawing/2014/main" id="{5E1B5EFE-0E39-4639-A243-0959002E06F7}"/>
              </a:ext>
            </a:extLst>
          </p:cNvPr>
          <p:cNvSpPr txBox="1">
            <a:spLocks/>
          </p:cNvSpPr>
          <p:nvPr/>
        </p:nvSpPr>
        <p:spPr>
          <a:xfrm>
            <a:off x="6201295" y="1980726"/>
            <a:ext cx="5874327" cy="4676908"/>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err="1">
                <a:solidFill>
                  <a:schemeClr val="bg1"/>
                </a:solidFill>
                <a:latin typeface="Times New Roman" panose="02020603050405020304" pitchFamily="18" charset="0"/>
                <a:cs typeface="Times New Roman" panose="02020603050405020304" pitchFamily="18" charset="0"/>
                <a:sym typeface="+mn-ea"/>
              </a:rPr>
              <a:t>InitList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 n</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初始化顺序表，用于计数</a:t>
            </a:r>
            <a:endParaRPr lang="en-US" altLang="zh-CN" sz="1800" b="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false</a:t>
            </a:r>
          </a:p>
          <a:p>
            <a:pPr>
              <a:lnSpc>
                <a:spcPts val="2800"/>
              </a:lnSpc>
              <a:spcBef>
                <a:spcPts val="0"/>
              </a:spcBef>
              <a:buFont typeface="+mj-lt"/>
              <a:buAutoNum type="arabicPeriod" startAt="8"/>
            </a:pP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cnt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0  //</a:t>
            </a:r>
            <a:r>
              <a:rPr lang="zh-CN" altLang="en-US" sz="1800" dirty="0">
                <a:solidFill>
                  <a:schemeClr val="bg1"/>
                </a:solidFill>
                <a:latin typeface="Times New Roman" panose="02020603050405020304" pitchFamily="18" charset="0"/>
                <a:cs typeface="Times New Roman" panose="02020603050405020304" pitchFamily="18" charset="0"/>
                <a:sym typeface="+mn-ea"/>
              </a:rPr>
              <a:t>记录根结点的数目</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（连通分量数目）</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Find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rgbClr val="FFFF00"/>
                </a:solidFill>
                <a:latin typeface="Times New Roman" panose="02020603050405020304" pitchFamily="18" charset="0"/>
                <a:cs typeface="Times New Roman" panose="02020603050405020304" pitchFamily="18" charset="0"/>
                <a:sym typeface="+mn-ea"/>
              </a:rPr>
              <a:t>第</a:t>
            </a:r>
            <a:r>
              <a:rPr lang="en-US" altLang="zh-CN" sz="1800" dirty="0" err="1">
                <a:solidFill>
                  <a:srgbClr val="FFFF00"/>
                </a:solidFill>
                <a:latin typeface="Times New Roman" panose="02020603050405020304" pitchFamily="18" charset="0"/>
                <a:cs typeface="Times New Roman" panose="02020603050405020304" pitchFamily="18" charset="0"/>
                <a:sym typeface="+mn-ea"/>
              </a:rPr>
              <a:t>i</a:t>
            </a:r>
            <a:r>
              <a:rPr lang="zh-CN" altLang="en-US" sz="1800" dirty="0">
                <a:solidFill>
                  <a:srgbClr val="FFFF00"/>
                </a:solidFill>
                <a:latin typeface="Times New Roman" panose="02020603050405020304" pitchFamily="18" charset="0"/>
                <a:cs typeface="Times New Roman" panose="02020603050405020304" pitchFamily="18" charset="0"/>
                <a:sym typeface="+mn-ea"/>
              </a:rPr>
              <a:t>个城镇所在的连通分量</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if</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false</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then</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    </a:t>
            </a:r>
            <a:r>
              <a:rPr lang="en-US" altLang="zh-CN" sz="1800" i="1" dirty="0">
                <a:solidFill>
                  <a:schemeClr val="bg1"/>
                </a:solidFill>
                <a:latin typeface="Times New Roman" panose="02020603050405020304" pitchFamily="18" charset="0"/>
                <a:cs typeface="Times New Roman" panose="02020603050405020304" pitchFamily="18" charset="0"/>
                <a:sym typeface="+mn-ea"/>
              </a:rPr>
              <a:t>visited</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root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true</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     </a:t>
            </a:r>
            <a:r>
              <a:rPr lang="en-US" altLang="zh-CN" sz="1800" i="1" dirty="0" err="1">
                <a:solidFill>
                  <a:srgbClr val="FFFF00"/>
                </a:solidFill>
                <a:latin typeface="Times New Roman" panose="02020603050405020304" pitchFamily="18" charset="0"/>
                <a:cs typeface="Times New Roman" panose="02020603050405020304" pitchFamily="18" charset="0"/>
                <a:sym typeface="+mn-ea"/>
              </a:rPr>
              <a:t>cnt</a:t>
            </a:r>
            <a:r>
              <a:rPr lang="en-US" altLang="zh-CN" sz="1800" dirty="0">
                <a:solidFill>
                  <a:srgbClr val="FFFF00"/>
                </a:solidFill>
                <a:latin typeface="Times New Roman" panose="02020603050405020304" pitchFamily="18" charset="0"/>
                <a:cs typeface="Times New Roman" panose="02020603050405020304" pitchFamily="18" charset="0"/>
                <a:sym typeface="+mn-ea"/>
              </a:rPr>
              <a:t> </a:t>
            </a:r>
            <a:r>
              <a:rPr lang="zh-CN" altLang="en-US" sz="1800" dirty="0">
                <a:solidFill>
                  <a:srgbClr val="FFFF00"/>
                </a:solidFill>
                <a:latin typeface="Times New Roman" panose="02020603050405020304" pitchFamily="18" charset="0"/>
                <a:cs typeface="Times New Roman" panose="02020603050405020304" pitchFamily="18" charset="0"/>
                <a:sym typeface="+mn-ea"/>
              </a:rPr>
              <a:t>← </a:t>
            </a:r>
            <a:r>
              <a:rPr lang="en-US" altLang="zh-CN" sz="1800" i="1" dirty="0" err="1">
                <a:solidFill>
                  <a:srgbClr val="FFFF00"/>
                </a:solidFill>
                <a:latin typeface="Times New Roman" panose="02020603050405020304" pitchFamily="18" charset="0"/>
                <a:cs typeface="Times New Roman" panose="02020603050405020304" pitchFamily="18" charset="0"/>
                <a:sym typeface="+mn-ea"/>
              </a:rPr>
              <a:t>cnt</a:t>
            </a:r>
            <a:r>
              <a:rPr lang="en-US" altLang="zh-CN" sz="1800" dirty="0">
                <a:solidFill>
                  <a:srgbClr val="FFFF00"/>
                </a:solidFill>
                <a:latin typeface="Times New Roman" panose="02020603050405020304" pitchFamily="18" charset="0"/>
                <a:cs typeface="Times New Roman" panose="02020603050405020304" pitchFamily="18" charset="0"/>
                <a:sym typeface="+mn-ea"/>
              </a:rPr>
              <a:t> + 1  //</a:t>
            </a:r>
            <a:r>
              <a:rPr lang="zh-CN" altLang="en-US" sz="1800" dirty="0">
                <a:solidFill>
                  <a:srgbClr val="FFFF00"/>
                </a:solidFill>
                <a:latin typeface="Times New Roman" panose="02020603050405020304" pitchFamily="18" charset="0"/>
                <a:cs typeface="Times New Roman" panose="02020603050405020304" pitchFamily="18" charset="0"/>
                <a:sym typeface="+mn-ea"/>
              </a:rPr>
              <a:t>连通分量数目增加</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startAt="8"/>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  end</a:t>
            </a:r>
          </a:p>
          <a:p>
            <a:pPr>
              <a:lnSpc>
                <a:spcPts val="2800"/>
              </a:lnSpc>
              <a:spcBef>
                <a:spcPts val="0"/>
              </a:spcBef>
              <a:buFont typeface="+mj-lt"/>
              <a:buAutoNum type="arabicPeriod" startAt="8"/>
            </a:pPr>
            <a:r>
              <a:rPr lang="en-US" altLang="zh-CN" sz="1800" b="1" dirty="0">
                <a:solidFill>
                  <a:schemeClr val="bg1"/>
                </a:solidFill>
                <a:latin typeface="Times New Roman" panose="02020603050405020304" pitchFamily="18" charset="0"/>
                <a:cs typeface="Times New Roman" panose="02020603050405020304" pitchFamily="18" charset="0"/>
                <a:sym typeface="+mn-ea"/>
              </a:rPr>
              <a:t>   return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cnt</a:t>
            </a:r>
            <a:r>
              <a:rPr lang="en-US" altLang="zh-CN" sz="1800" i="1"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 1      //</a:t>
            </a:r>
            <a:r>
              <a:rPr lang="zh-CN" altLang="en-US" sz="1800" dirty="0">
                <a:solidFill>
                  <a:schemeClr val="bg1"/>
                </a:solidFill>
                <a:latin typeface="Times New Roman" panose="02020603050405020304" pitchFamily="18" charset="0"/>
                <a:cs typeface="Times New Roman" panose="02020603050405020304" pitchFamily="18" charset="0"/>
                <a:sym typeface="+mn-ea"/>
              </a:rPr>
              <a:t>返回需建的道路数目</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startAt="8"/>
            </a:pPr>
            <a:endParaRPr lang="en-US" altLang="zh-CN" b="1" dirty="0">
              <a:solidFill>
                <a:schemeClr val="bg1"/>
              </a:solidFill>
              <a:latin typeface="Times New Roman" panose="02020603050405020304" pitchFamily="18" charset="0"/>
              <a:cs typeface="Times New Roman" panose="02020603050405020304" pitchFamily="18" charset="0"/>
              <a:sym typeface="+mn-ea"/>
            </a:endParaRPr>
          </a:p>
        </p:txBody>
      </p:sp>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并查集的应用：村村通</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702641" y="1140689"/>
            <a:ext cx="10651159" cy="11573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b="1" dirty="0"/>
              <a:t>题目</a:t>
            </a:r>
            <a:r>
              <a:rPr lang="zh-CN" altLang="en-US" sz="1800" dirty="0"/>
              <a:t>：某市调查城镇交通状况，得到现有城镇道路统计表。表中列出了每条道路直接连通的城镇。市政府 </a:t>
            </a:r>
            <a:r>
              <a:rPr lang="en-US" altLang="zh-CN" sz="1800" dirty="0"/>
              <a:t>"</a:t>
            </a:r>
            <a:r>
              <a:rPr lang="zh-CN" altLang="en-US" sz="1800" dirty="0"/>
              <a:t>村村通工程</a:t>
            </a:r>
            <a:r>
              <a:rPr lang="en-US" altLang="zh-CN" sz="1800" dirty="0"/>
              <a:t>" </a:t>
            </a:r>
            <a:r>
              <a:rPr lang="zh-CN" altLang="en-US" sz="1800" dirty="0"/>
              <a:t>的目标是使全市任何两个城镇间都可以实现交通（但不一定有直接的道路相连，只要相互之间可达即可）。请你计算出最少还需要建设多少条道路？</a:t>
            </a:r>
            <a:endParaRPr lang="zh-CN" altLang="en-US" sz="1050" dirty="0"/>
          </a:p>
        </p:txBody>
      </p:sp>
      <mc:AlternateContent xmlns:mc="http://schemas.openxmlformats.org/markup-compatibility/2006" xmlns:a14="http://schemas.microsoft.com/office/drawing/2010/main">
        <mc:Choice Requires="a14">
          <p:sp>
            <p:nvSpPr>
              <p:cNvPr id="8" name="内容占位符 4">
                <a:extLst>
                  <a:ext uri="{FF2B5EF4-FFF2-40B4-BE49-F238E27FC236}">
                    <a16:creationId xmlns:a16="http://schemas.microsoft.com/office/drawing/2014/main" id="{92BB40DD-EB74-41AF-8736-A570B0675660}"/>
                  </a:ext>
                </a:extLst>
              </p:cNvPr>
              <p:cNvSpPr txBox="1">
                <a:spLocks/>
              </p:cNvSpPr>
              <p:nvPr/>
            </p:nvSpPr>
            <p:spPr>
              <a:xfrm>
                <a:off x="334363" y="2115648"/>
                <a:ext cx="5761637" cy="4360284"/>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400"/>
                  </a:lnSpc>
                  <a:spcBef>
                    <a:spcPts val="0"/>
                  </a:spcBef>
                </a:pPr>
                <a:r>
                  <a:rPr lang="zh-CN" altLang="en-US" sz="1600" b="1" dirty="0">
                    <a:solidFill>
                      <a:schemeClr val="bg1"/>
                    </a:solidFill>
                    <a:sym typeface="+mn-ea"/>
                  </a:rPr>
                  <a:t>算法</a:t>
                </a:r>
                <a:r>
                  <a:rPr lang="zh-CN" altLang="en-US" sz="1600" dirty="0">
                    <a:solidFill>
                      <a:schemeClr val="bg1"/>
                    </a:solidFill>
                    <a:sym typeface="+mn-ea"/>
                  </a:rPr>
                  <a:t>：</a:t>
                </a:r>
                <a:r>
                  <a:rPr lang="en-US" altLang="zh-CN" sz="1600" dirty="0" err="1">
                    <a:solidFill>
                      <a:schemeClr val="bg1"/>
                    </a:solidFill>
                    <a:sym typeface="+mn-ea"/>
                  </a:rPr>
                  <a:t>MinRoadsToBuild</a:t>
                </a:r>
                <a:r>
                  <a:rPr lang="en-US" altLang="zh-CN" sz="1600" dirty="0">
                    <a:solidFill>
                      <a:schemeClr val="bg1"/>
                    </a:solidFill>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n, m, R</a:t>
                </a:r>
                <a:r>
                  <a:rPr lang="en-US" altLang="zh-CN" sz="1600" dirty="0">
                    <a:solidFill>
                      <a:schemeClr val="bg1"/>
                    </a:solidFill>
                    <a:sym typeface="+mn-ea"/>
                  </a:rPr>
                  <a:t>)</a:t>
                </a:r>
              </a:p>
              <a:p>
                <a:pPr>
                  <a:lnSpc>
                    <a:spcPts val="2400"/>
                  </a:lnSpc>
                  <a:spcBef>
                    <a:spcPts val="0"/>
                  </a:spcBef>
                </a:pPr>
                <a:r>
                  <a:rPr lang="zh-CN" altLang="en-US" sz="1600" dirty="0">
                    <a:solidFill>
                      <a:schemeClr val="bg1"/>
                    </a:solidFill>
                    <a:sym typeface="+mn-ea"/>
                  </a:rPr>
                  <a:t>输入：</a:t>
                </a:r>
                <a:r>
                  <a:rPr lang="en-US" altLang="zh-CN" sz="1600" dirty="0">
                    <a:solidFill>
                      <a:schemeClr val="bg1"/>
                    </a:solidFill>
                    <a:sym typeface="+mn-ea"/>
                  </a:rPr>
                  <a:t>n</a:t>
                </a:r>
                <a:r>
                  <a:rPr lang="zh-CN" altLang="en-US" sz="1600" dirty="0">
                    <a:solidFill>
                      <a:schemeClr val="bg1"/>
                    </a:solidFill>
                    <a:sym typeface="+mn-ea"/>
                  </a:rPr>
                  <a:t>个城镇，标号从</a:t>
                </a:r>
                <a:r>
                  <a:rPr lang="en-US" altLang="zh-CN" sz="1600" dirty="0">
                    <a:solidFill>
                      <a:schemeClr val="bg1"/>
                    </a:solidFill>
                    <a:sym typeface="+mn-ea"/>
                  </a:rPr>
                  <a:t>0</a:t>
                </a:r>
                <a:r>
                  <a:rPr lang="zh-CN" altLang="en-US" sz="1600" dirty="0">
                    <a:solidFill>
                      <a:schemeClr val="bg1"/>
                    </a:solidFill>
                    <a:sym typeface="+mn-ea"/>
                  </a:rPr>
                  <a:t>到</a:t>
                </a:r>
                <a:r>
                  <a:rPr lang="en-US" altLang="zh-CN" sz="1600" dirty="0">
                    <a:solidFill>
                      <a:schemeClr val="bg1"/>
                    </a:solidFill>
                    <a:sym typeface="+mn-ea"/>
                  </a:rPr>
                  <a:t>n-1</a:t>
                </a:r>
              </a:p>
              <a:p>
                <a:pPr>
                  <a:lnSpc>
                    <a:spcPts val="2400"/>
                  </a:lnSpc>
                  <a:spcBef>
                    <a:spcPts val="0"/>
                  </a:spcBef>
                </a:pPr>
                <a:r>
                  <a:rPr lang="en-US" altLang="zh-CN" sz="1600" dirty="0">
                    <a:solidFill>
                      <a:schemeClr val="bg1"/>
                    </a:solidFill>
                    <a:sym typeface="+mn-ea"/>
                  </a:rPr>
                  <a:t>          m</a:t>
                </a:r>
                <a:r>
                  <a:rPr lang="zh-CN" altLang="en-US" sz="1600" dirty="0">
                    <a:solidFill>
                      <a:schemeClr val="bg1"/>
                    </a:solidFill>
                    <a:sym typeface="+mn-ea"/>
                  </a:rPr>
                  <a:t>表示已修道路数量</a:t>
                </a:r>
                <a:endParaRPr lang="en-US" altLang="zh-CN" sz="1600" b="0" i="1" dirty="0">
                  <a:solidFill>
                    <a:schemeClr val="bg1"/>
                  </a:solidFill>
                  <a:latin typeface="Cambria Math" panose="02040503050406030204" pitchFamily="18" charset="0"/>
                  <a:sym typeface="+mn-ea"/>
                </a:endParaRPr>
              </a:p>
              <a:p>
                <a:pPr>
                  <a:lnSpc>
                    <a:spcPts val="2400"/>
                  </a:lnSpc>
                  <a:spcBef>
                    <a:spcPts val="0"/>
                  </a:spcBef>
                </a:pPr>
                <a:r>
                  <a:rPr lang="en-US" altLang="zh-CN" sz="1600" b="0" dirty="0">
                    <a:solidFill>
                      <a:schemeClr val="bg1"/>
                    </a:solidFill>
                    <a:sym typeface="+mn-ea"/>
                  </a:rPr>
                  <a:t>          </a:t>
                </a:r>
                <a14:m>
                  <m:oMath xmlns:m="http://schemas.openxmlformats.org/officeDocument/2006/math">
                    <m:r>
                      <a:rPr lang="en-US" altLang="zh-CN" sz="1600" b="0" i="1" smtClean="0">
                        <a:solidFill>
                          <a:schemeClr val="bg1"/>
                        </a:solidFill>
                        <a:latin typeface="Cambria Math" panose="02040503050406030204" pitchFamily="18" charset="0"/>
                        <a:sym typeface="+mn-ea"/>
                      </a:rPr>
                      <m:t> </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m:t>
                        </m:r>
                        <m:r>
                          <a:rPr lang="en-US" altLang="zh-CN" sz="1600" b="0" i="1" smtClean="0">
                            <a:solidFill>
                              <a:schemeClr val="bg1"/>
                            </a:solidFill>
                            <a:latin typeface="Cambria Math" panose="02040503050406030204" pitchFamily="18" charset="0"/>
                            <a:sym typeface="+mn-ea"/>
                          </a:rPr>
                          <m:t>𝑚</m:t>
                        </m:r>
                        <m:r>
                          <a:rPr lang="en-US" altLang="zh-CN" sz="1600" b="0" i="1" smtClean="0">
                            <a:solidFill>
                              <a:schemeClr val="bg1"/>
                            </a:solidFill>
                            <a:latin typeface="Cambria Math" panose="02040503050406030204" pitchFamily="18" charset="0"/>
                            <a:sym typeface="+mn-ea"/>
                          </a:rPr>
                          <m:t>−1</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0..1</m:t>
                        </m:r>
                      </m:e>
                    </m:d>
                  </m:oMath>
                </a14:m>
                <a:r>
                  <a:rPr lang="zh-CN" altLang="en-US" sz="1600" dirty="0">
                    <a:solidFill>
                      <a:schemeClr val="bg1"/>
                    </a:solidFill>
                    <a:sym typeface="+mn-ea"/>
                  </a:rPr>
                  <a:t> 表示已修道路集合</a:t>
                </a:r>
                <a:endParaRPr lang="en-US" altLang="zh-CN" sz="1600" dirty="0">
                  <a:solidFill>
                    <a:schemeClr val="bg1"/>
                  </a:solidFill>
                  <a:sym typeface="+mn-ea"/>
                </a:endParaRPr>
              </a:p>
              <a:p>
                <a:pPr>
                  <a:lnSpc>
                    <a:spcPts val="2400"/>
                  </a:lnSpc>
                  <a:spcBef>
                    <a:spcPts val="0"/>
                  </a:spcBef>
                </a:pPr>
                <a:r>
                  <a:rPr lang="en-US" altLang="zh-CN" sz="1600" dirty="0">
                    <a:solidFill>
                      <a:schemeClr val="bg1"/>
                    </a:solidFill>
                    <a:sym typeface="+mn-ea"/>
                  </a:rPr>
                  <a:t>          </a:t>
                </a:r>
                <a:r>
                  <a:rPr lang="zh-CN" altLang="en-US" sz="1600" dirty="0">
                    <a:solidFill>
                      <a:schemeClr val="bg1"/>
                    </a:solidFill>
                    <a:sym typeface="+mn-ea"/>
                  </a:rPr>
                  <a:t>其中第</a:t>
                </a:r>
                <a14:m>
                  <m:oMath xmlns:m="http://schemas.openxmlformats.org/officeDocument/2006/math">
                    <m:r>
                      <a:rPr lang="en-US" altLang="zh-CN" sz="1600" b="0" i="1" smtClean="0">
                        <a:solidFill>
                          <a:schemeClr val="bg1"/>
                        </a:solidFill>
                        <a:latin typeface="Cambria Math" panose="02040503050406030204" pitchFamily="18" charset="0"/>
                        <a:sym typeface="+mn-ea"/>
                      </a:rPr>
                      <m:t>𝑖</m:t>
                    </m:r>
                    <m:r>
                      <a:rPr lang="en-US" altLang="zh-CN" sz="1600" b="0" i="1" smtClean="0">
                        <a:solidFill>
                          <a:schemeClr val="bg1"/>
                        </a:solidFill>
                        <a:latin typeface="Cambria Math" panose="02040503050406030204" pitchFamily="18" charset="0"/>
                        <a:sym typeface="+mn-ea"/>
                      </a:rPr>
                      <m:t>∈[0,</m:t>
                    </m:r>
                    <m:r>
                      <a:rPr lang="en-US" altLang="zh-CN" sz="1600" b="0" i="1" smtClean="0">
                        <a:solidFill>
                          <a:schemeClr val="bg1"/>
                        </a:solidFill>
                        <a:latin typeface="Cambria Math" panose="02040503050406030204" pitchFamily="18" charset="0"/>
                        <a:sym typeface="+mn-ea"/>
                      </a:rPr>
                      <m:t>𝑚</m:t>
                    </m:r>
                    <m:r>
                      <a:rPr lang="en-US" altLang="zh-CN" sz="1600" b="0" i="1" smtClean="0">
                        <a:solidFill>
                          <a:schemeClr val="bg1"/>
                        </a:solidFill>
                        <a:latin typeface="Cambria Math" panose="02040503050406030204" pitchFamily="18" charset="0"/>
                        <a:sym typeface="+mn-ea"/>
                      </a:rPr>
                      <m:t>)</m:t>
                    </m:r>
                  </m:oMath>
                </a14:m>
                <a:r>
                  <a:rPr lang="zh-CN" altLang="en-US" sz="1600" dirty="0">
                    <a:solidFill>
                      <a:schemeClr val="bg1"/>
                    </a:solidFill>
                    <a:sym typeface="+mn-ea"/>
                  </a:rPr>
                  <a:t>条道路用</a:t>
                </a:r>
                <a14:m>
                  <m:oMath xmlns:m="http://schemas.openxmlformats.org/officeDocument/2006/math">
                    <m:r>
                      <a:rPr lang="en-US" altLang="zh-CN" sz="1600" b="0" i="1" smtClean="0">
                        <a:solidFill>
                          <a:schemeClr val="bg1"/>
                        </a:solidFill>
                        <a:latin typeface="Cambria Math" panose="02040503050406030204" pitchFamily="18" charset="0"/>
                        <a:sym typeface="+mn-ea"/>
                      </a:rPr>
                      <m:t>(</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𝑖</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0</m:t>
                        </m:r>
                      </m:e>
                    </m:d>
                    <m:r>
                      <a:rPr lang="en-US" altLang="zh-CN" sz="1600" b="0" i="1" smtClean="0">
                        <a:solidFill>
                          <a:schemeClr val="bg1"/>
                        </a:solidFill>
                        <a:latin typeface="Cambria Math" panose="02040503050406030204" pitchFamily="18" charset="0"/>
                        <a:sym typeface="+mn-ea"/>
                      </a:rPr>
                      <m:t>, </m:t>
                    </m:r>
                    <m:r>
                      <a:rPr lang="en-US" altLang="zh-CN" sz="1600" b="0" i="1" smtClean="0">
                        <a:solidFill>
                          <a:schemeClr val="bg1"/>
                        </a:solidFill>
                        <a:latin typeface="Cambria Math" panose="02040503050406030204" pitchFamily="18" charset="0"/>
                        <a:sym typeface="+mn-ea"/>
                      </a:rPr>
                      <m:t>𝑅</m:t>
                    </m:r>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𝑖</m:t>
                        </m:r>
                      </m:e>
                    </m:d>
                    <m:d>
                      <m:dPr>
                        <m:begChr m:val="["/>
                        <m:endChr m:val="]"/>
                        <m:ctrlPr>
                          <a:rPr lang="en-US" altLang="zh-CN" sz="1600" b="0" i="1" smtClean="0">
                            <a:solidFill>
                              <a:schemeClr val="bg1"/>
                            </a:solidFill>
                            <a:latin typeface="Cambria Math" panose="02040503050406030204" pitchFamily="18" charset="0"/>
                            <a:sym typeface="+mn-ea"/>
                          </a:rPr>
                        </m:ctrlPr>
                      </m:dPr>
                      <m:e>
                        <m:r>
                          <a:rPr lang="en-US" altLang="zh-CN" sz="1600" b="0" i="1" smtClean="0">
                            <a:solidFill>
                              <a:schemeClr val="bg1"/>
                            </a:solidFill>
                            <a:latin typeface="Cambria Math" panose="02040503050406030204" pitchFamily="18" charset="0"/>
                            <a:sym typeface="+mn-ea"/>
                          </a:rPr>
                          <m:t>1</m:t>
                        </m:r>
                      </m:e>
                    </m:d>
                    <m:r>
                      <a:rPr lang="en-US" altLang="zh-CN" sz="1600" b="0" i="1" smtClean="0">
                        <a:solidFill>
                          <a:schemeClr val="bg1"/>
                        </a:solidFill>
                        <a:latin typeface="Cambria Math" panose="02040503050406030204" pitchFamily="18" charset="0"/>
                        <a:sym typeface="+mn-ea"/>
                      </a:rPr>
                      <m:t>)</m:t>
                    </m:r>
                  </m:oMath>
                </a14:m>
                <a:r>
                  <a:rPr lang="zh-CN" altLang="en-US" sz="1600" dirty="0">
                    <a:solidFill>
                      <a:schemeClr val="bg1"/>
                    </a:solidFill>
                    <a:sym typeface="+mn-ea"/>
                  </a:rPr>
                  <a:t>表示</a:t>
                </a:r>
                <a:endParaRPr lang="en-US" altLang="zh-CN" sz="1600" dirty="0">
                  <a:solidFill>
                    <a:schemeClr val="bg1"/>
                  </a:solidFill>
                  <a:sym typeface="+mn-ea"/>
                </a:endParaRPr>
              </a:p>
              <a:p>
                <a:pPr>
                  <a:lnSpc>
                    <a:spcPts val="2400"/>
                  </a:lnSpc>
                  <a:spcBef>
                    <a:spcPts val="0"/>
                  </a:spcBef>
                </a:pPr>
                <a:r>
                  <a:rPr lang="zh-CN" altLang="en-US" sz="1600" dirty="0">
                    <a:solidFill>
                      <a:schemeClr val="bg1"/>
                    </a:solidFill>
                    <a:sym typeface="+mn-ea"/>
                  </a:rPr>
                  <a:t>输出：使</a:t>
                </a:r>
                <a:r>
                  <a:rPr lang="en-US" altLang="zh-CN" sz="1600" dirty="0">
                    <a:solidFill>
                      <a:schemeClr val="bg1"/>
                    </a:solidFill>
                    <a:sym typeface="+mn-ea"/>
                  </a:rPr>
                  <a:t>n</a:t>
                </a:r>
                <a:r>
                  <a:rPr lang="zh-CN" altLang="en-US" sz="1600" dirty="0">
                    <a:solidFill>
                      <a:schemeClr val="bg1"/>
                    </a:solidFill>
                    <a:sym typeface="+mn-ea"/>
                  </a:rPr>
                  <a:t>个城镇连通需修建的道路的最小数目</a:t>
                </a:r>
                <a:endParaRPr lang="en-US" altLang="zh-CN" sz="1600" dirty="0">
                  <a:solidFill>
                    <a:schemeClr val="bg1"/>
                  </a:solidFill>
                  <a:sym typeface="+mn-ea"/>
                </a:endParaRPr>
              </a:p>
              <a:p>
                <a:pPr>
                  <a:lnSpc>
                    <a:spcPts val="2400"/>
                  </a:lnSpc>
                  <a:spcBef>
                    <a:spcPts val="0"/>
                  </a:spcBef>
                </a:pPr>
                <a:r>
                  <a:rPr lang="en-US" altLang="zh-CN" sz="1600" dirty="0">
                    <a:solidFill>
                      <a:schemeClr val="bg1"/>
                    </a:solidFill>
                    <a:sym typeface="+mn-ea"/>
                  </a:rPr>
                  <a:t>—————————————————————</a:t>
                </a: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err="1">
                    <a:solidFill>
                      <a:schemeClr val="bg1"/>
                    </a:solidFill>
                    <a:latin typeface="Times New Roman" panose="02020603050405020304" pitchFamily="18" charset="0"/>
                    <a:cs typeface="Times New Roman" panose="02020603050405020304" pitchFamily="18" charset="0"/>
                    <a:sym typeface="+mn-ea"/>
                  </a:rPr>
                  <a:t>InitList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 n</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初始化长度为</a:t>
                </a:r>
                <a:r>
                  <a:rPr lang="en-US" altLang="zh-CN" sz="1800" dirty="0">
                    <a:solidFill>
                      <a:schemeClr val="bg1"/>
                    </a:solidFill>
                    <a:latin typeface="Times New Roman" panose="02020603050405020304" pitchFamily="18" charset="0"/>
                    <a:cs typeface="Times New Roman" panose="02020603050405020304" pitchFamily="18" charset="0"/>
                    <a:sym typeface="+mn-ea"/>
                  </a:rPr>
                  <a:t>n</a:t>
                </a:r>
                <a:r>
                  <a:rPr lang="zh-CN" altLang="en-US" sz="1800" dirty="0">
                    <a:solidFill>
                      <a:schemeClr val="bg1"/>
                    </a:solidFill>
                    <a:latin typeface="Times New Roman" panose="02020603050405020304" pitchFamily="18" charset="0"/>
                    <a:cs typeface="Times New Roman" panose="02020603050405020304" pitchFamily="18" charset="0"/>
                    <a:sym typeface="+mn-ea"/>
                  </a:rPr>
                  <a:t>的顺序表</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n</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a:t>
                </a: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并查集初始化</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zh-CN" altLang="en-US" sz="1800" dirty="0">
                    <a:solidFill>
                      <a:schemeClr val="bg1"/>
                    </a:solidFill>
                    <a:latin typeface="Times New Roman" panose="02020603050405020304" pitchFamily="18" charset="0"/>
                    <a:cs typeface="Times New Roman" panose="02020603050405020304" pitchFamily="18" charset="0"/>
                    <a:sym typeface="+mn-ea"/>
                  </a:rPr>
                  <a:t>所有城镇互不连通</a:t>
                </a:r>
                <a:endParaRPr lang="en-US" altLang="zh-CN" sz="1800"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for</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1800" dirty="0">
                    <a:solidFill>
                      <a:schemeClr val="bg1"/>
                    </a:solidFill>
                    <a:latin typeface="Times New Roman" panose="02020603050405020304" pitchFamily="18" charset="0"/>
                    <a:cs typeface="Times New Roman" panose="02020603050405020304" pitchFamily="18" charset="0"/>
                    <a:sym typeface="+mn-ea"/>
                  </a:rPr>
                  <a:t> ← </a:t>
                </a:r>
                <a:r>
                  <a:rPr lang="en-US" altLang="zh-CN" sz="1800" dirty="0">
                    <a:solidFill>
                      <a:schemeClr val="bg1"/>
                    </a:solidFill>
                    <a:latin typeface="Times New Roman" panose="02020603050405020304" pitchFamily="18" charset="0"/>
                    <a:cs typeface="Times New Roman" panose="02020603050405020304" pitchFamily="18" charset="0"/>
                    <a:sym typeface="+mn-ea"/>
                  </a:rPr>
                  <a:t>0</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to</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m</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do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rgbClr val="FFFF00"/>
                    </a:solidFill>
                    <a:latin typeface="Times New Roman" panose="02020603050405020304" pitchFamily="18" charset="0"/>
                    <a:cs typeface="Times New Roman" panose="02020603050405020304" pitchFamily="18" charset="0"/>
                    <a:sym typeface="+mn-ea"/>
                  </a:rPr>
                  <a:t>合并有道路直连的城镇</a:t>
                </a:r>
                <a:endParaRPr lang="en-US" altLang="zh-CN" sz="1800" b="1" dirty="0">
                  <a:solidFill>
                    <a:schemeClr val="bg1"/>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zh-CN" altLang="en-US"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Union</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a:solidFill>
                      <a:schemeClr val="bg1"/>
                    </a:solidFill>
                    <a:latin typeface="Times New Roman" panose="02020603050405020304" pitchFamily="18" charset="0"/>
                    <a:cs typeface="Times New Roman" panose="02020603050405020304" pitchFamily="18" charset="0"/>
                    <a:sym typeface="+mn-ea"/>
                  </a:rPr>
                  <a:t>parent</a:t>
                </a:r>
                <a:r>
                  <a:rPr lang="en-US" altLang="zh-CN" sz="1800" dirty="0">
                    <a:solidFill>
                      <a:schemeClr val="bg1"/>
                    </a:solidFill>
                    <a:latin typeface="Times New Roman" panose="02020603050405020304" pitchFamily="18" charset="0"/>
                    <a:cs typeface="Times New Roman" panose="02020603050405020304" pitchFamily="18" charset="0"/>
                    <a:sym typeface="+mn-ea"/>
                  </a:rPr>
                  <a:t>, </a:t>
                </a:r>
                <a:r>
                  <a:rPr lang="en-US" altLang="zh-CN" sz="1800" i="1" dirty="0">
                    <a:solidFill>
                      <a:schemeClr val="bg1"/>
                    </a:solidFill>
                    <a:latin typeface="Times New Roman" panose="02020603050405020304" pitchFamily="18" charset="0"/>
                    <a:cs typeface="Times New Roman" panose="02020603050405020304" pitchFamily="18" charset="0"/>
                    <a:sym typeface="+mn-ea"/>
                  </a:rPr>
                  <a:t>R</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][0], </a:t>
                </a:r>
                <a:r>
                  <a:rPr lang="en-US" altLang="zh-CN" sz="1800" i="1" dirty="0">
                    <a:solidFill>
                      <a:schemeClr val="bg1"/>
                    </a:solidFill>
                    <a:latin typeface="Times New Roman" panose="02020603050405020304" pitchFamily="18" charset="0"/>
                    <a:cs typeface="Times New Roman" panose="02020603050405020304" pitchFamily="18" charset="0"/>
                    <a:sym typeface="+mn-ea"/>
                  </a:rPr>
                  <a:t>R</a:t>
                </a:r>
                <a:r>
                  <a:rPr lang="en-US" altLang="zh-CN" sz="1800" dirty="0">
                    <a:solidFill>
                      <a:schemeClr val="bg1"/>
                    </a:solidFill>
                    <a:latin typeface="Times New Roman" panose="02020603050405020304" pitchFamily="18" charset="0"/>
                    <a:cs typeface="Times New Roman" panose="02020603050405020304" pitchFamily="18" charset="0"/>
                    <a:sym typeface="+mn-ea"/>
                  </a:rPr>
                  <a:t>[</a:t>
                </a:r>
                <a:r>
                  <a:rPr lang="en-US" altLang="zh-CN" sz="18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1800" dirty="0">
                    <a:solidFill>
                      <a:schemeClr val="bg1"/>
                    </a:solidFill>
                    <a:latin typeface="Times New Roman" panose="02020603050405020304" pitchFamily="18" charset="0"/>
                    <a:cs typeface="Times New Roman" panose="02020603050405020304" pitchFamily="18" charset="0"/>
                    <a:sym typeface="+mn-ea"/>
                  </a:rPr>
                  <a:t>][1])</a:t>
                </a:r>
                <a:endParaRPr lang="en-US" altLang="zh-CN" sz="1800" dirty="0">
                  <a:solidFill>
                    <a:srgbClr val="FFFF00"/>
                  </a:solidFill>
                  <a:latin typeface="Times New Roman" panose="02020603050405020304" pitchFamily="18" charset="0"/>
                  <a:cs typeface="Times New Roman" panose="02020603050405020304" pitchFamily="18" charset="0"/>
                  <a:sym typeface="+mn-ea"/>
                </a:endParaRPr>
              </a:p>
              <a:p>
                <a:pPr>
                  <a:lnSpc>
                    <a:spcPts val="2400"/>
                  </a:lnSpc>
                  <a:spcBef>
                    <a:spcPts val="0"/>
                  </a:spcBef>
                  <a:buFont typeface="+mj-lt"/>
                  <a:buAutoNum type="arabicPeriod"/>
                </a:pPr>
                <a:r>
                  <a:rPr lang="en-US" altLang="zh-CN" sz="1800" b="1" dirty="0">
                    <a:solidFill>
                      <a:schemeClr val="bg1"/>
                    </a:solidFill>
                    <a:latin typeface="Times New Roman" panose="02020603050405020304" pitchFamily="18" charset="0"/>
                    <a:cs typeface="Times New Roman" panose="02020603050405020304" pitchFamily="18" charset="0"/>
                    <a:sym typeface="+mn-ea"/>
                  </a:rPr>
                  <a:t>   </a:t>
                </a:r>
                <a:r>
                  <a:rPr lang="en-US" altLang="zh-CN" sz="1800" b="1" dirty="0">
                    <a:solidFill>
                      <a:srgbClr val="FFFF00"/>
                    </a:solidFill>
                    <a:latin typeface="Times New Roman" panose="02020603050405020304" pitchFamily="18" charset="0"/>
                    <a:cs typeface="Times New Roman" panose="02020603050405020304" pitchFamily="18" charset="0"/>
                    <a:sym typeface="+mn-ea"/>
                  </a:rPr>
                  <a:t> </a:t>
                </a:r>
                <a:r>
                  <a:rPr lang="en-US" altLang="zh-CN" sz="1800" b="1" dirty="0">
                    <a:solidFill>
                      <a:schemeClr val="bg1"/>
                    </a:solidFill>
                    <a:latin typeface="Times New Roman" panose="02020603050405020304" pitchFamily="18" charset="0"/>
                    <a:cs typeface="Times New Roman" panose="02020603050405020304" pitchFamily="18" charset="0"/>
                    <a:sym typeface="+mn-ea"/>
                  </a:rPr>
                  <a:t>end</a:t>
                </a:r>
              </a:p>
            </p:txBody>
          </p:sp>
        </mc:Choice>
        <mc:Fallback xmlns="">
          <p:sp>
            <p:nvSpPr>
              <p:cNvPr id="8" name="内容占位符 4">
                <a:extLst>
                  <a:ext uri="{FF2B5EF4-FFF2-40B4-BE49-F238E27FC236}">
                    <a16:creationId xmlns:a16="http://schemas.microsoft.com/office/drawing/2014/main" id="{92BB40DD-EB74-41AF-8736-A570B0675660}"/>
                  </a:ext>
                </a:extLst>
              </p:cNvPr>
              <p:cNvSpPr txBox="1">
                <a:spLocks noRot="1" noChangeAspect="1" noMove="1" noResize="1" noEditPoints="1" noAdjustHandles="1" noChangeArrowheads="1" noChangeShapeType="1" noTextEdit="1"/>
              </p:cNvSpPr>
              <p:nvPr/>
            </p:nvSpPr>
            <p:spPr>
              <a:xfrm>
                <a:off x="334363" y="2115648"/>
                <a:ext cx="5761637" cy="4360284"/>
              </a:xfrm>
              <a:prstGeom prst="rect">
                <a:avLst/>
              </a:prstGeom>
              <a:blipFill>
                <a:blip r:embed="rId3"/>
                <a:stretch>
                  <a:fillRect l="-741" t="-420" b="-181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5893A6E-DC9E-4730-99C0-8B4A891F0FCE}"/>
              </a:ext>
            </a:extLst>
          </p:cNvPr>
          <p:cNvSpPr txBox="1"/>
          <p:nvPr/>
        </p:nvSpPr>
        <p:spPr>
          <a:xfrm>
            <a:off x="3958244" y="6386741"/>
            <a:ext cx="4064924" cy="400110"/>
          </a:xfrm>
          <a:prstGeom prst="rect">
            <a:avLst/>
          </a:prstGeom>
          <a:solidFill>
            <a:schemeClr val="accent2">
              <a:lumMod val="75000"/>
            </a:schemeClr>
          </a:solidFill>
        </p:spPr>
        <p:txBody>
          <a:bodyPr wrap="square" rtlCol="0">
            <a:spAutoFit/>
          </a:bodyPr>
          <a:lstStyle/>
          <a:p>
            <a:pPr marL="342900" indent="-342900">
              <a:buFont typeface="Arial" panose="020B0604020202020204" pitchFamily="34" charset="0"/>
              <a:buChar char="•"/>
            </a:pPr>
            <a:r>
              <a:rPr lang="zh-CN" altLang="en-US" sz="2000" dirty="0">
                <a:solidFill>
                  <a:srgbClr val="FFFF00"/>
                </a:solidFill>
              </a:rPr>
              <a:t>时间复杂度：</a:t>
            </a:r>
            <a:r>
              <a:rPr lang="en-US" altLang="zh-CN" sz="2000" dirty="0">
                <a:solidFill>
                  <a:srgbClr val="FFFF00"/>
                </a:solidFill>
              </a:rPr>
              <a:t>O((n + m)*log(n))</a:t>
            </a:r>
            <a:endParaRPr lang="zh-CN" altLang="en-US" sz="2000" dirty="0">
              <a:solidFill>
                <a:srgbClr val="FFFF00"/>
              </a:solidFill>
            </a:endParaRPr>
          </a:p>
        </p:txBody>
      </p:sp>
      <p:sp>
        <p:nvSpPr>
          <p:cNvPr id="6" name="文本框 5">
            <a:extLst>
              <a:ext uri="{FF2B5EF4-FFF2-40B4-BE49-F238E27FC236}">
                <a16:creationId xmlns:a16="http://schemas.microsoft.com/office/drawing/2014/main" id="{07BB2620-261F-4791-84F6-6E1854613723}"/>
              </a:ext>
            </a:extLst>
          </p:cNvPr>
          <p:cNvSpPr txBox="1"/>
          <p:nvPr/>
        </p:nvSpPr>
        <p:spPr>
          <a:xfrm>
            <a:off x="3016404" y="1994396"/>
            <a:ext cx="5388248" cy="707886"/>
          </a:xfrm>
          <a:prstGeom prst="rect">
            <a:avLst/>
          </a:prstGeom>
          <a:solidFill>
            <a:schemeClr val="accent2">
              <a:lumMod val="50000"/>
            </a:schemeClr>
          </a:solid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思考</a:t>
            </a:r>
            <a:r>
              <a:rPr lang="zh-CN" altLang="en-US" sz="2000" dirty="0">
                <a:solidFill>
                  <a:schemeClr val="bg1"/>
                </a:solidFill>
                <a:latin typeface="微软雅黑" panose="020B0503020204020204" pitchFamily="34" charset="-122"/>
                <a:ea typeface="微软雅黑" panose="020B0503020204020204" pitchFamily="34" charset="-122"/>
              </a:rPr>
              <a:t>：求无向图的连通分量数目，也可用</a:t>
            </a:r>
            <a:r>
              <a:rPr lang="en-US" altLang="zh-CN" sz="2000" dirty="0">
                <a:solidFill>
                  <a:schemeClr val="bg1"/>
                </a:solidFill>
                <a:latin typeface="微软雅黑" panose="020B0503020204020204" pitchFamily="34" charset="-122"/>
                <a:ea typeface="微软雅黑" panose="020B0503020204020204" pitchFamily="34" charset="-122"/>
              </a:rPr>
              <a:t>DFS</a:t>
            </a:r>
            <a:r>
              <a:rPr lang="zh-CN" altLang="en-US" sz="2000" dirty="0">
                <a:solidFill>
                  <a:schemeClr val="bg1"/>
                </a:solidFill>
                <a:latin typeface="微软雅黑" panose="020B0503020204020204" pitchFamily="34" charset="-122"/>
                <a:ea typeface="微软雅黑" panose="020B0503020204020204" pitchFamily="34" charset="-122"/>
              </a:rPr>
              <a:t>算法。比较分析两种算法的特征和各自的优劣</a:t>
            </a:r>
          </a:p>
        </p:txBody>
      </p:sp>
    </p:spTree>
    <p:extLst>
      <p:ext uri="{BB962C8B-B14F-4D97-AF65-F5344CB8AC3E}">
        <p14:creationId xmlns:p14="http://schemas.microsoft.com/office/powerpoint/2010/main" val="270380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并查集的应用：整数区间划分</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899371"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：把正整数区间</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](1≤</m:t>
                    </m:r>
                    <m:r>
                      <a:rPr lang="en-US" altLang="zh-CN" sz="2400" i="1">
                        <a:latin typeface="Cambria Math" panose="02040503050406030204" pitchFamily="18" charset="0"/>
                      </a:rPr>
                      <m:t>𝑎</m:t>
                    </m:r>
                    <m:r>
                      <a:rPr lang="en-US" altLang="zh-CN" sz="2400" i="1">
                        <a:latin typeface="Cambria Math" panose="02040503050406030204" pitchFamily="18" charset="0"/>
                      </a:rPr>
                      <m:t>&lt;</m:t>
                    </m:r>
                    <m:r>
                      <a:rPr lang="en-US" altLang="zh-CN" sz="2400" i="1">
                        <a:latin typeface="Cambria Math" panose="02040503050406030204" pitchFamily="18" charset="0"/>
                      </a:rPr>
                      <m:t>𝑏</m:t>
                    </m:r>
                    <m:r>
                      <a:rPr lang="en-US" altLang="zh-CN" sz="2400" i="1">
                        <a:latin typeface="Cambria Math" panose="02040503050406030204" pitchFamily="18" charset="0"/>
                      </a:rPr>
                      <m:t>&lt;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6</m:t>
                        </m:r>
                      </m:sup>
                    </m:sSup>
                    <m:r>
                      <a:rPr lang="en-US" altLang="zh-CN" sz="2400" i="1">
                        <a:latin typeface="Cambria Math" panose="02040503050406030204" pitchFamily="18" charset="0"/>
                      </a:rPr>
                      <m:t>)</m:t>
                    </m:r>
                  </m:oMath>
                </a14:m>
                <a:r>
                  <a:rPr lang="zh-CN" altLang="en-US" sz="2400" dirty="0"/>
                  <a:t>分割成若干个</a:t>
                </a:r>
                <a:r>
                  <a:rPr lang="zh-CN" altLang="en-US" sz="2400" dirty="0">
                    <a:solidFill>
                      <a:srgbClr val="0000FF"/>
                    </a:solidFill>
                  </a:rPr>
                  <a:t>不相交</a:t>
                </a:r>
                <a:r>
                  <a:rPr lang="zh-CN" altLang="en-US" sz="2400" dirty="0"/>
                  <a:t>的集合，各集合满足以下条件：</a:t>
                </a:r>
                <a:endParaRPr lang="en-US" altLang="zh-CN" sz="2400" dirty="0"/>
              </a:p>
              <a:p>
                <a:pPr marL="342900" indent="-342900">
                  <a:buFont typeface="Arial" panose="020B0604020202020204" pitchFamily="34" charset="0"/>
                  <a:buChar char="•"/>
                </a:pPr>
                <a:r>
                  <a:rPr lang="zh-CN" altLang="en-US" sz="2400" dirty="0"/>
                  <a:t>如果两个整数的公共质因数大于或等于</a:t>
                </a:r>
                <a14:m>
                  <m:oMath xmlns:m="http://schemas.openxmlformats.org/officeDocument/2006/math">
                    <m:r>
                      <a:rPr lang="en-US" altLang="zh-CN" sz="2400" i="1">
                        <a:solidFill>
                          <a:srgbClr val="C00000"/>
                        </a:solidFill>
                        <a:latin typeface="Cambria Math" panose="02040503050406030204" pitchFamily="18" charset="0"/>
                      </a:rPr>
                      <m:t>𝑝</m:t>
                    </m:r>
                    <m:r>
                      <a:rPr lang="en-US" altLang="zh-CN" sz="2400" b="0" i="1" smtClean="0">
                        <a:solidFill>
                          <a:schemeClr val="tx1"/>
                        </a:solidFill>
                        <a:latin typeface="Cambria Math" panose="02040503050406030204" pitchFamily="18" charset="0"/>
                      </a:rPr>
                      <m:t>(1&lt;</m:t>
                    </m:r>
                    <m:r>
                      <a:rPr lang="en-US" altLang="zh-CN" sz="2400" b="0" i="1" smtClean="0">
                        <a:solidFill>
                          <a:schemeClr val="tx1"/>
                        </a:solidFill>
                        <a:latin typeface="Cambria Math" panose="02040503050406030204" pitchFamily="18" charset="0"/>
                      </a:rPr>
                      <m:t>𝑝</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𝑏</m:t>
                    </m:r>
                    <m:r>
                      <a:rPr lang="en-US" altLang="zh-CN" sz="2400" b="0" i="1" smtClean="0">
                        <a:solidFill>
                          <a:schemeClr val="tx1"/>
                        </a:solidFill>
                        <a:latin typeface="Cambria Math" panose="02040503050406030204" pitchFamily="18" charset="0"/>
                      </a:rPr>
                      <m:t>)</m:t>
                    </m:r>
                  </m:oMath>
                </a14:m>
                <a:r>
                  <a:rPr lang="zh-CN" altLang="en-US" sz="2400" dirty="0"/>
                  <a:t>，则两个整数</a:t>
                </a:r>
                <a:r>
                  <a:rPr lang="zh-CN" altLang="en-US" sz="2400" dirty="0">
                    <a:solidFill>
                      <a:srgbClr val="0000FF"/>
                    </a:solidFill>
                  </a:rPr>
                  <a:t>须在同一个集合中</a:t>
                </a:r>
                <a:r>
                  <a:rPr lang="zh-CN" altLang="en-US" sz="2400" dirty="0"/>
                  <a:t>。</a:t>
                </a:r>
                <a:endParaRPr lang="en-US" altLang="zh-CN" sz="2400" dirty="0"/>
              </a:p>
              <a:p>
                <a:r>
                  <a:rPr lang="zh-CN" altLang="en-US" sz="2400" dirty="0"/>
                  <a:t>问最终能划分成多少个集合？</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899371" cy="2205024"/>
              </a:xfrm>
              <a:prstGeom prst="rect">
                <a:avLst/>
              </a:prstGeom>
              <a:blipFill>
                <a:blip r:embed="rId2"/>
                <a:stretch>
                  <a:fillRect l="-895" t="-38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789F559F-D38C-451A-9AD8-2199B086B8BD}"/>
              </a:ext>
            </a:extLst>
          </p:cNvPr>
          <p:cNvSpPr txBox="1"/>
          <p:nvPr/>
        </p:nvSpPr>
        <p:spPr>
          <a:xfrm>
            <a:off x="2025797" y="3676363"/>
            <a:ext cx="8539517" cy="400110"/>
          </a:xfrm>
          <a:prstGeom prst="rect">
            <a:avLst/>
          </a:prstGeom>
          <a:solidFill>
            <a:srgbClr val="009999"/>
          </a:solid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解题思路</a:t>
            </a:r>
            <a:r>
              <a:rPr kumimoji="1" lang="en-US" altLang="zh-CN" sz="2000" b="1" dirty="0">
                <a:solidFill>
                  <a:schemeClr val="bg1"/>
                </a:solidFill>
                <a:latin typeface="微软雅黑" panose="020B0503020204020204" pitchFamily="34" charset="-122"/>
                <a:ea typeface="微软雅黑" panose="020B0503020204020204" pitchFamily="34" charset="-122"/>
              </a:rPr>
              <a:t>1</a:t>
            </a:r>
            <a:r>
              <a:rPr kumimoji="1" lang="zh-CN" altLang="en-US" sz="2000" dirty="0">
                <a:solidFill>
                  <a:schemeClr val="bg1"/>
                </a:solidFill>
                <a:latin typeface="微软雅黑" panose="020B0503020204020204" pitchFamily="34" charset="-122"/>
                <a:ea typeface="微软雅黑" panose="020B0503020204020204" pitchFamily="34" charset="-122"/>
              </a:rPr>
              <a:t>：筛选区间 </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𝑝</a:t>
            </a: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𝑏</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 内的所有质数</a:t>
            </a:r>
            <a:r>
              <a:rPr kumimoji="1" lang="en-US" altLang="zh-CN"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chemeClr val="bg1"/>
                </a:solidFill>
                <a:latin typeface="微软雅黑" panose="020B0503020204020204" pitchFamily="34" charset="-122"/>
                <a:ea typeface="微软雅黑" panose="020B0503020204020204" pitchFamily="34" charset="-122"/>
              </a:rPr>
              <a:t>𝑝</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𝑃</a:t>
            </a:r>
            <a:r>
              <a:rPr kumimoji="1" lang="en-US" altLang="zh-CN" sz="2000" dirty="0">
                <a:solidFill>
                  <a:schemeClr val="bg1"/>
                </a:solidFill>
                <a:latin typeface="微软雅黑" panose="020B0503020204020204" pitchFamily="34" charset="-122"/>
                <a:ea typeface="微软雅黑" panose="020B0503020204020204" pitchFamily="34" charset="-122"/>
              </a:rPr>
              <a:t>[1]</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微软雅黑" panose="020B0503020204020204" pitchFamily="34" charset="-122"/>
                <a:ea typeface="微软雅黑" panose="020B0503020204020204" pitchFamily="34" charset="-122"/>
              </a:rPr>
              <a:t>&lt; </a:t>
            </a:r>
            <a:r>
              <a:rPr kumimoji="1" lang="zh-CN" altLang="en-US" sz="2000" dirty="0">
                <a:solidFill>
                  <a:schemeClr val="bg1"/>
                </a:solidFill>
                <a:latin typeface="微软雅黑" panose="020B0503020204020204" pitchFamily="34" charset="-122"/>
                <a:ea typeface="微软雅黑" panose="020B0503020204020204" pitchFamily="34" charset="-122"/>
              </a:rPr>
              <a:t>𝑃</a:t>
            </a:r>
            <a:r>
              <a:rPr kumimoji="1" lang="en-US" altLang="zh-CN" sz="2000" dirty="0">
                <a:solidFill>
                  <a:schemeClr val="bg1"/>
                </a:solidFill>
                <a:latin typeface="微软雅黑" panose="020B0503020204020204" pitchFamily="34" charset="-122"/>
                <a:ea typeface="微软雅黑" panose="020B0503020204020204" pitchFamily="34" charset="-122"/>
              </a:rPr>
              <a:t>[2] &lt;…&lt; </a:t>
            </a:r>
            <a:r>
              <a:rPr kumimoji="1" lang="zh-CN" altLang="en-US" sz="2000" dirty="0">
                <a:solidFill>
                  <a:schemeClr val="bg1"/>
                </a:solidFill>
                <a:latin typeface="微软雅黑" panose="020B0503020204020204" pitchFamily="34" charset="-122"/>
                <a:ea typeface="微软雅黑" panose="020B0503020204020204" pitchFamily="34" charset="-122"/>
              </a:rPr>
              <a:t>𝑃</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𝑚</a:t>
            </a:r>
            <a:r>
              <a:rPr kumimoji="1" lang="en-US" altLang="zh-CN" sz="2000" dirty="0">
                <a:solidFill>
                  <a:schemeClr val="bg1"/>
                </a:solidFill>
                <a:latin typeface="微软雅黑" panose="020B0503020204020204" pitchFamily="34" charset="-122"/>
                <a:ea typeface="微软雅黑" panose="020B0503020204020204" pitchFamily="34" charset="-122"/>
              </a:rPr>
              <a:t>] ≤ </a:t>
            </a:r>
            <a:r>
              <a:rPr kumimoji="1" lang="zh-CN" altLang="en-US" sz="2000" dirty="0">
                <a:solidFill>
                  <a:schemeClr val="bg1"/>
                </a:solidFill>
                <a:latin typeface="微软雅黑" panose="020B0503020204020204" pitchFamily="34" charset="-122"/>
                <a:ea typeface="微软雅黑" panose="020B0503020204020204" pitchFamily="34" charset="-122"/>
              </a:rPr>
              <a:t>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F2B5CC5-D445-43D7-9262-47BAA4534677}"/>
                  </a:ext>
                </a:extLst>
              </p:cNvPr>
              <p:cNvSpPr txBox="1"/>
              <p:nvPr/>
            </p:nvSpPr>
            <p:spPr>
              <a:xfrm>
                <a:off x="2025797" y="4534806"/>
                <a:ext cx="9002721" cy="400110"/>
              </a:xfrm>
              <a:prstGeom prst="rect">
                <a:avLst/>
              </a:prstGeom>
              <a:solidFill>
                <a:srgbClr val="009999"/>
              </a:solidFill>
            </p:spPr>
            <p:txBody>
              <a:bodyPr wrap="non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解题思路</a:t>
                </a:r>
                <a:r>
                  <a:rPr kumimoji="1" lang="en-US" altLang="zh-CN" sz="2000" b="1" dirty="0">
                    <a:solidFill>
                      <a:schemeClr val="bg1"/>
                    </a:solidFill>
                    <a:latin typeface="微软雅黑" panose="020B0503020204020204" pitchFamily="34" charset="-122"/>
                    <a:ea typeface="微软雅黑" panose="020B0503020204020204" pitchFamily="34" charset="-122"/>
                  </a:rPr>
                  <a:t>2</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微软雅黑" panose="020B0503020204020204" pitchFamily="34" charset="-122"/>
                    <a:ea typeface="微软雅黑" panose="020B0503020204020204" pitchFamily="34" charset="-122"/>
                  </a:rPr>
                  <a:t>for</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微软雅黑" panose="020B0503020204020204" pitchFamily="34" charset="-122"/>
                    <a:ea typeface="微软雅黑" panose="020B0503020204020204" pitchFamily="34" charset="-122"/>
                  </a:rPr>
                  <a:t>each</a:t>
                </a:r>
                <a:r>
                  <a:rPr kumimoji="1" lang="zh-CN" altLang="en-US" sz="2000" dirty="0">
                    <a:solidFill>
                      <a:schemeClr val="bg1"/>
                    </a:solidFill>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2000" b="0" i="1" smtClean="0">
                        <a:solidFill>
                          <a:schemeClr val="bg1"/>
                        </a:solidFill>
                        <a:latin typeface="Cambria Math" panose="02040503050406030204" pitchFamily="18" charset="0"/>
                      </a:rPr>
                      <m:t>𝑘</m:t>
                    </m:r>
                    <m:r>
                      <a:rPr kumimoji="1" lang="en-US" altLang="zh-CN" sz="2000" b="0" i="1" smtClean="0">
                        <a:solidFill>
                          <a:schemeClr val="bg1"/>
                        </a:solidFill>
                        <a:latin typeface="Cambria Math" panose="02040503050406030204" pitchFamily="18" charset="0"/>
                      </a:rPr>
                      <m:t>∈</m:t>
                    </m:r>
                    <m:d>
                      <m:dPr>
                        <m:begChr m:val="{"/>
                        <m:endChr m:val="}"/>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1,…,</m:t>
                        </m:r>
                        <m:r>
                          <a:rPr kumimoji="1" lang="en-US" altLang="zh-CN" sz="2000" b="0" i="1" smtClean="0">
                            <a:solidFill>
                              <a:schemeClr val="bg1"/>
                            </a:solidFill>
                            <a:latin typeface="Cambria Math" panose="02040503050406030204" pitchFamily="18" charset="0"/>
                          </a:rPr>
                          <m:t>𝑚</m:t>
                        </m:r>
                      </m:e>
                    </m:d>
                  </m:oMath>
                </a14:m>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rgbClr val="FFFF00"/>
                    </a:solidFill>
                    <a:latin typeface="微软雅黑" panose="020B0503020204020204" pitchFamily="34" charset="-122"/>
                    <a:ea typeface="微软雅黑" panose="020B0503020204020204" pitchFamily="34" charset="-122"/>
                  </a:rPr>
                  <a:t>合并</a:t>
                </a:r>
                <a:r>
                  <a:rPr kumimoji="1" lang="zh-CN" altLang="en-US" sz="2000" dirty="0">
                    <a:solidFill>
                      <a:schemeClr val="bg1"/>
                    </a:solidFill>
                    <a:latin typeface="微软雅黑" panose="020B0503020204020204" pitchFamily="34" charset="-122"/>
                    <a:ea typeface="微软雅黑" panose="020B0503020204020204" pitchFamily="34" charset="-122"/>
                  </a:rPr>
                  <a:t>区间</a:t>
                </a:r>
                <a14:m>
                  <m:oMath xmlns:m="http://schemas.openxmlformats.org/officeDocument/2006/math">
                    <m:d>
                      <m:dPr>
                        <m:begChr m:val="["/>
                        <m:endChr m:val="]"/>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𝑎</m:t>
                        </m:r>
                        <m:r>
                          <a:rPr kumimoji="1" lang="en-US" altLang="zh-CN" sz="2000" b="0" i="0"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𝑏</m:t>
                        </m:r>
                      </m:e>
                    </m:d>
                  </m:oMath>
                </a14:m>
                <a:r>
                  <a:rPr kumimoji="1" lang="zh-CN" altLang="en-US" sz="2000" dirty="0">
                    <a:solidFill>
                      <a:schemeClr val="bg1"/>
                    </a:solidFill>
                    <a:latin typeface="微软雅黑" panose="020B0503020204020204" pitchFamily="34" charset="-122"/>
                    <a:ea typeface="微软雅黑" panose="020B0503020204020204" pitchFamily="34" charset="-122"/>
                  </a:rPr>
                  <a:t>中所有质数</a:t>
                </a:r>
                <a14:m>
                  <m:oMath xmlns:m="http://schemas.openxmlformats.org/officeDocument/2006/math">
                    <m:r>
                      <a:rPr kumimoji="1" lang="en-US" altLang="zh-CN" sz="2000" i="1">
                        <a:solidFill>
                          <a:schemeClr val="bg1"/>
                        </a:solidFill>
                        <a:latin typeface="Cambria Math" panose="02040503050406030204" pitchFamily="18" charset="0"/>
                      </a:rPr>
                      <m:t>𝑃</m:t>
                    </m:r>
                    <m:r>
                      <a:rPr kumimoji="1" lang="en-US" altLang="zh-CN" sz="2000" i="1">
                        <a:solidFill>
                          <a:schemeClr val="bg1"/>
                        </a:solidFill>
                        <a:latin typeface="Cambria Math" panose="02040503050406030204" pitchFamily="18" charset="0"/>
                      </a:rPr>
                      <m:t>[</m:t>
                    </m:r>
                    <m:r>
                      <a:rPr kumimoji="1" lang="en-US" altLang="zh-CN" sz="2000" i="1">
                        <a:solidFill>
                          <a:schemeClr val="bg1"/>
                        </a:solidFill>
                        <a:latin typeface="Cambria Math" panose="02040503050406030204" pitchFamily="18" charset="0"/>
                      </a:rPr>
                      <m:t>𝑘</m:t>
                    </m:r>
                    <m:r>
                      <a:rPr kumimoji="1" lang="en-US" altLang="zh-CN" sz="2000" i="1">
                        <a:solidFill>
                          <a:schemeClr val="bg1"/>
                        </a:solidFill>
                        <a:latin typeface="Cambria Math" panose="02040503050406030204" pitchFamily="18" charset="0"/>
                      </a:rPr>
                      <m:t>]</m:t>
                    </m:r>
                  </m:oMath>
                </a14:m>
                <a:r>
                  <a:rPr kumimoji="1" lang="zh-CN" altLang="en-US" sz="2000" dirty="0">
                    <a:solidFill>
                      <a:schemeClr val="bg1"/>
                    </a:solidFill>
                    <a:latin typeface="微软雅黑" panose="020B0503020204020204" pitchFamily="34" charset="-122"/>
                    <a:ea typeface="微软雅黑" panose="020B0503020204020204" pitchFamily="34" charset="-122"/>
                  </a:rPr>
                  <a:t>的</a:t>
                </a:r>
                <a:r>
                  <a:rPr kumimoji="1" lang="zh-CN" altLang="en-US" sz="2000" dirty="0">
                    <a:solidFill>
                      <a:srgbClr val="FFFF00"/>
                    </a:solidFill>
                    <a:latin typeface="微软雅黑" panose="020B0503020204020204" pitchFamily="34" charset="-122"/>
                    <a:ea typeface="微软雅黑" panose="020B0503020204020204" pitchFamily="34" charset="-122"/>
                  </a:rPr>
                  <a:t>倍数</a:t>
                </a:r>
                <a:r>
                  <a:rPr kumimoji="1" lang="zh-CN" altLang="en-US" sz="2000" dirty="0">
                    <a:solidFill>
                      <a:schemeClr val="bg1"/>
                    </a:solidFill>
                    <a:latin typeface="微软雅黑" panose="020B0503020204020204" pitchFamily="34" charset="-122"/>
                    <a:ea typeface="微软雅黑" panose="020B0503020204020204" pitchFamily="34" charset="-122"/>
                  </a:rPr>
                  <a:t>！</a:t>
                </a:r>
              </a:p>
            </p:txBody>
          </p:sp>
        </mc:Choice>
        <mc:Fallback xmlns="">
          <p:sp>
            <p:nvSpPr>
              <p:cNvPr id="7" name="文本框 6">
                <a:extLst>
                  <a:ext uri="{FF2B5EF4-FFF2-40B4-BE49-F238E27FC236}">
                    <a16:creationId xmlns:a16="http://schemas.microsoft.com/office/drawing/2014/main" id="{EF2B5CC5-D445-43D7-9262-47BAA4534677}"/>
                  </a:ext>
                </a:extLst>
              </p:cNvPr>
              <p:cNvSpPr txBox="1">
                <a:spLocks noRot="1" noChangeAspect="1" noMove="1" noResize="1" noEditPoints="1" noAdjustHandles="1" noChangeArrowheads="1" noChangeShapeType="1" noTextEdit="1"/>
              </p:cNvSpPr>
              <p:nvPr/>
            </p:nvSpPr>
            <p:spPr>
              <a:xfrm>
                <a:off x="2025797" y="4534806"/>
                <a:ext cx="9002721" cy="400110"/>
              </a:xfrm>
              <a:prstGeom prst="rect">
                <a:avLst/>
              </a:prstGeom>
              <a:blipFill>
                <a:blip r:embed="rId3"/>
                <a:stretch>
                  <a:fillRect l="-677"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19425F4-D81D-4CE3-B2B4-C87C83AB3899}"/>
                  </a:ext>
                </a:extLst>
              </p:cNvPr>
              <p:cNvSpPr txBox="1"/>
              <p:nvPr/>
            </p:nvSpPr>
            <p:spPr>
              <a:xfrm>
                <a:off x="6321867" y="5177981"/>
                <a:ext cx="32355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a:latin typeface="Cambria Math" panose="02040503050406030204" pitchFamily="18" charset="0"/>
                        </a:rPr>
                        <m:t>例</m:t>
                      </m:r>
                      <m:r>
                        <a:rPr kumimoji="1" lang="zh-CN" altLang="en-US" sz="2400" i="1" smtClean="0">
                          <a:latin typeface="Cambria Math" panose="02040503050406030204" pitchFamily="18" charset="0"/>
                        </a:rPr>
                        <m:t>：</m:t>
                      </m:r>
                      <m:r>
                        <a:rPr kumimoji="1" lang="zh-CN" altLang="en-US" sz="2400" i="1">
                          <a:latin typeface="Cambria Math" panose="02040503050406030204" pitchFamily="18" charset="0"/>
                        </a:rPr>
                        <m:t>分割</m:t>
                      </m:r>
                      <m:r>
                        <a:rPr kumimoji="1" lang="zh-CN" altLang="en-US" sz="2400" b="0" i="1" smtClean="0">
                          <a:latin typeface="Cambria Math" panose="02040503050406030204" pitchFamily="18" charset="0"/>
                        </a:rPr>
                        <m:t> </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11,</m:t>
                          </m:r>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22</m:t>
                          </m:r>
                        </m:e>
                      </m:d>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r>
                        <a:rPr kumimoji="1" lang="en-US" altLang="zh-CN" sz="2400" b="0" i="1" smtClean="0">
                          <a:latin typeface="Cambria Math" panose="02040503050406030204" pitchFamily="18" charset="0"/>
                        </a:rPr>
                        <m:t>𝑝</m:t>
                      </m:r>
                      <m:r>
                        <a:rPr kumimoji="1" lang="en-US" altLang="zh-CN" sz="2400" b="0" i="1" smtClean="0">
                          <a:latin typeface="Cambria Math" panose="02040503050406030204" pitchFamily="18" charset="0"/>
                        </a:rPr>
                        <m:t>=3</m:t>
                      </m:r>
                    </m:oMath>
                  </m:oMathPara>
                </a14:m>
                <a:endParaRPr kumimoji="1" lang="zh-CN" altLang="en-US" sz="2400" dirty="0"/>
              </a:p>
            </p:txBody>
          </p:sp>
        </mc:Choice>
        <mc:Fallback xmlns="">
          <p:sp>
            <p:nvSpPr>
              <p:cNvPr id="8" name="文本框 7">
                <a:extLst>
                  <a:ext uri="{FF2B5EF4-FFF2-40B4-BE49-F238E27FC236}">
                    <a16:creationId xmlns:a16="http://schemas.microsoft.com/office/drawing/2014/main" id="{619425F4-D81D-4CE3-B2B4-C87C83AB3899}"/>
                  </a:ext>
                </a:extLst>
              </p:cNvPr>
              <p:cNvSpPr txBox="1">
                <a:spLocks noRot="1" noChangeAspect="1" noMove="1" noResize="1" noEditPoints="1" noAdjustHandles="1" noChangeArrowheads="1" noChangeShapeType="1" noTextEdit="1"/>
              </p:cNvSpPr>
              <p:nvPr/>
            </p:nvSpPr>
            <p:spPr>
              <a:xfrm>
                <a:off x="6321867" y="5177981"/>
                <a:ext cx="3235501" cy="369332"/>
              </a:xfrm>
              <a:prstGeom prst="rect">
                <a:avLst/>
              </a:prstGeom>
              <a:blipFill>
                <a:blip r:embed="rId4"/>
                <a:stretch>
                  <a:fillRect l="-2825" t="-9836" r="-1883"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74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并查集的应用：整数区间划分</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A63F418-34CE-4502-857F-6B36385900CE}"/>
                  </a:ext>
                </a:extLst>
              </p:cNvPr>
              <p:cNvSpPr txBox="1"/>
              <p:nvPr/>
            </p:nvSpPr>
            <p:spPr>
              <a:xfrm>
                <a:off x="1267547" y="1691558"/>
                <a:ext cx="27174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i="1" smtClean="0">
                          <a:latin typeface="Cambria Math" panose="02040503050406030204" pitchFamily="18" charset="0"/>
                        </a:rPr>
                        <m:t>比如</m:t>
                      </m:r>
                      <m:r>
                        <a:rPr kumimoji="1" lang="zh-CN" altLang="en-US" sz="2000" i="1">
                          <a:latin typeface="Cambria Math" panose="02040503050406030204" pitchFamily="18" charset="0"/>
                        </a:rPr>
                        <m:t>分割</m:t>
                      </m:r>
                      <m:r>
                        <a:rPr kumimoji="1" lang="zh-CN" altLang="en-US" sz="2000" b="0" i="1" smtClean="0">
                          <a:latin typeface="Cambria Math" panose="02040503050406030204" pitchFamily="18" charset="0"/>
                        </a:rPr>
                        <m:t> </m:t>
                      </m:r>
                      <m:d>
                        <m:dPr>
                          <m:begChr m:val="["/>
                          <m:endChr m:val="]"/>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11,</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22</m:t>
                          </m:r>
                        </m:e>
                      </m:d>
                      <m:r>
                        <a:rPr kumimoji="1" lang="en-US" altLang="zh-CN" sz="2000" b="0" i="1" smtClean="0">
                          <a:latin typeface="Cambria Math" panose="02040503050406030204" pitchFamily="18" charset="0"/>
                        </a:rPr>
                        <m:t>,</m:t>
                      </m:r>
                      <m: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𝑝</m:t>
                      </m:r>
                      <m:r>
                        <a:rPr kumimoji="1" lang="en-US" altLang="zh-CN" sz="2000" b="0" i="1" smtClean="0">
                          <a:latin typeface="Cambria Math" panose="02040503050406030204" pitchFamily="18" charset="0"/>
                        </a:rPr>
                        <m:t>=3</m:t>
                      </m:r>
                    </m:oMath>
                  </m:oMathPara>
                </a14:m>
                <a:endParaRPr kumimoji="1" lang="zh-CN" altLang="en-US" sz="2000" dirty="0"/>
              </a:p>
            </p:txBody>
          </p:sp>
        </mc:Choice>
        <mc:Fallback xmlns="">
          <p:sp>
            <p:nvSpPr>
              <p:cNvPr id="9" name="文本框 8">
                <a:extLst>
                  <a:ext uri="{FF2B5EF4-FFF2-40B4-BE49-F238E27FC236}">
                    <a16:creationId xmlns:a16="http://schemas.microsoft.com/office/drawing/2014/main" id="{CA63F418-34CE-4502-857F-6B36385900CE}"/>
                  </a:ext>
                </a:extLst>
              </p:cNvPr>
              <p:cNvSpPr txBox="1">
                <a:spLocks noRot="1" noChangeAspect="1" noMove="1" noResize="1" noEditPoints="1" noAdjustHandles="1" noChangeArrowheads="1" noChangeShapeType="1" noTextEdit="1"/>
              </p:cNvSpPr>
              <p:nvPr/>
            </p:nvSpPr>
            <p:spPr>
              <a:xfrm>
                <a:off x="1267547" y="1691558"/>
                <a:ext cx="2717411" cy="307777"/>
              </a:xfrm>
              <a:prstGeom prst="rect">
                <a:avLst/>
              </a:prstGeom>
              <a:blipFill>
                <a:blip r:embed="rId2"/>
                <a:stretch>
                  <a:fillRect l="-2691" t="-9804" r="-1345" b="-23529"/>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B02156FA-C373-49EA-9418-D90617E72DD7}"/>
              </a:ext>
            </a:extLst>
          </p:cNvPr>
          <p:cNvSpPr/>
          <p:nvPr/>
        </p:nvSpPr>
        <p:spPr>
          <a:xfrm>
            <a:off x="4367808"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endParaRPr kumimoji="1" lang="zh-CN" altLang="en-US" dirty="0"/>
          </a:p>
        </p:txBody>
      </p:sp>
      <p:sp>
        <p:nvSpPr>
          <p:cNvPr id="13" name="矩形 12">
            <a:extLst>
              <a:ext uri="{FF2B5EF4-FFF2-40B4-BE49-F238E27FC236}">
                <a16:creationId xmlns:a16="http://schemas.microsoft.com/office/drawing/2014/main" id="{4FA843B0-6EB0-46DF-B488-5588A7A82E9E}"/>
              </a:ext>
            </a:extLst>
          </p:cNvPr>
          <p:cNvSpPr/>
          <p:nvPr/>
        </p:nvSpPr>
        <p:spPr>
          <a:xfrm>
            <a:off x="4799856"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a:t>
            </a:r>
            <a:endParaRPr kumimoji="1" lang="zh-CN" altLang="en-US" dirty="0"/>
          </a:p>
        </p:txBody>
      </p:sp>
      <p:sp>
        <p:nvSpPr>
          <p:cNvPr id="14" name="矩形 13">
            <a:extLst>
              <a:ext uri="{FF2B5EF4-FFF2-40B4-BE49-F238E27FC236}">
                <a16:creationId xmlns:a16="http://schemas.microsoft.com/office/drawing/2014/main" id="{E3AAA925-6482-450E-BF8B-D6E54DEF79DF}"/>
              </a:ext>
            </a:extLst>
          </p:cNvPr>
          <p:cNvSpPr/>
          <p:nvPr/>
        </p:nvSpPr>
        <p:spPr>
          <a:xfrm>
            <a:off x="5231904"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13</a:t>
            </a:r>
            <a:endParaRPr kumimoji="1" lang="zh-CN" altLang="en-US" dirty="0"/>
          </a:p>
        </p:txBody>
      </p:sp>
      <p:sp>
        <p:nvSpPr>
          <p:cNvPr id="15" name="矩形 14">
            <a:extLst>
              <a:ext uri="{FF2B5EF4-FFF2-40B4-BE49-F238E27FC236}">
                <a16:creationId xmlns:a16="http://schemas.microsoft.com/office/drawing/2014/main" id="{B3A0FD0F-24CA-48F7-81A5-95FB528BD837}"/>
              </a:ext>
            </a:extLst>
          </p:cNvPr>
          <p:cNvSpPr/>
          <p:nvPr/>
        </p:nvSpPr>
        <p:spPr>
          <a:xfrm>
            <a:off x="5663952"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14</a:t>
            </a:r>
            <a:endParaRPr kumimoji="1" lang="zh-CN" altLang="en-US" dirty="0"/>
          </a:p>
        </p:txBody>
      </p:sp>
      <p:sp>
        <p:nvSpPr>
          <p:cNvPr id="16" name="矩形 15">
            <a:extLst>
              <a:ext uri="{FF2B5EF4-FFF2-40B4-BE49-F238E27FC236}">
                <a16:creationId xmlns:a16="http://schemas.microsoft.com/office/drawing/2014/main" id="{344446A8-659A-4C32-8678-5380B4520AD9}"/>
              </a:ext>
            </a:extLst>
          </p:cNvPr>
          <p:cNvSpPr/>
          <p:nvPr/>
        </p:nvSpPr>
        <p:spPr>
          <a:xfrm>
            <a:off x="6096000"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15</a:t>
            </a:r>
            <a:endParaRPr kumimoji="1" lang="zh-CN" altLang="en-US" dirty="0"/>
          </a:p>
        </p:txBody>
      </p:sp>
      <p:sp>
        <p:nvSpPr>
          <p:cNvPr id="17" name="矩形 16">
            <a:extLst>
              <a:ext uri="{FF2B5EF4-FFF2-40B4-BE49-F238E27FC236}">
                <a16:creationId xmlns:a16="http://schemas.microsoft.com/office/drawing/2014/main" id="{3E9D7E6F-7141-48C2-90EC-AADAE3042EB6}"/>
              </a:ext>
            </a:extLst>
          </p:cNvPr>
          <p:cNvSpPr/>
          <p:nvPr/>
        </p:nvSpPr>
        <p:spPr>
          <a:xfrm>
            <a:off x="6552064"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18" name="矩形 17">
            <a:extLst>
              <a:ext uri="{FF2B5EF4-FFF2-40B4-BE49-F238E27FC236}">
                <a16:creationId xmlns:a16="http://schemas.microsoft.com/office/drawing/2014/main" id="{8BE9286B-F1B0-4D5F-90AF-FE974DD1F34A}"/>
              </a:ext>
            </a:extLst>
          </p:cNvPr>
          <p:cNvSpPr/>
          <p:nvPr/>
        </p:nvSpPr>
        <p:spPr>
          <a:xfrm>
            <a:off x="6984112"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17</a:t>
            </a:r>
            <a:endParaRPr kumimoji="1" lang="zh-CN" altLang="en-US" dirty="0"/>
          </a:p>
        </p:txBody>
      </p:sp>
      <p:sp>
        <p:nvSpPr>
          <p:cNvPr id="19" name="矩形 18">
            <a:extLst>
              <a:ext uri="{FF2B5EF4-FFF2-40B4-BE49-F238E27FC236}">
                <a16:creationId xmlns:a16="http://schemas.microsoft.com/office/drawing/2014/main" id="{D87D8840-C91D-447A-AF75-FC3027E45B11}"/>
              </a:ext>
            </a:extLst>
          </p:cNvPr>
          <p:cNvSpPr/>
          <p:nvPr/>
        </p:nvSpPr>
        <p:spPr>
          <a:xfrm>
            <a:off x="7416160"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a:t>
            </a:r>
            <a:endParaRPr kumimoji="1" lang="zh-CN" altLang="en-US" dirty="0"/>
          </a:p>
        </p:txBody>
      </p:sp>
      <p:sp>
        <p:nvSpPr>
          <p:cNvPr id="20" name="矩形 19">
            <a:extLst>
              <a:ext uri="{FF2B5EF4-FFF2-40B4-BE49-F238E27FC236}">
                <a16:creationId xmlns:a16="http://schemas.microsoft.com/office/drawing/2014/main" id="{841E4422-EA17-4ED4-AC6B-E55213947921}"/>
              </a:ext>
            </a:extLst>
          </p:cNvPr>
          <p:cNvSpPr/>
          <p:nvPr/>
        </p:nvSpPr>
        <p:spPr>
          <a:xfrm>
            <a:off x="7848208"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a:t>
            </a:r>
            <a:endParaRPr kumimoji="1" lang="zh-CN" altLang="en-US" dirty="0"/>
          </a:p>
        </p:txBody>
      </p:sp>
      <p:sp>
        <p:nvSpPr>
          <p:cNvPr id="21" name="矩形 20">
            <a:extLst>
              <a:ext uri="{FF2B5EF4-FFF2-40B4-BE49-F238E27FC236}">
                <a16:creationId xmlns:a16="http://schemas.microsoft.com/office/drawing/2014/main" id="{AD78F9A0-832B-4DAB-9223-28479A6B4E04}"/>
              </a:ext>
            </a:extLst>
          </p:cNvPr>
          <p:cNvSpPr/>
          <p:nvPr/>
        </p:nvSpPr>
        <p:spPr>
          <a:xfrm>
            <a:off x="8256240"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22" name="矩形 21">
            <a:extLst>
              <a:ext uri="{FF2B5EF4-FFF2-40B4-BE49-F238E27FC236}">
                <a16:creationId xmlns:a16="http://schemas.microsoft.com/office/drawing/2014/main" id="{A0CC42EE-BF41-44A7-BE93-0873C9D1D9BC}"/>
              </a:ext>
            </a:extLst>
          </p:cNvPr>
          <p:cNvSpPr/>
          <p:nvPr/>
        </p:nvSpPr>
        <p:spPr>
          <a:xfrm>
            <a:off x="8688288"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endParaRPr kumimoji="1" lang="zh-CN" altLang="en-US" dirty="0"/>
          </a:p>
        </p:txBody>
      </p:sp>
      <p:sp>
        <p:nvSpPr>
          <p:cNvPr id="23" name="矩形 22">
            <a:extLst>
              <a:ext uri="{FF2B5EF4-FFF2-40B4-BE49-F238E27FC236}">
                <a16:creationId xmlns:a16="http://schemas.microsoft.com/office/drawing/2014/main" id="{AFD6CFD6-AF79-47EE-B477-00DAA4CA04CD}"/>
              </a:ext>
            </a:extLst>
          </p:cNvPr>
          <p:cNvSpPr/>
          <p:nvPr/>
        </p:nvSpPr>
        <p:spPr>
          <a:xfrm>
            <a:off x="9096320" y="1629423"/>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22</a:t>
            </a:r>
            <a:endParaRPr kumimoji="1" lang="zh-CN" altLang="en-US" dirty="0"/>
          </a:p>
        </p:txBody>
      </p:sp>
      <p:grpSp>
        <p:nvGrpSpPr>
          <p:cNvPr id="24" name="组合 23">
            <a:extLst>
              <a:ext uri="{FF2B5EF4-FFF2-40B4-BE49-F238E27FC236}">
                <a16:creationId xmlns:a16="http://schemas.microsoft.com/office/drawing/2014/main" id="{94E9D4FB-6B7C-409A-BF11-E956618600A1}"/>
              </a:ext>
            </a:extLst>
          </p:cNvPr>
          <p:cNvGrpSpPr/>
          <p:nvPr/>
        </p:nvGrpSpPr>
        <p:grpSpPr>
          <a:xfrm>
            <a:off x="4367808" y="2487169"/>
            <a:ext cx="5160560" cy="438398"/>
            <a:chOff x="3563888" y="3062610"/>
            <a:chExt cx="5160560" cy="438398"/>
          </a:xfrm>
        </p:grpSpPr>
        <p:sp>
          <p:nvSpPr>
            <p:cNvPr id="25" name="矩形 24">
              <a:extLst>
                <a:ext uri="{FF2B5EF4-FFF2-40B4-BE49-F238E27FC236}">
                  <a16:creationId xmlns:a16="http://schemas.microsoft.com/office/drawing/2014/main" id="{FDF0235C-3B06-460F-A502-DD51ED1DD5DC}"/>
                </a:ext>
              </a:extLst>
            </p:cNvPr>
            <p:cNvSpPr/>
            <p:nvPr/>
          </p:nvSpPr>
          <p:spPr>
            <a:xfrm>
              <a:off x="3563888"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endParaRPr kumimoji="1" lang="zh-CN" altLang="en-US" dirty="0"/>
            </a:p>
          </p:txBody>
        </p:sp>
        <p:sp>
          <p:nvSpPr>
            <p:cNvPr id="26" name="矩形 25">
              <a:extLst>
                <a:ext uri="{FF2B5EF4-FFF2-40B4-BE49-F238E27FC236}">
                  <a16:creationId xmlns:a16="http://schemas.microsoft.com/office/drawing/2014/main" id="{C24108A2-80E5-484A-A4F7-9B7A72CFFC25}"/>
                </a:ext>
              </a:extLst>
            </p:cNvPr>
            <p:cNvSpPr/>
            <p:nvPr/>
          </p:nvSpPr>
          <p:spPr>
            <a:xfrm>
              <a:off x="3995936" y="306896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a:t>
              </a:r>
              <a:endParaRPr kumimoji="1" lang="zh-CN" altLang="en-US" dirty="0"/>
            </a:p>
          </p:txBody>
        </p:sp>
        <p:sp>
          <p:nvSpPr>
            <p:cNvPr id="27" name="矩形 26">
              <a:extLst>
                <a:ext uri="{FF2B5EF4-FFF2-40B4-BE49-F238E27FC236}">
                  <a16:creationId xmlns:a16="http://schemas.microsoft.com/office/drawing/2014/main" id="{2E530785-4414-4768-ABA3-D46E5FF377AE}"/>
                </a:ext>
              </a:extLst>
            </p:cNvPr>
            <p:cNvSpPr/>
            <p:nvPr/>
          </p:nvSpPr>
          <p:spPr>
            <a:xfrm>
              <a:off x="4427984"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13</a:t>
              </a:r>
              <a:endParaRPr kumimoji="1" lang="zh-CN" altLang="en-US" dirty="0"/>
            </a:p>
          </p:txBody>
        </p:sp>
        <p:sp>
          <p:nvSpPr>
            <p:cNvPr id="28" name="矩形 27">
              <a:extLst>
                <a:ext uri="{FF2B5EF4-FFF2-40B4-BE49-F238E27FC236}">
                  <a16:creationId xmlns:a16="http://schemas.microsoft.com/office/drawing/2014/main" id="{6A558CDA-5BF9-4FFF-BEF6-FABCF39D6A70}"/>
                </a:ext>
              </a:extLst>
            </p:cNvPr>
            <p:cNvSpPr/>
            <p:nvPr/>
          </p:nvSpPr>
          <p:spPr>
            <a:xfrm>
              <a:off x="4860032"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14</a:t>
              </a:r>
              <a:endParaRPr kumimoji="1" lang="zh-CN" altLang="en-US" dirty="0"/>
            </a:p>
          </p:txBody>
        </p:sp>
        <p:sp>
          <p:nvSpPr>
            <p:cNvPr id="29" name="矩形 28">
              <a:extLst>
                <a:ext uri="{FF2B5EF4-FFF2-40B4-BE49-F238E27FC236}">
                  <a16:creationId xmlns:a16="http://schemas.microsoft.com/office/drawing/2014/main" id="{9168FA05-ACE0-4664-86C9-3F940358D8DB}"/>
                </a:ext>
              </a:extLst>
            </p:cNvPr>
            <p:cNvSpPr/>
            <p:nvPr/>
          </p:nvSpPr>
          <p:spPr>
            <a:xfrm>
              <a:off x="5292080" y="306896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15</a:t>
              </a:r>
              <a:endParaRPr kumimoji="1" lang="zh-CN" altLang="en-US" dirty="0"/>
            </a:p>
          </p:txBody>
        </p:sp>
        <p:sp>
          <p:nvSpPr>
            <p:cNvPr id="30" name="矩形 29">
              <a:extLst>
                <a:ext uri="{FF2B5EF4-FFF2-40B4-BE49-F238E27FC236}">
                  <a16:creationId xmlns:a16="http://schemas.microsoft.com/office/drawing/2014/main" id="{A5518B2F-38F6-467E-8327-9042ACB2332A}"/>
                </a:ext>
              </a:extLst>
            </p:cNvPr>
            <p:cNvSpPr/>
            <p:nvPr/>
          </p:nvSpPr>
          <p:spPr>
            <a:xfrm>
              <a:off x="5748144"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31" name="矩形 30">
              <a:extLst>
                <a:ext uri="{FF2B5EF4-FFF2-40B4-BE49-F238E27FC236}">
                  <a16:creationId xmlns:a16="http://schemas.microsoft.com/office/drawing/2014/main" id="{97B5CCC5-6F96-4BF4-AE6D-927AD89E9625}"/>
                </a:ext>
              </a:extLst>
            </p:cNvPr>
            <p:cNvSpPr/>
            <p:nvPr/>
          </p:nvSpPr>
          <p:spPr>
            <a:xfrm>
              <a:off x="6180192"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17</a:t>
              </a:r>
              <a:endParaRPr kumimoji="1" lang="zh-CN" altLang="en-US" dirty="0"/>
            </a:p>
          </p:txBody>
        </p:sp>
        <p:sp>
          <p:nvSpPr>
            <p:cNvPr id="32" name="矩形 31">
              <a:extLst>
                <a:ext uri="{FF2B5EF4-FFF2-40B4-BE49-F238E27FC236}">
                  <a16:creationId xmlns:a16="http://schemas.microsoft.com/office/drawing/2014/main" id="{06517FE1-2B2A-4C35-AF62-F66F9770D8D2}"/>
                </a:ext>
              </a:extLst>
            </p:cNvPr>
            <p:cNvSpPr/>
            <p:nvPr/>
          </p:nvSpPr>
          <p:spPr>
            <a:xfrm>
              <a:off x="6612240" y="306896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a:t>
              </a:r>
              <a:endParaRPr kumimoji="1" lang="zh-CN" altLang="en-US" dirty="0"/>
            </a:p>
          </p:txBody>
        </p:sp>
        <p:sp>
          <p:nvSpPr>
            <p:cNvPr id="33" name="矩形 32">
              <a:extLst>
                <a:ext uri="{FF2B5EF4-FFF2-40B4-BE49-F238E27FC236}">
                  <a16:creationId xmlns:a16="http://schemas.microsoft.com/office/drawing/2014/main" id="{E56324C1-ECD7-4850-AB14-2CEC4A717E59}"/>
                </a:ext>
              </a:extLst>
            </p:cNvPr>
            <p:cNvSpPr/>
            <p:nvPr/>
          </p:nvSpPr>
          <p:spPr>
            <a:xfrm>
              <a:off x="7044288"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a:t>
              </a:r>
              <a:endParaRPr kumimoji="1" lang="zh-CN" altLang="en-US" dirty="0"/>
            </a:p>
          </p:txBody>
        </p:sp>
        <p:sp>
          <p:nvSpPr>
            <p:cNvPr id="34" name="矩形 33">
              <a:extLst>
                <a:ext uri="{FF2B5EF4-FFF2-40B4-BE49-F238E27FC236}">
                  <a16:creationId xmlns:a16="http://schemas.microsoft.com/office/drawing/2014/main" id="{60585E07-A4F1-47C1-9970-474D72FA0B44}"/>
                </a:ext>
              </a:extLst>
            </p:cNvPr>
            <p:cNvSpPr/>
            <p:nvPr/>
          </p:nvSpPr>
          <p:spPr>
            <a:xfrm>
              <a:off x="7452320"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35" name="矩形 34">
              <a:extLst>
                <a:ext uri="{FF2B5EF4-FFF2-40B4-BE49-F238E27FC236}">
                  <a16:creationId xmlns:a16="http://schemas.microsoft.com/office/drawing/2014/main" id="{31920FF3-F1C3-4646-A917-B3862FAB2C50}"/>
                </a:ext>
              </a:extLst>
            </p:cNvPr>
            <p:cNvSpPr/>
            <p:nvPr/>
          </p:nvSpPr>
          <p:spPr>
            <a:xfrm>
              <a:off x="7884368" y="306896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endParaRPr kumimoji="1" lang="zh-CN" altLang="en-US" dirty="0"/>
            </a:p>
          </p:txBody>
        </p:sp>
        <p:sp>
          <p:nvSpPr>
            <p:cNvPr id="36" name="矩形 35">
              <a:extLst>
                <a:ext uri="{FF2B5EF4-FFF2-40B4-BE49-F238E27FC236}">
                  <a16:creationId xmlns:a16="http://schemas.microsoft.com/office/drawing/2014/main" id="{EC1F8B0D-E6F4-4E38-AF38-72204D27492B}"/>
                </a:ext>
              </a:extLst>
            </p:cNvPr>
            <p:cNvSpPr/>
            <p:nvPr/>
          </p:nvSpPr>
          <p:spPr>
            <a:xfrm>
              <a:off x="8292400" y="306896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22</a:t>
              </a:r>
              <a:endParaRPr kumimoji="1" lang="zh-CN" altLang="en-US" dirty="0"/>
            </a:p>
          </p:txBody>
        </p:sp>
        <p:cxnSp>
          <p:nvCxnSpPr>
            <p:cNvPr id="37" name="曲线连接符 93">
              <a:extLst>
                <a:ext uri="{FF2B5EF4-FFF2-40B4-BE49-F238E27FC236}">
                  <a16:creationId xmlns:a16="http://schemas.microsoft.com/office/drawing/2014/main" id="{9FEC542B-26E1-4DD2-BD9B-ADB5085953F6}"/>
                </a:ext>
              </a:extLst>
            </p:cNvPr>
            <p:cNvCxnSpPr>
              <a:cxnSpLocks/>
              <a:stCxn id="29" idx="0"/>
              <a:endCxn id="26" idx="0"/>
            </p:cNvCxnSpPr>
            <p:nvPr/>
          </p:nvCxnSpPr>
          <p:spPr>
            <a:xfrm rot="16200000" flipV="1">
              <a:off x="4860032" y="2420888"/>
              <a:ext cx="12700" cy="1296144"/>
            </a:xfrm>
            <a:prstGeom prst="curvedConnector3">
              <a:avLst>
                <a:gd name="adj1" fmla="val 63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38" name="曲线连接符 97">
              <a:extLst>
                <a:ext uri="{FF2B5EF4-FFF2-40B4-BE49-F238E27FC236}">
                  <a16:creationId xmlns:a16="http://schemas.microsoft.com/office/drawing/2014/main" id="{84175703-22E3-44D1-A0CD-A286182F7EBD}"/>
                </a:ext>
              </a:extLst>
            </p:cNvPr>
            <p:cNvCxnSpPr>
              <a:cxnSpLocks/>
              <a:stCxn id="32" idx="0"/>
              <a:endCxn id="26" idx="0"/>
            </p:cNvCxnSpPr>
            <p:nvPr/>
          </p:nvCxnSpPr>
          <p:spPr>
            <a:xfrm rot="16200000" flipV="1">
              <a:off x="5520112" y="1760808"/>
              <a:ext cx="12700" cy="2616304"/>
            </a:xfrm>
            <a:prstGeom prst="curvedConnector3">
              <a:avLst>
                <a:gd name="adj1" fmla="val 108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39" name="曲线连接符 100">
              <a:extLst>
                <a:ext uri="{FF2B5EF4-FFF2-40B4-BE49-F238E27FC236}">
                  <a16:creationId xmlns:a16="http://schemas.microsoft.com/office/drawing/2014/main" id="{BC1069CF-9ADF-4805-BB80-4E97C220E7C5}"/>
                </a:ext>
              </a:extLst>
            </p:cNvPr>
            <p:cNvCxnSpPr>
              <a:cxnSpLocks/>
              <a:stCxn id="35" idx="0"/>
              <a:endCxn id="26" idx="0"/>
            </p:cNvCxnSpPr>
            <p:nvPr/>
          </p:nvCxnSpPr>
          <p:spPr>
            <a:xfrm rot="16200000" flipV="1">
              <a:off x="6156176" y="1124744"/>
              <a:ext cx="12700" cy="3888432"/>
            </a:xfrm>
            <a:prstGeom prst="curvedConnector3">
              <a:avLst>
                <a:gd name="adj1" fmla="val 180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3F7E75BD-FC4F-4A3A-8473-18B7891527E4}"/>
              </a:ext>
            </a:extLst>
          </p:cNvPr>
          <p:cNvGrpSpPr/>
          <p:nvPr/>
        </p:nvGrpSpPr>
        <p:grpSpPr>
          <a:xfrm>
            <a:off x="4367808" y="3454397"/>
            <a:ext cx="5160560" cy="438398"/>
            <a:chOff x="3587904" y="4070722"/>
            <a:chExt cx="5160560" cy="438398"/>
          </a:xfrm>
        </p:grpSpPr>
        <p:sp>
          <p:nvSpPr>
            <p:cNvPr id="41" name="矩形 40">
              <a:extLst>
                <a:ext uri="{FF2B5EF4-FFF2-40B4-BE49-F238E27FC236}">
                  <a16:creationId xmlns:a16="http://schemas.microsoft.com/office/drawing/2014/main" id="{B01ACEE8-B20F-4700-9C49-A32FFD612B9A}"/>
                </a:ext>
              </a:extLst>
            </p:cNvPr>
            <p:cNvSpPr/>
            <p:nvPr/>
          </p:nvSpPr>
          <p:spPr>
            <a:xfrm>
              <a:off x="3587904"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endParaRPr kumimoji="1" lang="zh-CN" altLang="en-US" dirty="0"/>
            </a:p>
          </p:txBody>
        </p:sp>
        <p:sp>
          <p:nvSpPr>
            <p:cNvPr id="42" name="矩形 41">
              <a:extLst>
                <a:ext uri="{FF2B5EF4-FFF2-40B4-BE49-F238E27FC236}">
                  <a16:creationId xmlns:a16="http://schemas.microsoft.com/office/drawing/2014/main" id="{A31F144F-E26B-49CF-B15E-549DBF8C7733}"/>
                </a:ext>
              </a:extLst>
            </p:cNvPr>
            <p:cNvSpPr/>
            <p:nvPr/>
          </p:nvSpPr>
          <p:spPr>
            <a:xfrm>
              <a:off x="4019952" y="4077072"/>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a:t>
              </a:r>
              <a:endParaRPr kumimoji="1" lang="zh-CN" altLang="en-US" dirty="0"/>
            </a:p>
          </p:txBody>
        </p:sp>
        <p:sp>
          <p:nvSpPr>
            <p:cNvPr id="43" name="矩形 42">
              <a:extLst>
                <a:ext uri="{FF2B5EF4-FFF2-40B4-BE49-F238E27FC236}">
                  <a16:creationId xmlns:a16="http://schemas.microsoft.com/office/drawing/2014/main" id="{729A3D49-0F7A-4206-8F48-5545FE3CF677}"/>
                </a:ext>
              </a:extLst>
            </p:cNvPr>
            <p:cNvSpPr/>
            <p:nvPr/>
          </p:nvSpPr>
          <p:spPr>
            <a:xfrm>
              <a:off x="4452000"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13</a:t>
              </a:r>
              <a:endParaRPr kumimoji="1" lang="zh-CN" altLang="en-US" dirty="0"/>
            </a:p>
          </p:txBody>
        </p:sp>
        <p:sp>
          <p:nvSpPr>
            <p:cNvPr id="44" name="矩形 43">
              <a:extLst>
                <a:ext uri="{FF2B5EF4-FFF2-40B4-BE49-F238E27FC236}">
                  <a16:creationId xmlns:a16="http://schemas.microsoft.com/office/drawing/2014/main" id="{F130573B-1986-49FA-9654-B9607FF947A2}"/>
                </a:ext>
              </a:extLst>
            </p:cNvPr>
            <p:cNvSpPr/>
            <p:nvPr/>
          </p:nvSpPr>
          <p:spPr>
            <a:xfrm>
              <a:off x="4884048"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14</a:t>
              </a:r>
              <a:endParaRPr kumimoji="1" lang="zh-CN" altLang="en-US" dirty="0"/>
            </a:p>
          </p:txBody>
        </p:sp>
        <p:sp>
          <p:nvSpPr>
            <p:cNvPr id="45" name="矩形 44">
              <a:extLst>
                <a:ext uri="{FF2B5EF4-FFF2-40B4-BE49-F238E27FC236}">
                  <a16:creationId xmlns:a16="http://schemas.microsoft.com/office/drawing/2014/main" id="{5CC4DB4A-0258-4D0C-A377-A22C00426F33}"/>
                </a:ext>
              </a:extLst>
            </p:cNvPr>
            <p:cNvSpPr/>
            <p:nvPr/>
          </p:nvSpPr>
          <p:spPr>
            <a:xfrm>
              <a:off x="5316096" y="4077072"/>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15</a:t>
              </a:r>
              <a:endParaRPr kumimoji="1" lang="zh-CN" altLang="en-US" dirty="0"/>
            </a:p>
          </p:txBody>
        </p:sp>
        <p:sp>
          <p:nvSpPr>
            <p:cNvPr id="46" name="矩形 45">
              <a:extLst>
                <a:ext uri="{FF2B5EF4-FFF2-40B4-BE49-F238E27FC236}">
                  <a16:creationId xmlns:a16="http://schemas.microsoft.com/office/drawing/2014/main" id="{7AB3496C-89D7-4052-A49B-6D875DC2147C}"/>
                </a:ext>
              </a:extLst>
            </p:cNvPr>
            <p:cNvSpPr/>
            <p:nvPr/>
          </p:nvSpPr>
          <p:spPr>
            <a:xfrm>
              <a:off x="5772160"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47" name="矩形 46">
              <a:extLst>
                <a:ext uri="{FF2B5EF4-FFF2-40B4-BE49-F238E27FC236}">
                  <a16:creationId xmlns:a16="http://schemas.microsoft.com/office/drawing/2014/main" id="{3048A598-5810-480F-838C-44AA8A1040EA}"/>
                </a:ext>
              </a:extLst>
            </p:cNvPr>
            <p:cNvSpPr/>
            <p:nvPr/>
          </p:nvSpPr>
          <p:spPr>
            <a:xfrm>
              <a:off x="6204208"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17</a:t>
              </a:r>
              <a:endParaRPr kumimoji="1" lang="zh-CN" altLang="en-US" dirty="0"/>
            </a:p>
          </p:txBody>
        </p:sp>
        <p:sp>
          <p:nvSpPr>
            <p:cNvPr id="48" name="矩形 47">
              <a:extLst>
                <a:ext uri="{FF2B5EF4-FFF2-40B4-BE49-F238E27FC236}">
                  <a16:creationId xmlns:a16="http://schemas.microsoft.com/office/drawing/2014/main" id="{35B8DF86-558C-47D0-B6FE-FFBEEAE65867}"/>
                </a:ext>
              </a:extLst>
            </p:cNvPr>
            <p:cNvSpPr/>
            <p:nvPr/>
          </p:nvSpPr>
          <p:spPr>
            <a:xfrm>
              <a:off x="6636256" y="4077072"/>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a:t>
              </a:r>
              <a:endParaRPr kumimoji="1" lang="zh-CN" altLang="en-US" dirty="0"/>
            </a:p>
          </p:txBody>
        </p:sp>
        <p:sp>
          <p:nvSpPr>
            <p:cNvPr id="49" name="矩形 48">
              <a:extLst>
                <a:ext uri="{FF2B5EF4-FFF2-40B4-BE49-F238E27FC236}">
                  <a16:creationId xmlns:a16="http://schemas.microsoft.com/office/drawing/2014/main" id="{5914F020-21C9-4ECC-9B1A-53ED601D6CAD}"/>
                </a:ext>
              </a:extLst>
            </p:cNvPr>
            <p:cNvSpPr/>
            <p:nvPr/>
          </p:nvSpPr>
          <p:spPr>
            <a:xfrm>
              <a:off x="7068304"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a:t>
              </a:r>
              <a:endParaRPr kumimoji="1" lang="zh-CN" altLang="en-US" dirty="0"/>
            </a:p>
          </p:txBody>
        </p:sp>
        <p:sp>
          <p:nvSpPr>
            <p:cNvPr id="50" name="矩形 49">
              <a:extLst>
                <a:ext uri="{FF2B5EF4-FFF2-40B4-BE49-F238E27FC236}">
                  <a16:creationId xmlns:a16="http://schemas.microsoft.com/office/drawing/2014/main" id="{87F11C9C-C8CF-45B3-A95C-81BCAF7FC104}"/>
                </a:ext>
              </a:extLst>
            </p:cNvPr>
            <p:cNvSpPr/>
            <p:nvPr/>
          </p:nvSpPr>
          <p:spPr>
            <a:xfrm>
              <a:off x="7476336" y="4077072"/>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51" name="矩形 50">
              <a:extLst>
                <a:ext uri="{FF2B5EF4-FFF2-40B4-BE49-F238E27FC236}">
                  <a16:creationId xmlns:a16="http://schemas.microsoft.com/office/drawing/2014/main" id="{7304292A-6100-46AE-9012-A76FC496059B}"/>
                </a:ext>
              </a:extLst>
            </p:cNvPr>
            <p:cNvSpPr/>
            <p:nvPr/>
          </p:nvSpPr>
          <p:spPr>
            <a:xfrm>
              <a:off x="7908384" y="4077072"/>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endParaRPr kumimoji="1" lang="zh-CN" altLang="en-US" dirty="0"/>
            </a:p>
          </p:txBody>
        </p:sp>
        <p:sp>
          <p:nvSpPr>
            <p:cNvPr id="52" name="矩形 51">
              <a:extLst>
                <a:ext uri="{FF2B5EF4-FFF2-40B4-BE49-F238E27FC236}">
                  <a16:creationId xmlns:a16="http://schemas.microsoft.com/office/drawing/2014/main" id="{625B83B6-4323-4C20-B9E4-A5D6271E6CE8}"/>
                </a:ext>
              </a:extLst>
            </p:cNvPr>
            <p:cNvSpPr/>
            <p:nvPr/>
          </p:nvSpPr>
          <p:spPr>
            <a:xfrm>
              <a:off x="8316416" y="4077072"/>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22</a:t>
              </a:r>
              <a:endParaRPr kumimoji="1" lang="zh-CN" altLang="en-US" dirty="0"/>
            </a:p>
          </p:txBody>
        </p:sp>
        <p:cxnSp>
          <p:nvCxnSpPr>
            <p:cNvPr id="53" name="曲线连接符 130">
              <a:extLst>
                <a:ext uri="{FF2B5EF4-FFF2-40B4-BE49-F238E27FC236}">
                  <a16:creationId xmlns:a16="http://schemas.microsoft.com/office/drawing/2014/main" id="{2D4A2D60-FD0C-4940-8302-41697D30CB6C}"/>
                </a:ext>
              </a:extLst>
            </p:cNvPr>
            <p:cNvCxnSpPr>
              <a:cxnSpLocks/>
              <a:stCxn id="45" idx="0"/>
              <a:endCxn id="42" idx="0"/>
            </p:cNvCxnSpPr>
            <p:nvPr/>
          </p:nvCxnSpPr>
          <p:spPr>
            <a:xfrm rot="16200000" flipV="1">
              <a:off x="4884048" y="3429000"/>
              <a:ext cx="12700" cy="1296144"/>
            </a:xfrm>
            <a:prstGeom prst="curvedConnector3">
              <a:avLst>
                <a:gd name="adj1" fmla="val 63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54" name="曲线连接符 131">
              <a:extLst>
                <a:ext uri="{FF2B5EF4-FFF2-40B4-BE49-F238E27FC236}">
                  <a16:creationId xmlns:a16="http://schemas.microsoft.com/office/drawing/2014/main" id="{EFF50C48-4CDD-40F9-8879-078EA5B80E47}"/>
                </a:ext>
              </a:extLst>
            </p:cNvPr>
            <p:cNvCxnSpPr>
              <a:cxnSpLocks/>
              <a:stCxn id="48" idx="0"/>
              <a:endCxn id="42" idx="0"/>
            </p:cNvCxnSpPr>
            <p:nvPr/>
          </p:nvCxnSpPr>
          <p:spPr>
            <a:xfrm rot="16200000" flipV="1">
              <a:off x="5544128" y="2768920"/>
              <a:ext cx="12700" cy="2616304"/>
            </a:xfrm>
            <a:prstGeom prst="curvedConnector3">
              <a:avLst>
                <a:gd name="adj1" fmla="val 108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55" name="曲线连接符 132">
              <a:extLst>
                <a:ext uri="{FF2B5EF4-FFF2-40B4-BE49-F238E27FC236}">
                  <a16:creationId xmlns:a16="http://schemas.microsoft.com/office/drawing/2014/main" id="{82325E41-53A3-4FD5-A16D-B157349B6632}"/>
                </a:ext>
              </a:extLst>
            </p:cNvPr>
            <p:cNvCxnSpPr>
              <a:cxnSpLocks/>
              <a:stCxn id="51" idx="0"/>
              <a:endCxn id="42" idx="0"/>
            </p:cNvCxnSpPr>
            <p:nvPr/>
          </p:nvCxnSpPr>
          <p:spPr>
            <a:xfrm rot="16200000" flipV="1">
              <a:off x="6180192" y="2132856"/>
              <a:ext cx="12700" cy="3888432"/>
            </a:xfrm>
            <a:prstGeom prst="curvedConnector3">
              <a:avLst>
                <a:gd name="adj1" fmla="val 180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56" name="曲线连接符 143">
              <a:extLst>
                <a:ext uri="{FF2B5EF4-FFF2-40B4-BE49-F238E27FC236}">
                  <a16:creationId xmlns:a16="http://schemas.microsoft.com/office/drawing/2014/main" id="{424B261E-BBB3-43B4-831C-EF75C0102862}"/>
                </a:ext>
              </a:extLst>
            </p:cNvPr>
            <p:cNvCxnSpPr>
              <a:cxnSpLocks/>
              <a:stCxn id="50" idx="0"/>
              <a:endCxn id="42" idx="0"/>
            </p:cNvCxnSpPr>
            <p:nvPr/>
          </p:nvCxnSpPr>
          <p:spPr>
            <a:xfrm rot="16200000" flipV="1">
              <a:off x="5964168" y="2348880"/>
              <a:ext cx="12700" cy="3456384"/>
            </a:xfrm>
            <a:prstGeom prst="curvedConnector3">
              <a:avLst>
                <a:gd name="adj1" fmla="val 2790000"/>
              </a:avLst>
            </a:prstGeom>
            <a:ln>
              <a:solidFill>
                <a:srgbClr val="0000FF"/>
              </a:solidFill>
              <a:tailEnd type="triangle" w="sm" len="sm"/>
            </a:ln>
          </p:spPr>
          <p:style>
            <a:lnRef idx="1">
              <a:schemeClr val="dk1"/>
            </a:lnRef>
            <a:fillRef idx="0">
              <a:schemeClr val="dk1"/>
            </a:fillRef>
            <a:effectRef idx="0">
              <a:schemeClr val="dk1"/>
            </a:effectRef>
            <a:fontRef idx="minor">
              <a:schemeClr val="tx1"/>
            </a:fontRef>
          </p:style>
        </p:cxnSp>
      </p:grpSp>
      <p:grpSp>
        <p:nvGrpSpPr>
          <p:cNvPr id="57" name="组合 56">
            <a:extLst>
              <a:ext uri="{FF2B5EF4-FFF2-40B4-BE49-F238E27FC236}">
                <a16:creationId xmlns:a16="http://schemas.microsoft.com/office/drawing/2014/main" id="{46D49571-4AB8-42F7-8156-563FFE0AAB36}"/>
              </a:ext>
            </a:extLst>
          </p:cNvPr>
          <p:cNvGrpSpPr/>
          <p:nvPr/>
        </p:nvGrpSpPr>
        <p:grpSpPr>
          <a:xfrm>
            <a:off x="4391824" y="4431385"/>
            <a:ext cx="5160560" cy="438398"/>
            <a:chOff x="3587904" y="5006826"/>
            <a:chExt cx="5160560" cy="438398"/>
          </a:xfrm>
        </p:grpSpPr>
        <p:sp>
          <p:nvSpPr>
            <p:cNvPr id="58" name="矩形 57">
              <a:extLst>
                <a:ext uri="{FF2B5EF4-FFF2-40B4-BE49-F238E27FC236}">
                  <a16:creationId xmlns:a16="http://schemas.microsoft.com/office/drawing/2014/main" id="{4046C8D5-D129-42F6-8E80-700822E5F06D}"/>
                </a:ext>
              </a:extLst>
            </p:cNvPr>
            <p:cNvSpPr/>
            <p:nvPr/>
          </p:nvSpPr>
          <p:spPr>
            <a:xfrm>
              <a:off x="3587904"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endParaRPr kumimoji="1" lang="zh-CN" altLang="en-US" dirty="0"/>
            </a:p>
          </p:txBody>
        </p:sp>
        <p:sp>
          <p:nvSpPr>
            <p:cNvPr id="59" name="矩形 58">
              <a:extLst>
                <a:ext uri="{FF2B5EF4-FFF2-40B4-BE49-F238E27FC236}">
                  <a16:creationId xmlns:a16="http://schemas.microsoft.com/office/drawing/2014/main" id="{0716ACD2-2D52-43C6-99CF-A1B210720643}"/>
                </a:ext>
              </a:extLst>
            </p:cNvPr>
            <p:cNvSpPr/>
            <p:nvPr/>
          </p:nvSpPr>
          <p:spPr>
            <a:xfrm>
              <a:off x="4019952"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a:t>
              </a:r>
              <a:endParaRPr kumimoji="1" lang="zh-CN" altLang="en-US" dirty="0"/>
            </a:p>
          </p:txBody>
        </p:sp>
        <p:sp>
          <p:nvSpPr>
            <p:cNvPr id="60" name="矩形 59">
              <a:extLst>
                <a:ext uri="{FF2B5EF4-FFF2-40B4-BE49-F238E27FC236}">
                  <a16:creationId xmlns:a16="http://schemas.microsoft.com/office/drawing/2014/main" id="{CF4B6C36-EEC4-4E7D-9114-98952250B2C8}"/>
                </a:ext>
              </a:extLst>
            </p:cNvPr>
            <p:cNvSpPr/>
            <p:nvPr/>
          </p:nvSpPr>
          <p:spPr>
            <a:xfrm>
              <a:off x="4452000"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13</a:t>
              </a:r>
              <a:endParaRPr kumimoji="1" lang="zh-CN" altLang="en-US" dirty="0"/>
            </a:p>
          </p:txBody>
        </p:sp>
        <p:sp>
          <p:nvSpPr>
            <p:cNvPr id="61" name="矩形 60">
              <a:extLst>
                <a:ext uri="{FF2B5EF4-FFF2-40B4-BE49-F238E27FC236}">
                  <a16:creationId xmlns:a16="http://schemas.microsoft.com/office/drawing/2014/main" id="{58F7FDA5-CF70-4F9A-A05B-9756C73C6E02}"/>
                </a:ext>
              </a:extLst>
            </p:cNvPr>
            <p:cNvSpPr/>
            <p:nvPr/>
          </p:nvSpPr>
          <p:spPr>
            <a:xfrm>
              <a:off x="4884048"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14</a:t>
              </a:r>
              <a:endParaRPr kumimoji="1" lang="zh-CN" altLang="en-US" dirty="0"/>
            </a:p>
          </p:txBody>
        </p:sp>
        <p:sp>
          <p:nvSpPr>
            <p:cNvPr id="62" name="矩形 61">
              <a:extLst>
                <a:ext uri="{FF2B5EF4-FFF2-40B4-BE49-F238E27FC236}">
                  <a16:creationId xmlns:a16="http://schemas.microsoft.com/office/drawing/2014/main" id="{2CDCEB04-C639-4389-984E-FE13DA8E0C4F}"/>
                </a:ext>
              </a:extLst>
            </p:cNvPr>
            <p:cNvSpPr/>
            <p:nvPr/>
          </p:nvSpPr>
          <p:spPr>
            <a:xfrm>
              <a:off x="5316096"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15</a:t>
              </a:r>
              <a:endParaRPr kumimoji="1" lang="zh-CN" altLang="en-US" dirty="0"/>
            </a:p>
          </p:txBody>
        </p:sp>
        <p:sp>
          <p:nvSpPr>
            <p:cNvPr id="63" name="矩形 62">
              <a:extLst>
                <a:ext uri="{FF2B5EF4-FFF2-40B4-BE49-F238E27FC236}">
                  <a16:creationId xmlns:a16="http://schemas.microsoft.com/office/drawing/2014/main" id="{1F125A28-EEF5-4036-9DEE-1B940A5147D5}"/>
                </a:ext>
              </a:extLst>
            </p:cNvPr>
            <p:cNvSpPr/>
            <p:nvPr/>
          </p:nvSpPr>
          <p:spPr>
            <a:xfrm>
              <a:off x="5772160"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64" name="矩形 63">
              <a:extLst>
                <a:ext uri="{FF2B5EF4-FFF2-40B4-BE49-F238E27FC236}">
                  <a16:creationId xmlns:a16="http://schemas.microsoft.com/office/drawing/2014/main" id="{C8280AF4-61E4-4242-926B-87DC5318BC28}"/>
                </a:ext>
              </a:extLst>
            </p:cNvPr>
            <p:cNvSpPr/>
            <p:nvPr/>
          </p:nvSpPr>
          <p:spPr>
            <a:xfrm>
              <a:off x="6204208"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17</a:t>
              </a:r>
              <a:endParaRPr kumimoji="1" lang="zh-CN" altLang="en-US" dirty="0"/>
            </a:p>
          </p:txBody>
        </p:sp>
        <p:sp>
          <p:nvSpPr>
            <p:cNvPr id="65" name="矩形 64">
              <a:extLst>
                <a:ext uri="{FF2B5EF4-FFF2-40B4-BE49-F238E27FC236}">
                  <a16:creationId xmlns:a16="http://schemas.microsoft.com/office/drawing/2014/main" id="{20F6430C-635D-4DC3-AD40-75884E7CD103}"/>
                </a:ext>
              </a:extLst>
            </p:cNvPr>
            <p:cNvSpPr/>
            <p:nvPr/>
          </p:nvSpPr>
          <p:spPr>
            <a:xfrm>
              <a:off x="6636256"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a:t>
              </a:r>
              <a:endParaRPr kumimoji="1" lang="zh-CN" altLang="en-US" dirty="0"/>
            </a:p>
          </p:txBody>
        </p:sp>
        <p:sp>
          <p:nvSpPr>
            <p:cNvPr id="66" name="矩形 65">
              <a:extLst>
                <a:ext uri="{FF2B5EF4-FFF2-40B4-BE49-F238E27FC236}">
                  <a16:creationId xmlns:a16="http://schemas.microsoft.com/office/drawing/2014/main" id="{C26CC703-3AAB-4C20-88B0-0BB7E116015C}"/>
                </a:ext>
              </a:extLst>
            </p:cNvPr>
            <p:cNvSpPr/>
            <p:nvPr/>
          </p:nvSpPr>
          <p:spPr>
            <a:xfrm>
              <a:off x="7068304"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a:t>
              </a:r>
              <a:endParaRPr kumimoji="1" lang="zh-CN" altLang="en-US" dirty="0"/>
            </a:p>
          </p:txBody>
        </p:sp>
        <p:sp>
          <p:nvSpPr>
            <p:cNvPr id="67" name="矩形 66">
              <a:extLst>
                <a:ext uri="{FF2B5EF4-FFF2-40B4-BE49-F238E27FC236}">
                  <a16:creationId xmlns:a16="http://schemas.microsoft.com/office/drawing/2014/main" id="{0C04CFA6-569D-428E-A6A6-400CC8F8CD8A}"/>
                </a:ext>
              </a:extLst>
            </p:cNvPr>
            <p:cNvSpPr/>
            <p:nvPr/>
          </p:nvSpPr>
          <p:spPr>
            <a:xfrm>
              <a:off x="7476336"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68" name="矩形 67">
              <a:extLst>
                <a:ext uri="{FF2B5EF4-FFF2-40B4-BE49-F238E27FC236}">
                  <a16:creationId xmlns:a16="http://schemas.microsoft.com/office/drawing/2014/main" id="{319F15A3-4463-4FC3-B4DD-B856AA4F957C}"/>
                </a:ext>
              </a:extLst>
            </p:cNvPr>
            <p:cNvSpPr/>
            <p:nvPr/>
          </p:nvSpPr>
          <p:spPr>
            <a:xfrm>
              <a:off x="7908384" y="5013176"/>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endParaRPr kumimoji="1" lang="zh-CN" altLang="en-US" dirty="0"/>
            </a:p>
          </p:txBody>
        </p:sp>
        <p:sp>
          <p:nvSpPr>
            <p:cNvPr id="69" name="矩形 68">
              <a:extLst>
                <a:ext uri="{FF2B5EF4-FFF2-40B4-BE49-F238E27FC236}">
                  <a16:creationId xmlns:a16="http://schemas.microsoft.com/office/drawing/2014/main" id="{CF0E13B6-38C9-44E3-BDC4-25B3757544B0}"/>
                </a:ext>
              </a:extLst>
            </p:cNvPr>
            <p:cNvSpPr/>
            <p:nvPr/>
          </p:nvSpPr>
          <p:spPr>
            <a:xfrm>
              <a:off x="8316416" y="5013176"/>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22</a:t>
              </a:r>
              <a:endParaRPr kumimoji="1" lang="zh-CN" altLang="en-US" dirty="0"/>
            </a:p>
          </p:txBody>
        </p:sp>
        <p:cxnSp>
          <p:nvCxnSpPr>
            <p:cNvPr id="70" name="曲线连接符 158">
              <a:extLst>
                <a:ext uri="{FF2B5EF4-FFF2-40B4-BE49-F238E27FC236}">
                  <a16:creationId xmlns:a16="http://schemas.microsoft.com/office/drawing/2014/main" id="{8930DD59-7F06-4EDB-B727-267E39562A24}"/>
                </a:ext>
              </a:extLst>
            </p:cNvPr>
            <p:cNvCxnSpPr>
              <a:cxnSpLocks/>
              <a:stCxn id="62" idx="0"/>
              <a:endCxn id="59" idx="0"/>
            </p:cNvCxnSpPr>
            <p:nvPr/>
          </p:nvCxnSpPr>
          <p:spPr>
            <a:xfrm rot="16200000" flipV="1">
              <a:off x="4884048" y="4365104"/>
              <a:ext cx="12700" cy="1296144"/>
            </a:xfrm>
            <a:prstGeom prst="curvedConnector3">
              <a:avLst>
                <a:gd name="adj1" fmla="val 63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71" name="曲线连接符 159">
              <a:extLst>
                <a:ext uri="{FF2B5EF4-FFF2-40B4-BE49-F238E27FC236}">
                  <a16:creationId xmlns:a16="http://schemas.microsoft.com/office/drawing/2014/main" id="{27B81A0E-3488-44D0-A8C2-C9904C1CC780}"/>
                </a:ext>
              </a:extLst>
            </p:cNvPr>
            <p:cNvCxnSpPr>
              <a:cxnSpLocks/>
              <a:stCxn id="65" idx="0"/>
              <a:endCxn id="59" idx="0"/>
            </p:cNvCxnSpPr>
            <p:nvPr/>
          </p:nvCxnSpPr>
          <p:spPr>
            <a:xfrm rot="16200000" flipV="1">
              <a:off x="5544128" y="3705024"/>
              <a:ext cx="12700" cy="2616304"/>
            </a:xfrm>
            <a:prstGeom prst="curvedConnector3">
              <a:avLst>
                <a:gd name="adj1" fmla="val 108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72" name="曲线连接符 160">
              <a:extLst>
                <a:ext uri="{FF2B5EF4-FFF2-40B4-BE49-F238E27FC236}">
                  <a16:creationId xmlns:a16="http://schemas.microsoft.com/office/drawing/2014/main" id="{9D45BA28-68C4-4B9C-9E5D-94EEB1F734D2}"/>
                </a:ext>
              </a:extLst>
            </p:cNvPr>
            <p:cNvCxnSpPr>
              <a:cxnSpLocks/>
              <a:stCxn id="68" idx="0"/>
              <a:endCxn id="59" idx="0"/>
            </p:cNvCxnSpPr>
            <p:nvPr/>
          </p:nvCxnSpPr>
          <p:spPr>
            <a:xfrm rot="16200000" flipV="1">
              <a:off x="6180192" y="3068960"/>
              <a:ext cx="12700" cy="3888432"/>
            </a:xfrm>
            <a:prstGeom prst="curvedConnector3">
              <a:avLst>
                <a:gd name="adj1" fmla="val 180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73" name="曲线连接符 161">
              <a:extLst>
                <a:ext uri="{FF2B5EF4-FFF2-40B4-BE49-F238E27FC236}">
                  <a16:creationId xmlns:a16="http://schemas.microsoft.com/office/drawing/2014/main" id="{3AAF5A1A-EA46-43E0-AD96-11428351E743}"/>
                </a:ext>
              </a:extLst>
            </p:cNvPr>
            <p:cNvCxnSpPr>
              <a:cxnSpLocks/>
              <a:stCxn id="67" idx="0"/>
              <a:endCxn id="59" idx="0"/>
            </p:cNvCxnSpPr>
            <p:nvPr/>
          </p:nvCxnSpPr>
          <p:spPr>
            <a:xfrm rot="16200000" flipV="1">
              <a:off x="5964168" y="3284984"/>
              <a:ext cx="12700" cy="3456384"/>
            </a:xfrm>
            <a:prstGeom prst="curvedConnector3">
              <a:avLst>
                <a:gd name="adj1" fmla="val 2700000"/>
              </a:avLst>
            </a:prstGeom>
            <a:ln>
              <a:solidFill>
                <a:srgbClr val="0000FF"/>
              </a:solidFill>
              <a:tailEnd type="triangle" w="sm" len="sm"/>
            </a:ln>
          </p:spPr>
          <p:style>
            <a:lnRef idx="1">
              <a:schemeClr val="dk1"/>
            </a:lnRef>
            <a:fillRef idx="0">
              <a:schemeClr val="dk1"/>
            </a:fillRef>
            <a:effectRef idx="0">
              <a:schemeClr val="dk1"/>
            </a:effectRef>
            <a:fontRef idx="minor">
              <a:schemeClr val="tx1"/>
            </a:fontRef>
          </p:style>
        </p:cxnSp>
        <p:cxnSp>
          <p:nvCxnSpPr>
            <p:cNvPr id="74" name="曲线连接符 162">
              <a:extLst>
                <a:ext uri="{FF2B5EF4-FFF2-40B4-BE49-F238E27FC236}">
                  <a16:creationId xmlns:a16="http://schemas.microsoft.com/office/drawing/2014/main" id="{E4B1EC0E-C3B4-4B75-AF40-A26526809F59}"/>
                </a:ext>
              </a:extLst>
            </p:cNvPr>
            <p:cNvCxnSpPr>
              <a:cxnSpLocks/>
              <a:stCxn id="61" idx="0"/>
              <a:endCxn id="59" idx="0"/>
            </p:cNvCxnSpPr>
            <p:nvPr/>
          </p:nvCxnSpPr>
          <p:spPr>
            <a:xfrm rot="16200000" flipV="1">
              <a:off x="4668024" y="4581128"/>
              <a:ext cx="12700" cy="864096"/>
            </a:xfrm>
            <a:prstGeom prst="curvedConnector3">
              <a:avLst>
                <a:gd name="adj1" fmla="val 2880000"/>
              </a:avLst>
            </a:prstGeom>
            <a:ln>
              <a:solidFill>
                <a:srgbClr val="7030A0"/>
              </a:solidFill>
              <a:tailEnd type="triangle" w="sm" len="sm"/>
            </a:ln>
          </p:spPr>
          <p:style>
            <a:lnRef idx="1">
              <a:schemeClr val="dk1"/>
            </a:lnRef>
            <a:fillRef idx="0">
              <a:schemeClr val="dk1"/>
            </a:fillRef>
            <a:effectRef idx="0">
              <a:schemeClr val="dk1"/>
            </a:effectRef>
            <a:fontRef idx="minor">
              <a:schemeClr val="tx1"/>
            </a:fontRef>
          </p:style>
        </p:cxnSp>
      </p:grpSp>
      <p:grpSp>
        <p:nvGrpSpPr>
          <p:cNvPr id="75" name="组合 74">
            <a:extLst>
              <a:ext uri="{FF2B5EF4-FFF2-40B4-BE49-F238E27FC236}">
                <a16:creationId xmlns:a16="http://schemas.microsoft.com/office/drawing/2014/main" id="{160FBDDE-45B5-445A-8DDB-E2F92E23F002}"/>
              </a:ext>
            </a:extLst>
          </p:cNvPr>
          <p:cNvGrpSpPr/>
          <p:nvPr/>
        </p:nvGrpSpPr>
        <p:grpSpPr>
          <a:xfrm>
            <a:off x="4391824" y="5367489"/>
            <a:ext cx="5160560" cy="444748"/>
            <a:chOff x="3587904" y="5942930"/>
            <a:chExt cx="5160560" cy="444748"/>
          </a:xfrm>
        </p:grpSpPr>
        <p:sp>
          <p:nvSpPr>
            <p:cNvPr id="76" name="矩形 75">
              <a:extLst>
                <a:ext uri="{FF2B5EF4-FFF2-40B4-BE49-F238E27FC236}">
                  <a16:creationId xmlns:a16="http://schemas.microsoft.com/office/drawing/2014/main" id="{15C49AAE-8971-43DA-B3DB-0249E4098506}"/>
                </a:ext>
              </a:extLst>
            </p:cNvPr>
            <p:cNvSpPr/>
            <p:nvPr/>
          </p:nvSpPr>
          <p:spPr>
            <a:xfrm>
              <a:off x="3587904" y="5949280"/>
              <a:ext cx="432048" cy="432048"/>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11</a:t>
              </a:r>
              <a:endParaRPr kumimoji="1" lang="zh-CN" altLang="en-US" dirty="0"/>
            </a:p>
          </p:txBody>
        </p:sp>
        <p:sp>
          <p:nvSpPr>
            <p:cNvPr id="77" name="矩形 76">
              <a:extLst>
                <a:ext uri="{FF2B5EF4-FFF2-40B4-BE49-F238E27FC236}">
                  <a16:creationId xmlns:a16="http://schemas.microsoft.com/office/drawing/2014/main" id="{062B7D00-5FAE-4631-A4DA-4311625C7FBD}"/>
                </a:ext>
              </a:extLst>
            </p:cNvPr>
            <p:cNvSpPr/>
            <p:nvPr/>
          </p:nvSpPr>
          <p:spPr>
            <a:xfrm>
              <a:off x="4019952"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a:t>
              </a:r>
              <a:endParaRPr kumimoji="1" lang="zh-CN" altLang="en-US" dirty="0"/>
            </a:p>
          </p:txBody>
        </p:sp>
        <p:sp>
          <p:nvSpPr>
            <p:cNvPr id="78" name="矩形 77">
              <a:extLst>
                <a:ext uri="{FF2B5EF4-FFF2-40B4-BE49-F238E27FC236}">
                  <a16:creationId xmlns:a16="http://schemas.microsoft.com/office/drawing/2014/main" id="{16E6C392-FCB4-4835-BD2C-AAF750504647}"/>
                </a:ext>
              </a:extLst>
            </p:cNvPr>
            <p:cNvSpPr/>
            <p:nvPr/>
          </p:nvSpPr>
          <p:spPr>
            <a:xfrm>
              <a:off x="4452000" y="594928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13</a:t>
              </a:r>
              <a:endParaRPr kumimoji="1" lang="zh-CN" altLang="en-US" dirty="0"/>
            </a:p>
          </p:txBody>
        </p:sp>
        <p:sp>
          <p:nvSpPr>
            <p:cNvPr id="79" name="矩形 78">
              <a:extLst>
                <a:ext uri="{FF2B5EF4-FFF2-40B4-BE49-F238E27FC236}">
                  <a16:creationId xmlns:a16="http://schemas.microsoft.com/office/drawing/2014/main" id="{7AFA9ED8-9FEE-4BEE-AAD9-8638DA403C57}"/>
                </a:ext>
              </a:extLst>
            </p:cNvPr>
            <p:cNvSpPr/>
            <p:nvPr/>
          </p:nvSpPr>
          <p:spPr>
            <a:xfrm>
              <a:off x="4884048"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14</a:t>
              </a:r>
              <a:endParaRPr kumimoji="1" lang="zh-CN" altLang="en-US" dirty="0"/>
            </a:p>
          </p:txBody>
        </p:sp>
        <p:sp>
          <p:nvSpPr>
            <p:cNvPr id="80" name="矩形 79">
              <a:extLst>
                <a:ext uri="{FF2B5EF4-FFF2-40B4-BE49-F238E27FC236}">
                  <a16:creationId xmlns:a16="http://schemas.microsoft.com/office/drawing/2014/main" id="{E681BE5F-EEC1-4F37-8C46-A0F925C082E2}"/>
                </a:ext>
              </a:extLst>
            </p:cNvPr>
            <p:cNvSpPr/>
            <p:nvPr/>
          </p:nvSpPr>
          <p:spPr>
            <a:xfrm>
              <a:off x="5316096"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15</a:t>
              </a:r>
              <a:endParaRPr kumimoji="1" lang="zh-CN" altLang="en-US" dirty="0"/>
            </a:p>
          </p:txBody>
        </p:sp>
        <p:sp>
          <p:nvSpPr>
            <p:cNvPr id="81" name="矩形 80">
              <a:extLst>
                <a:ext uri="{FF2B5EF4-FFF2-40B4-BE49-F238E27FC236}">
                  <a16:creationId xmlns:a16="http://schemas.microsoft.com/office/drawing/2014/main" id="{D64CA9D7-70AF-4C7F-837B-ADCC6D1078F8}"/>
                </a:ext>
              </a:extLst>
            </p:cNvPr>
            <p:cNvSpPr/>
            <p:nvPr/>
          </p:nvSpPr>
          <p:spPr>
            <a:xfrm>
              <a:off x="5772160" y="594928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82" name="矩形 81">
              <a:extLst>
                <a:ext uri="{FF2B5EF4-FFF2-40B4-BE49-F238E27FC236}">
                  <a16:creationId xmlns:a16="http://schemas.microsoft.com/office/drawing/2014/main" id="{73DFDAFF-9FFF-422F-ACC3-E12DB7138BEF}"/>
                </a:ext>
              </a:extLst>
            </p:cNvPr>
            <p:cNvSpPr/>
            <p:nvPr/>
          </p:nvSpPr>
          <p:spPr>
            <a:xfrm>
              <a:off x="6204208" y="594928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17</a:t>
              </a:r>
              <a:endParaRPr kumimoji="1" lang="zh-CN" altLang="en-US" dirty="0"/>
            </a:p>
          </p:txBody>
        </p:sp>
        <p:sp>
          <p:nvSpPr>
            <p:cNvPr id="83" name="矩形 82">
              <a:extLst>
                <a:ext uri="{FF2B5EF4-FFF2-40B4-BE49-F238E27FC236}">
                  <a16:creationId xmlns:a16="http://schemas.microsoft.com/office/drawing/2014/main" id="{263D5AF1-2D5D-4C47-9AB0-C9D30C06DDCD}"/>
                </a:ext>
              </a:extLst>
            </p:cNvPr>
            <p:cNvSpPr/>
            <p:nvPr/>
          </p:nvSpPr>
          <p:spPr>
            <a:xfrm>
              <a:off x="6636256"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a:t>
              </a:r>
              <a:endParaRPr kumimoji="1" lang="zh-CN" altLang="en-US" dirty="0"/>
            </a:p>
          </p:txBody>
        </p:sp>
        <p:sp>
          <p:nvSpPr>
            <p:cNvPr id="84" name="矩形 83">
              <a:extLst>
                <a:ext uri="{FF2B5EF4-FFF2-40B4-BE49-F238E27FC236}">
                  <a16:creationId xmlns:a16="http://schemas.microsoft.com/office/drawing/2014/main" id="{61A2ACE5-9554-447D-BAEC-C773E299C2BA}"/>
                </a:ext>
              </a:extLst>
            </p:cNvPr>
            <p:cNvSpPr/>
            <p:nvPr/>
          </p:nvSpPr>
          <p:spPr>
            <a:xfrm>
              <a:off x="7068304" y="5949280"/>
              <a:ext cx="432048" cy="4320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a:t>
              </a:r>
              <a:endParaRPr kumimoji="1" lang="zh-CN" altLang="en-US" dirty="0"/>
            </a:p>
          </p:txBody>
        </p:sp>
        <p:sp>
          <p:nvSpPr>
            <p:cNvPr id="85" name="矩形 84">
              <a:extLst>
                <a:ext uri="{FF2B5EF4-FFF2-40B4-BE49-F238E27FC236}">
                  <a16:creationId xmlns:a16="http://schemas.microsoft.com/office/drawing/2014/main" id="{68D302D8-033A-4AB6-890C-1ED1E11F1CD6}"/>
                </a:ext>
              </a:extLst>
            </p:cNvPr>
            <p:cNvSpPr/>
            <p:nvPr/>
          </p:nvSpPr>
          <p:spPr>
            <a:xfrm>
              <a:off x="7476336"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86" name="矩形 85">
              <a:extLst>
                <a:ext uri="{FF2B5EF4-FFF2-40B4-BE49-F238E27FC236}">
                  <a16:creationId xmlns:a16="http://schemas.microsoft.com/office/drawing/2014/main" id="{EC40F0A6-98D2-43C0-92CC-E182340C52F1}"/>
                </a:ext>
              </a:extLst>
            </p:cNvPr>
            <p:cNvSpPr/>
            <p:nvPr/>
          </p:nvSpPr>
          <p:spPr>
            <a:xfrm>
              <a:off x="7908384" y="5949280"/>
              <a:ext cx="432048" cy="43204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21</a:t>
              </a:r>
              <a:endParaRPr kumimoji="1" lang="zh-CN" altLang="en-US" dirty="0"/>
            </a:p>
          </p:txBody>
        </p:sp>
        <p:sp>
          <p:nvSpPr>
            <p:cNvPr id="87" name="矩形 86">
              <a:extLst>
                <a:ext uri="{FF2B5EF4-FFF2-40B4-BE49-F238E27FC236}">
                  <a16:creationId xmlns:a16="http://schemas.microsoft.com/office/drawing/2014/main" id="{F863B636-A9B3-4C16-8FAA-5337608F1296}"/>
                </a:ext>
              </a:extLst>
            </p:cNvPr>
            <p:cNvSpPr/>
            <p:nvPr/>
          </p:nvSpPr>
          <p:spPr>
            <a:xfrm>
              <a:off x="8316416" y="5949280"/>
              <a:ext cx="432048" cy="432048"/>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22</a:t>
              </a:r>
              <a:endParaRPr kumimoji="1" lang="zh-CN" altLang="en-US" dirty="0"/>
            </a:p>
          </p:txBody>
        </p:sp>
        <p:cxnSp>
          <p:nvCxnSpPr>
            <p:cNvPr id="88" name="曲线连接符 177">
              <a:extLst>
                <a:ext uri="{FF2B5EF4-FFF2-40B4-BE49-F238E27FC236}">
                  <a16:creationId xmlns:a16="http://schemas.microsoft.com/office/drawing/2014/main" id="{22178F1C-8223-4DA8-A2A0-F68D1A5D588C}"/>
                </a:ext>
              </a:extLst>
            </p:cNvPr>
            <p:cNvCxnSpPr>
              <a:cxnSpLocks/>
              <a:stCxn id="80" idx="0"/>
              <a:endCxn id="77" idx="0"/>
            </p:cNvCxnSpPr>
            <p:nvPr/>
          </p:nvCxnSpPr>
          <p:spPr>
            <a:xfrm rot="16200000" flipV="1">
              <a:off x="4884048" y="5301208"/>
              <a:ext cx="12700" cy="1296144"/>
            </a:xfrm>
            <a:prstGeom prst="curvedConnector3">
              <a:avLst>
                <a:gd name="adj1" fmla="val 63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89" name="曲线连接符 178">
              <a:extLst>
                <a:ext uri="{FF2B5EF4-FFF2-40B4-BE49-F238E27FC236}">
                  <a16:creationId xmlns:a16="http://schemas.microsoft.com/office/drawing/2014/main" id="{4009071A-49DB-4486-A089-83D019137DD8}"/>
                </a:ext>
              </a:extLst>
            </p:cNvPr>
            <p:cNvCxnSpPr>
              <a:cxnSpLocks/>
              <a:stCxn id="83" idx="0"/>
              <a:endCxn id="77" idx="0"/>
            </p:cNvCxnSpPr>
            <p:nvPr/>
          </p:nvCxnSpPr>
          <p:spPr>
            <a:xfrm rot="16200000" flipV="1">
              <a:off x="5544128" y="4641128"/>
              <a:ext cx="12700" cy="2616304"/>
            </a:xfrm>
            <a:prstGeom prst="curvedConnector3">
              <a:avLst>
                <a:gd name="adj1" fmla="val 117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90" name="曲线连接符 179">
              <a:extLst>
                <a:ext uri="{FF2B5EF4-FFF2-40B4-BE49-F238E27FC236}">
                  <a16:creationId xmlns:a16="http://schemas.microsoft.com/office/drawing/2014/main" id="{F4B4289D-1F43-41FD-9054-04A1BA67D40A}"/>
                </a:ext>
              </a:extLst>
            </p:cNvPr>
            <p:cNvCxnSpPr>
              <a:cxnSpLocks/>
              <a:stCxn id="86" idx="0"/>
              <a:endCxn id="77" idx="0"/>
            </p:cNvCxnSpPr>
            <p:nvPr/>
          </p:nvCxnSpPr>
          <p:spPr>
            <a:xfrm rot="16200000" flipV="1">
              <a:off x="6180192" y="4005064"/>
              <a:ext cx="12700" cy="3888432"/>
            </a:xfrm>
            <a:prstGeom prst="curvedConnector3">
              <a:avLst>
                <a:gd name="adj1" fmla="val 1800000"/>
              </a:avLst>
            </a:prstGeom>
            <a:ln>
              <a:solidFill>
                <a:srgbClr val="C00000"/>
              </a:solidFill>
              <a:tailEnd type="triangle" w="sm" len="sm"/>
            </a:ln>
          </p:spPr>
          <p:style>
            <a:lnRef idx="1">
              <a:schemeClr val="dk1"/>
            </a:lnRef>
            <a:fillRef idx="0">
              <a:schemeClr val="dk1"/>
            </a:fillRef>
            <a:effectRef idx="0">
              <a:schemeClr val="dk1"/>
            </a:effectRef>
            <a:fontRef idx="minor">
              <a:schemeClr val="tx1"/>
            </a:fontRef>
          </p:style>
        </p:cxnSp>
        <p:cxnSp>
          <p:nvCxnSpPr>
            <p:cNvPr id="91" name="曲线连接符 180">
              <a:extLst>
                <a:ext uri="{FF2B5EF4-FFF2-40B4-BE49-F238E27FC236}">
                  <a16:creationId xmlns:a16="http://schemas.microsoft.com/office/drawing/2014/main" id="{59AACF16-9F3B-4FAA-894C-2F3A7B1F1983}"/>
                </a:ext>
              </a:extLst>
            </p:cNvPr>
            <p:cNvCxnSpPr>
              <a:cxnSpLocks/>
              <a:stCxn id="85" idx="0"/>
              <a:endCxn id="77" idx="0"/>
            </p:cNvCxnSpPr>
            <p:nvPr/>
          </p:nvCxnSpPr>
          <p:spPr>
            <a:xfrm rot="16200000" flipV="1">
              <a:off x="5964168" y="4221088"/>
              <a:ext cx="12700" cy="3456384"/>
            </a:xfrm>
            <a:prstGeom prst="curvedConnector3">
              <a:avLst>
                <a:gd name="adj1" fmla="val 2790000"/>
              </a:avLst>
            </a:prstGeom>
            <a:ln>
              <a:solidFill>
                <a:srgbClr val="0000FF"/>
              </a:solidFill>
              <a:tailEnd type="triangle" w="sm" len="sm"/>
            </a:ln>
          </p:spPr>
          <p:style>
            <a:lnRef idx="1">
              <a:schemeClr val="dk1"/>
            </a:lnRef>
            <a:fillRef idx="0">
              <a:schemeClr val="dk1"/>
            </a:fillRef>
            <a:effectRef idx="0">
              <a:schemeClr val="dk1"/>
            </a:effectRef>
            <a:fontRef idx="minor">
              <a:schemeClr val="tx1"/>
            </a:fontRef>
          </p:style>
        </p:cxnSp>
        <p:cxnSp>
          <p:nvCxnSpPr>
            <p:cNvPr id="92" name="曲线连接符 181">
              <a:extLst>
                <a:ext uri="{FF2B5EF4-FFF2-40B4-BE49-F238E27FC236}">
                  <a16:creationId xmlns:a16="http://schemas.microsoft.com/office/drawing/2014/main" id="{D724774D-7236-46AC-8B2F-B14892FCB11A}"/>
                </a:ext>
              </a:extLst>
            </p:cNvPr>
            <p:cNvCxnSpPr>
              <a:cxnSpLocks/>
              <a:stCxn id="79" idx="0"/>
              <a:endCxn id="77" idx="0"/>
            </p:cNvCxnSpPr>
            <p:nvPr/>
          </p:nvCxnSpPr>
          <p:spPr>
            <a:xfrm rot="16200000" flipV="1">
              <a:off x="4668024" y="5517232"/>
              <a:ext cx="12700" cy="864096"/>
            </a:xfrm>
            <a:prstGeom prst="curvedConnector3">
              <a:avLst>
                <a:gd name="adj1" fmla="val 2790000"/>
              </a:avLst>
            </a:prstGeom>
            <a:ln>
              <a:solidFill>
                <a:srgbClr val="7030A0"/>
              </a:solidFill>
              <a:tailEnd type="triangle" w="sm" len="sm"/>
            </a:ln>
          </p:spPr>
          <p:style>
            <a:lnRef idx="1">
              <a:schemeClr val="dk1"/>
            </a:lnRef>
            <a:fillRef idx="0">
              <a:schemeClr val="dk1"/>
            </a:fillRef>
            <a:effectRef idx="0">
              <a:schemeClr val="dk1"/>
            </a:effectRef>
            <a:fontRef idx="minor">
              <a:schemeClr val="tx1"/>
            </a:fontRef>
          </p:style>
        </p:cxnSp>
        <p:cxnSp>
          <p:nvCxnSpPr>
            <p:cNvPr id="93" name="曲线连接符 182">
              <a:extLst>
                <a:ext uri="{FF2B5EF4-FFF2-40B4-BE49-F238E27FC236}">
                  <a16:creationId xmlns:a16="http://schemas.microsoft.com/office/drawing/2014/main" id="{970B2BF8-51FB-472A-A45E-7DA1D035C04A}"/>
                </a:ext>
              </a:extLst>
            </p:cNvPr>
            <p:cNvCxnSpPr>
              <a:cxnSpLocks/>
              <a:stCxn id="87" idx="2"/>
              <a:endCxn id="76" idx="2"/>
            </p:cNvCxnSpPr>
            <p:nvPr/>
          </p:nvCxnSpPr>
          <p:spPr>
            <a:xfrm rot="5400000">
              <a:off x="6168184" y="4017072"/>
              <a:ext cx="12700" cy="4728512"/>
            </a:xfrm>
            <a:prstGeom prst="curvedConnector3">
              <a:avLst>
                <a:gd name="adj1" fmla="val 1800000"/>
              </a:avLst>
            </a:prstGeom>
            <a:ln>
              <a:solidFill>
                <a:srgbClr val="00698E"/>
              </a:solidFill>
              <a:tailEnd type="triangle" w="sm" len="sm"/>
            </a:ln>
          </p:spPr>
          <p:style>
            <a:lnRef idx="1">
              <a:schemeClr val="dk1"/>
            </a:lnRef>
            <a:fillRef idx="0">
              <a:schemeClr val="dk1"/>
            </a:fillRef>
            <a:effectRef idx="0">
              <a:schemeClr val="dk1"/>
            </a:effectRef>
            <a:fontRef idx="minor">
              <a:schemeClr val="tx1"/>
            </a:fontRef>
          </p:style>
        </p:cxnSp>
      </p:grpSp>
      <p:sp>
        <p:nvSpPr>
          <p:cNvPr id="94" name="文本框 93">
            <a:extLst>
              <a:ext uri="{FF2B5EF4-FFF2-40B4-BE49-F238E27FC236}">
                <a16:creationId xmlns:a16="http://schemas.microsoft.com/office/drawing/2014/main" id="{8C8EBF81-7728-4218-A05D-D83823CFD8F0}"/>
              </a:ext>
            </a:extLst>
          </p:cNvPr>
          <p:cNvSpPr txBox="1"/>
          <p:nvPr/>
        </p:nvSpPr>
        <p:spPr>
          <a:xfrm>
            <a:off x="2495600" y="2493518"/>
            <a:ext cx="1755609"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合并</a:t>
            </a:r>
            <a:r>
              <a:rPr kumimoji="1" lang="en-US" altLang="zh-CN" dirty="0"/>
              <a:t>3</a:t>
            </a:r>
            <a:r>
              <a:rPr kumimoji="1" lang="zh-CN" altLang="en-US" dirty="0"/>
              <a:t>的倍数</a:t>
            </a:r>
          </a:p>
        </p:txBody>
      </p:sp>
      <p:sp>
        <p:nvSpPr>
          <p:cNvPr id="95" name="文本框 94">
            <a:extLst>
              <a:ext uri="{FF2B5EF4-FFF2-40B4-BE49-F238E27FC236}">
                <a16:creationId xmlns:a16="http://schemas.microsoft.com/office/drawing/2014/main" id="{5E93E183-0F3B-40DC-BC7C-B9AEEB092CA5}"/>
              </a:ext>
            </a:extLst>
          </p:cNvPr>
          <p:cNvSpPr txBox="1"/>
          <p:nvPr/>
        </p:nvSpPr>
        <p:spPr>
          <a:xfrm>
            <a:off x="2495600" y="3492565"/>
            <a:ext cx="1755609"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合并</a:t>
            </a:r>
            <a:r>
              <a:rPr kumimoji="1" lang="en-US" altLang="zh-CN" dirty="0"/>
              <a:t>5</a:t>
            </a:r>
            <a:r>
              <a:rPr kumimoji="1" lang="zh-CN" altLang="en-US" dirty="0"/>
              <a:t>的倍数</a:t>
            </a:r>
          </a:p>
        </p:txBody>
      </p:sp>
      <p:sp>
        <p:nvSpPr>
          <p:cNvPr id="96" name="文本框 95">
            <a:extLst>
              <a:ext uri="{FF2B5EF4-FFF2-40B4-BE49-F238E27FC236}">
                <a16:creationId xmlns:a16="http://schemas.microsoft.com/office/drawing/2014/main" id="{A327B72E-31E3-423C-B704-EBC75BCD9C1D}"/>
              </a:ext>
            </a:extLst>
          </p:cNvPr>
          <p:cNvSpPr txBox="1"/>
          <p:nvPr/>
        </p:nvSpPr>
        <p:spPr>
          <a:xfrm>
            <a:off x="2495600" y="4444085"/>
            <a:ext cx="1755609"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合并</a:t>
            </a:r>
            <a:r>
              <a:rPr kumimoji="1" lang="en-US" altLang="zh-CN" dirty="0"/>
              <a:t>7</a:t>
            </a:r>
            <a:r>
              <a:rPr kumimoji="1" lang="zh-CN" altLang="en-US" dirty="0"/>
              <a:t>的倍数</a:t>
            </a:r>
          </a:p>
        </p:txBody>
      </p:sp>
      <p:sp>
        <p:nvSpPr>
          <p:cNvPr id="97" name="文本框 96">
            <a:extLst>
              <a:ext uri="{FF2B5EF4-FFF2-40B4-BE49-F238E27FC236}">
                <a16:creationId xmlns:a16="http://schemas.microsoft.com/office/drawing/2014/main" id="{BB6AF7D0-453B-4C7E-907C-0146CD5B9E56}"/>
              </a:ext>
            </a:extLst>
          </p:cNvPr>
          <p:cNvSpPr txBox="1"/>
          <p:nvPr/>
        </p:nvSpPr>
        <p:spPr>
          <a:xfrm>
            <a:off x="2495600" y="5373839"/>
            <a:ext cx="1866729"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合并</a:t>
            </a:r>
            <a:r>
              <a:rPr kumimoji="1" lang="en-US" altLang="zh-CN" dirty="0"/>
              <a:t>11</a:t>
            </a:r>
            <a:r>
              <a:rPr kumimoji="1" lang="zh-CN" altLang="en-US" dirty="0"/>
              <a:t>的倍数</a:t>
            </a:r>
          </a:p>
        </p:txBody>
      </p:sp>
      <p:sp>
        <p:nvSpPr>
          <p:cNvPr id="5" name="文本框 4">
            <a:extLst>
              <a:ext uri="{FF2B5EF4-FFF2-40B4-BE49-F238E27FC236}">
                <a16:creationId xmlns:a16="http://schemas.microsoft.com/office/drawing/2014/main" id="{D7B2A2F0-CD66-4725-B38C-87832DAAA8DF}"/>
              </a:ext>
            </a:extLst>
          </p:cNvPr>
          <p:cNvSpPr txBox="1"/>
          <p:nvPr/>
        </p:nvSpPr>
        <p:spPr>
          <a:xfrm>
            <a:off x="9774758" y="5428061"/>
            <a:ext cx="183415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六个不相交集！</a:t>
            </a:r>
          </a:p>
        </p:txBody>
      </p:sp>
    </p:spTree>
    <p:extLst>
      <p:ext uri="{BB962C8B-B14F-4D97-AF65-F5344CB8AC3E}">
        <p14:creationId xmlns:p14="http://schemas.microsoft.com/office/powerpoint/2010/main" val="11547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dissolve">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checkerboard(across)">
                                      <p:cBhvr>
                                        <p:cTn id="15" dur="500"/>
                                        <p:tgtEl>
                                          <p:spTgt spid="95"/>
                                        </p:tgtEl>
                                      </p:cBhvr>
                                    </p:animEffect>
                                  </p:childTnLst>
                                </p:cTn>
                              </p:par>
                              <p:par>
                                <p:cTn id="16" presetID="5" presetClass="entr" presetSubtype="1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checkerboard(across)">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blinds(horizontal)">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16" t="-3867" r="-1546"/>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3FEB3500-15DF-8E3E-044B-BE58E86D2124}"/>
              </a:ext>
            </a:extLst>
          </p:cNvPr>
          <p:cNvSpPr/>
          <p:nvPr/>
        </p:nvSpPr>
        <p:spPr>
          <a:xfrm>
            <a:off x="1169272" y="354560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9" name="椭圆 8">
            <a:extLst>
              <a:ext uri="{FF2B5EF4-FFF2-40B4-BE49-F238E27FC236}">
                <a16:creationId xmlns:a16="http://schemas.microsoft.com/office/drawing/2014/main" id="{ADEFC062-DA5D-FFC6-25FB-AAB1CEF048DA}"/>
              </a:ext>
            </a:extLst>
          </p:cNvPr>
          <p:cNvSpPr/>
          <p:nvPr/>
        </p:nvSpPr>
        <p:spPr>
          <a:xfrm>
            <a:off x="1651872" y="266875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 name="椭圆 9">
            <a:extLst>
              <a:ext uri="{FF2B5EF4-FFF2-40B4-BE49-F238E27FC236}">
                <a16:creationId xmlns:a16="http://schemas.microsoft.com/office/drawing/2014/main" id="{35E09F32-4213-E2E2-867E-256C8F9AED01}"/>
              </a:ext>
            </a:extLst>
          </p:cNvPr>
          <p:cNvSpPr/>
          <p:nvPr/>
        </p:nvSpPr>
        <p:spPr>
          <a:xfrm>
            <a:off x="2274172" y="339979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13" name="椭圆 12">
            <a:extLst>
              <a:ext uri="{FF2B5EF4-FFF2-40B4-BE49-F238E27FC236}">
                <a16:creationId xmlns:a16="http://schemas.microsoft.com/office/drawing/2014/main" id="{C8D8BAAE-E014-621E-8BEF-E9B30A83CC2D}"/>
              </a:ext>
            </a:extLst>
          </p:cNvPr>
          <p:cNvSpPr/>
          <p:nvPr/>
        </p:nvSpPr>
        <p:spPr>
          <a:xfrm>
            <a:off x="121522" y="3876418"/>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4" name="椭圆 13">
            <a:extLst>
              <a:ext uri="{FF2B5EF4-FFF2-40B4-BE49-F238E27FC236}">
                <a16:creationId xmlns:a16="http://schemas.microsoft.com/office/drawing/2014/main" id="{9C673D77-0B59-1D97-6A81-CCC710BA9B57}"/>
              </a:ext>
            </a:extLst>
          </p:cNvPr>
          <p:cNvSpPr/>
          <p:nvPr/>
        </p:nvSpPr>
        <p:spPr>
          <a:xfrm>
            <a:off x="1899522" y="420751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632D0788-1013-03B6-7568-869C56F859AC}"/>
              </a:ext>
            </a:extLst>
          </p:cNvPr>
          <p:cNvSpPr/>
          <p:nvPr/>
        </p:nvSpPr>
        <p:spPr>
          <a:xfrm>
            <a:off x="1010522" y="468033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17" name="直线连接符 16">
            <a:extLst>
              <a:ext uri="{FF2B5EF4-FFF2-40B4-BE49-F238E27FC236}">
                <a16:creationId xmlns:a16="http://schemas.microsoft.com/office/drawing/2014/main" id="{9B0E4D2D-DA01-04FE-664B-FD7F9BC3BF3A}"/>
              </a:ext>
            </a:extLst>
          </p:cNvPr>
          <p:cNvCxnSpPr>
            <a:stCxn id="9" idx="5"/>
            <a:endCxn id="10" idx="1"/>
          </p:cNvCxnSpPr>
          <p:nvPr/>
        </p:nvCxnSpPr>
        <p:spPr>
          <a:xfrm>
            <a:off x="2074637" y="3091521"/>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8" name="直线连接符 17">
            <a:extLst>
              <a:ext uri="{FF2B5EF4-FFF2-40B4-BE49-F238E27FC236}">
                <a16:creationId xmlns:a16="http://schemas.microsoft.com/office/drawing/2014/main" id="{38CEBA7D-4858-5CD3-49CE-6938760FE980}"/>
              </a:ext>
            </a:extLst>
          </p:cNvPr>
          <p:cNvCxnSpPr>
            <a:cxnSpLocks/>
            <a:stCxn id="10" idx="4"/>
            <a:endCxn id="14" idx="0"/>
          </p:cNvCxnSpPr>
          <p:nvPr/>
        </p:nvCxnSpPr>
        <p:spPr>
          <a:xfrm flipH="1">
            <a:off x="2147172" y="3895093"/>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直线连接符 20">
            <a:extLst>
              <a:ext uri="{FF2B5EF4-FFF2-40B4-BE49-F238E27FC236}">
                <a16:creationId xmlns:a16="http://schemas.microsoft.com/office/drawing/2014/main" id="{043EE28A-AEB6-4511-E6B8-EFAA68486974}"/>
              </a:ext>
            </a:extLst>
          </p:cNvPr>
          <p:cNvCxnSpPr>
            <a:cxnSpLocks/>
            <a:stCxn id="14" idx="3"/>
            <a:endCxn id="15" idx="6"/>
          </p:cNvCxnSpPr>
          <p:nvPr/>
        </p:nvCxnSpPr>
        <p:spPr>
          <a:xfrm flipH="1">
            <a:off x="1505822" y="4630277"/>
            <a:ext cx="466235" cy="29770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4" name="直线连接符 23">
            <a:extLst>
              <a:ext uri="{FF2B5EF4-FFF2-40B4-BE49-F238E27FC236}">
                <a16:creationId xmlns:a16="http://schemas.microsoft.com/office/drawing/2014/main" id="{D04B2E08-B4D9-4EDB-97FA-F2B6EFFFFEBA}"/>
              </a:ext>
            </a:extLst>
          </p:cNvPr>
          <p:cNvCxnSpPr>
            <a:cxnSpLocks/>
            <a:stCxn id="9" idx="3"/>
            <a:endCxn id="8" idx="0"/>
          </p:cNvCxnSpPr>
          <p:nvPr/>
        </p:nvCxnSpPr>
        <p:spPr>
          <a:xfrm flipH="1">
            <a:off x="1416922" y="3091521"/>
            <a:ext cx="307485" cy="45408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8" name="直线连接符 27">
            <a:extLst>
              <a:ext uri="{FF2B5EF4-FFF2-40B4-BE49-F238E27FC236}">
                <a16:creationId xmlns:a16="http://schemas.microsoft.com/office/drawing/2014/main" id="{A63A41A2-FF12-C86A-4F0C-55C28C2314BD}"/>
              </a:ext>
            </a:extLst>
          </p:cNvPr>
          <p:cNvCxnSpPr>
            <a:cxnSpLocks/>
            <a:stCxn id="15" idx="1"/>
            <a:endCxn id="13" idx="5"/>
          </p:cNvCxnSpPr>
          <p:nvPr/>
        </p:nvCxnSpPr>
        <p:spPr>
          <a:xfrm flipH="1" flipV="1">
            <a:off x="544287" y="4299183"/>
            <a:ext cx="538770" cy="4536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直线连接符 30">
            <a:extLst>
              <a:ext uri="{FF2B5EF4-FFF2-40B4-BE49-F238E27FC236}">
                <a16:creationId xmlns:a16="http://schemas.microsoft.com/office/drawing/2014/main" id="{A1954BC4-595C-4483-1FFE-9114C1C35F50}"/>
              </a:ext>
            </a:extLst>
          </p:cNvPr>
          <p:cNvCxnSpPr>
            <a:cxnSpLocks/>
            <a:stCxn id="8" idx="4"/>
            <a:endCxn id="15" idx="0"/>
          </p:cNvCxnSpPr>
          <p:nvPr/>
        </p:nvCxnSpPr>
        <p:spPr>
          <a:xfrm flipH="1">
            <a:off x="1258172" y="4040907"/>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7" name="椭圆 36">
            <a:extLst>
              <a:ext uri="{FF2B5EF4-FFF2-40B4-BE49-F238E27FC236}">
                <a16:creationId xmlns:a16="http://schemas.microsoft.com/office/drawing/2014/main" id="{3F2D3B0B-BD7A-9802-1A06-2DDA14A3119B}"/>
              </a:ext>
            </a:extLst>
          </p:cNvPr>
          <p:cNvSpPr/>
          <p:nvPr/>
        </p:nvSpPr>
        <p:spPr>
          <a:xfrm>
            <a:off x="801166" y="4207512"/>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1</a:t>
            </a:r>
            <a:endParaRPr kumimoji="1" lang="zh-CN" altLang="en-US" dirty="0">
              <a:solidFill>
                <a:srgbClr val="C00000"/>
              </a:solidFill>
            </a:endParaRPr>
          </a:p>
        </p:txBody>
      </p:sp>
      <p:sp>
        <p:nvSpPr>
          <p:cNvPr id="39" name="椭圆 38">
            <a:extLst>
              <a:ext uri="{FF2B5EF4-FFF2-40B4-BE49-F238E27FC236}">
                <a16:creationId xmlns:a16="http://schemas.microsoft.com/office/drawing/2014/main" id="{106EC05B-15B0-07FE-3589-F999D032D5AD}"/>
              </a:ext>
            </a:extLst>
          </p:cNvPr>
          <p:cNvSpPr/>
          <p:nvPr/>
        </p:nvSpPr>
        <p:spPr>
          <a:xfrm>
            <a:off x="1742144" y="4832861"/>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2</a:t>
            </a:r>
            <a:endParaRPr kumimoji="1" lang="zh-CN" altLang="en-US" dirty="0">
              <a:solidFill>
                <a:srgbClr val="C00000"/>
              </a:solidFill>
            </a:endParaRPr>
          </a:p>
        </p:txBody>
      </p:sp>
      <p:sp>
        <p:nvSpPr>
          <p:cNvPr id="40" name="椭圆 39">
            <a:extLst>
              <a:ext uri="{FF2B5EF4-FFF2-40B4-BE49-F238E27FC236}">
                <a16:creationId xmlns:a16="http://schemas.microsoft.com/office/drawing/2014/main" id="{7F189993-383E-0B7A-62C1-DDC5B0C89460}"/>
              </a:ext>
            </a:extLst>
          </p:cNvPr>
          <p:cNvSpPr/>
          <p:nvPr/>
        </p:nvSpPr>
        <p:spPr>
          <a:xfrm>
            <a:off x="1258172" y="2998486"/>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3</a:t>
            </a:r>
            <a:endParaRPr kumimoji="1" lang="zh-CN" altLang="en-US" dirty="0">
              <a:solidFill>
                <a:srgbClr val="C00000"/>
              </a:solidFill>
            </a:endParaRPr>
          </a:p>
        </p:txBody>
      </p:sp>
      <p:sp>
        <p:nvSpPr>
          <p:cNvPr id="41" name="椭圆 40">
            <a:extLst>
              <a:ext uri="{FF2B5EF4-FFF2-40B4-BE49-F238E27FC236}">
                <a16:creationId xmlns:a16="http://schemas.microsoft.com/office/drawing/2014/main" id="{BA7EC560-645B-25E0-ED73-C1675EAA337E}"/>
              </a:ext>
            </a:extLst>
          </p:cNvPr>
          <p:cNvSpPr/>
          <p:nvPr/>
        </p:nvSpPr>
        <p:spPr>
          <a:xfrm>
            <a:off x="4281847" y="369800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42" name="椭圆 41">
            <a:extLst>
              <a:ext uri="{FF2B5EF4-FFF2-40B4-BE49-F238E27FC236}">
                <a16:creationId xmlns:a16="http://schemas.microsoft.com/office/drawing/2014/main" id="{4B53CB84-1BAB-E1D0-4C6F-029768A47BBC}"/>
              </a:ext>
            </a:extLst>
          </p:cNvPr>
          <p:cNvSpPr/>
          <p:nvPr/>
        </p:nvSpPr>
        <p:spPr>
          <a:xfrm>
            <a:off x="4764447" y="282115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43" name="椭圆 42">
            <a:extLst>
              <a:ext uri="{FF2B5EF4-FFF2-40B4-BE49-F238E27FC236}">
                <a16:creationId xmlns:a16="http://schemas.microsoft.com/office/drawing/2014/main" id="{F63B875B-02DD-0377-71BD-FE36BD676888}"/>
              </a:ext>
            </a:extLst>
          </p:cNvPr>
          <p:cNvSpPr/>
          <p:nvPr/>
        </p:nvSpPr>
        <p:spPr>
          <a:xfrm>
            <a:off x="5386747" y="355219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44" name="椭圆 43">
            <a:extLst>
              <a:ext uri="{FF2B5EF4-FFF2-40B4-BE49-F238E27FC236}">
                <a16:creationId xmlns:a16="http://schemas.microsoft.com/office/drawing/2014/main" id="{C3A2A1B9-B675-F361-8D1B-23FE08CFDC47}"/>
              </a:ext>
            </a:extLst>
          </p:cNvPr>
          <p:cNvSpPr/>
          <p:nvPr/>
        </p:nvSpPr>
        <p:spPr>
          <a:xfrm>
            <a:off x="3234097" y="4028818"/>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45" name="椭圆 44">
            <a:extLst>
              <a:ext uri="{FF2B5EF4-FFF2-40B4-BE49-F238E27FC236}">
                <a16:creationId xmlns:a16="http://schemas.microsoft.com/office/drawing/2014/main" id="{180C9226-59E5-03B7-C310-F4D4A6C3DE68}"/>
              </a:ext>
            </a:extLst>
          </p:cNvPr>
          <p:cNvSpPr/>
          <p:nvPr/>
        </p:nvSpPr>
        <p:spPr>
          <a:xfrm>
            <a:off x="5012097" y="435991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46" name="椭圆 45">
            <a:extLst>
              <a:ext uri="{FF2B5EF4-FFF2-40B4-BE49-F238E27FC236}">
                <a16:creationId xmlns:a16="http://schemas.microsoft.com/office/drawing/2014/main" id="{55F3EB4F-A1A7-65F5-FD14-E516B6D83E2F}"/>
              </a:ext>
            </a:extLst>
          </p:cNvPr>
          <p:cNvSpPr/>
          <p:nvPr/>
        </p:nvSpPr>
        <p:spPr>
          <a:xfrm>
            <a:off x="4123097" y="483273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47" name="直线连接符 46">
            <a:extLst>
              <a:ext uri="{FF2B5EF4-FFF2-40B4-BE49-F238E27FC236}">
                <a16:creationId xmlns:a16="http://schemas.microsoft.com/office/drawing/2014/main" id="{833E03D2-8813-F1A8-AD4C-0C67E6A7F407}"/>
              </a:ext>
            </a:extLst>
          </p:cNvPr>
          <p:cNvCxnSpPr>
            <a:stCxn id="42" idx="5"/>
            <a:endCxn id="43" idx="1"/>
          </p:cNvCxnSpPr>
          <p:nvPr/>
        </p:nvCxnSpPr>
        <p:spPr>
          <a:xfrm>
            <a:off x="5187212" y="3243921"/>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8" name="直线连接符 47">
            <a:extLst>
              <a:ext uri="{FF2B5EF4-FFF2-40B4-BE49-F238E27FC236}">
                <a16:creationId xmlns:a16="http://schemas.microsoft.com/office/drawing/2014/main" id="{09EB8F10-2BB2-5766-422A-07BF775DFB6F}"/>
              </a:ext>
            </a:extLst>
          </p:cNvPr>
          <p:cNvCxnSpPr>
            <a:cxnSpLocks/>
            <a:stCxn id="43" idx="4"/>
            <a:endCxn id="45" idx="0"/>
          </p:cNvCxnSpPr>
          <p:nvPr/>
        </p:nvCxnSpPr>
        <p:spPr>
          <a:xfrm flipH="1">
            <a:off x="5259747" y="4047493"/>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9" name="直线连接符 48">
            <a:extLst>
              <a:ext uri="{FF2B5EF4-FFF2-40B4-BE49-F238E27FC236}">
                <a16:creationId xmlns:a16="http://schemas.microsoft.com/office/drawing/2014/main" id="{46DAC9F7-EBC9-5404-A101-6BDA3CF7ADA5}"/>
              </a:ext>
            </a:extLst>
          </p:cNvPr>
          <p:cNvCxnSpPr>
            <a:cxnSpLocks/>
            <a:stCxn id="45" idx="3"/>
            <a:endCxn id="46" idx="6"/>
          </p:cNvCxnSpPr>
          <p:nvPr/>
        </p:nvCxnSpPr>
        <p:spPr>
          <a:xfrm flipH="1">
            <a:off x="4618397" y="4782677"/>
            <a:ext cx="466235" cy="29770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0" name="直线连接符 49">
            <a:extLst>
              <a:ext uri="{FF2B5EF4-FFF2-40B4-BE49-F238E27FC236}">
                <a16:creationId xmlns:a16="http://schemas.microsoft.com/office/drawing/2014/main" id="{8596C89F-D289-9517-4FFA-5581C17E5F30}"/>
              </a:ext>
            </a:extLst>
          </p:cNvPr>
          <p:cNvCxnSpPr>
            <a:cxnSpLocks/>
            <a:stCxn id="42" idx="3"/>
            <a:endCxn id="41" idx="0"/>
          </p:cNvCxnSpPr>
          <p:nvPr/>
        </p:nvCxnSpPr>
        <p:spPr>
          <a:xfrm flipH="1">
            <a:off x="4529497" y="3243921"/>
            <a:ext cx="307485" cy="45408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D96A5A0A-BFAB-8774-2268-4648A0AE5FEF}"/>
              </a:ext>
            </a:extLst>
          </p:cNvPr>
          <p:cNvCxnSpPr>
            <a:cxnSpLocks/>
            <a:stCxn id="41" idx="4"/>
            <a:endCxn id="46" idx="0"/>
          </p:cNvCxnSpPr>
          <p:nvPr/>
        </p:nvCxnSpPr>
        <p:spPr>
          <a:xfrm flipH="1">
            <a:off x="4370747" y="4193307"/>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4" name="椭圆 53">
            <a:extLst>
              <a:ext uri="{FF2B5EF4-FFF2-40B4-BE49-F238E27FC236}">
                <a16:creationId xmlns:a16="http://schemas.microsoft.com/office/drawing/2014/main" id="{5D20D5F0-CA21-47D6-A2CD-0CE44163324F}"/>
              </a:ext>
            </a:extLst>
          </p:cNvPr>
          <p:cNvSpPr/>
          <p:nvPr/>
        </p:nvSpPr>
        <p:spPr>
          <a:xfrm>
            <a:off x="4854719" y="4985261"/>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2</a:t>
            </a:r>
            <a:endParaRPr kumimoji="1" lang="zh-CN" altLang="en-US" dirty="0">
              <a:solidFill>
                <a:srgbClr val="C00000"/>
              </a:solidFill>
            </a:endParaRPr>
          </a:p>
        </p:txBody>
      </p:sp>
      <p:sp>
        <p:nvSpPr>
          <p:cNvPr id="55" name="椭圆 54">
            <a:extLst>
              <a:ext uri="{FF2B5EF4-FFF2-40B4-BE49-F238E27FC236}">
                <a16:creationId xmlns:a16="http://schemas.microsoft.com/office/drawing/2014/main" id="{7417EF46-D2B9-2D86-73AA-AA7092CB92B6}"/>
              </a:ext>
            </a:extLst>
          </p:cNvPr>
          <p:cNvSpPr/>
          <p:nvPr/>
        </p:nvSpPr>
        <p:spPr>
          <a:xfrm>
            <a:off x="4370747" y="3150886"/>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3</a:t>
            </a:r>
            <a:endParaRPr kumimoji="1" lang="zh-CN" altLang="en-US" dirty="0">
              <a:solidFill>
                <a:srgbClr val="C00000"/>
              </a:solidFill>
            </a:endParaRPr>
          </a:p>
        </p:txBody>
      </p:sp>
      <p:sp>
        <p:nvSpPr>
          <p:cNvPr id="56" name="椭圆 55">
            <a:extLst>
              <a:ext uri="{FF2B5EF4-FFF2-40B4-BE49-F238E27FC236}">
                <a16:creationId xmlns:a16="http://schemas.microsoft.com/office/drawing/2014/main" id="{6D26A4AD-F820-E993-B308-281BF2ED3807}"/>
              </a:ext>
            </a:extLst>
          </p:cNvPr>
          <p:cNvSpPr/>
          <p:nvPr/>
        </p:nvSpPr>
        <p:spPr>
          <a:xfrm>
            <a:off x="7487413" y="367992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57" name="椭圆 56">
            <a:extLst>
              <a:ext uri="{FF2B5EF4-FFF2-40B4-BE49-F238E27FC236}">
                <a16:creationId xmlns:a16="http://schemas.microsoft.com/office/drawing/2014/main" id="{F9C92602-13F4-7953-2EA0-3E9E1DA0E403}"/>
              </a:ext>
            </a:extLst>
          </p:cNvPr>
          <p:cNvSpPr/>
          <p:nvPr/>
        </p:nvSpPr>
        <p:spPr>
          <a:xfrm>
            <a:off x="7970013" y="2803075"/>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58" name="椭圆 57">
            <a:extLst>
              <a:ext uri="{FF2B5EF4-FFF2-40B4-BE49-F238E27FC236}">
                <a16:creationId xmlns:a16="http://schemas.microsoft.com/office/drawing/2014/main" id="{009AA873-A67A-E0A6-8A2F-E724B70A40BF}"/>
              </a:ext>
            </a:extLst>
          </p:cNvPr>
          <p:cNvSpPr/>
          <p:nvPr/>
        </p:nvSpPr>
        <p:spPr>
          <a:xfrm>
            <a:off x="8592313" y="353411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59" name="椭圆 58">
            <a:extLst>
              <a:ext uri="{FF2B5EF4-FFF2-40B4-BE49-F238E27FC236}">
                <a16:creationId xmlns:a16="http://schemas.microsoft.com/office/drawing/2014/main" id="{85A73796-4E31-7A8C-BF88-FCF275AF59D3}"/>
              </a:ext>
            </a:extLst>
          </p:cNvPr>
          <p:cNvSpPr/>
          <p:nvPr/>
        </p:nvSpPr>
        <p:spPr>
          <a:xfrm>
            <a:off x="6439663" y="401073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60" name="椭圆 59">
            <a:extLst>
              <a:ext uri="{FF2B5EF4-FFF2-40B4-BE49-F238E27FC236}">
                <a16:creationId xmlns:a16="http://schemas.microsoft.com/office/drawing/2014/main" id="{E7E8417B-6BE2-C2D2-1D2A-A7262F9E445B}"/>
              </a:ext>
            </a:extLst>
          </p:cNvPr>
          <p:cNvSpPr/>
          <p:nvPr/>
        </p:nvSpPr>
        <p:spPr>
          <a:xfrm>
            <a:off x="8217663" y="4341831"/>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61" name="椭圆 60">
            <a:extLst>
              <a:ext uri="{FF2B5EF4-FFF2-40B4-BE49-F238E27FC236}">
                <a16:creationId xmlns:a16="http://schemas.microsoft.com/office/drawing/2014/main" id="{AC98A8C0-FA20-FB70-1A37-925CE0B09154}"/>
              </a:ext>
            </a:extLst>
          </p:cNvPr>
          <p:cNvSpPr/>
          <p:nvPr/>
        </p:nvSpPr>
        <p:spPr>
          <a:xfrm>
            <a:off x="7328663" y="4814649"/>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62" name="直线连接符 61">
            <a:extLst>
              <a:ext uri="{FF2B5EF4-FFF2-40B4-BE49-F238E27FC236}">
                <a16:creationId xmlns:a16="http://schemas.microsoft.com/office/drawing/2014/main" id="{8A8CF39A-6E8B-EDBE-40F6-35BD80D93BEC}"/>
              </a:ext>
            </a:extLst>
          </p:cNvPr>
          <p:cNvCxnSpPr>
            <a:stCxn id="57" idx="5"/>
            <a:endCxn id="58" idx="1"/>
          </p:cNvCxnSpPr>
          <p:nvPr/>
        </p:nvCxnSpPr>
        <p:spPr>
          <a:xfrm>
            <a:off x="8392778" y="3225840"/>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3" name="直线连接符 62">
            <a:extLst>
              <a:ext uri="{FF2B5EF4-FFF2-40B4-BE49-F238E27FC236}">
                <a16:creationId xmlns:a16="http://schemas.microsoft.com/office/drawing/2014/main" id="{33548382-1C22-8725-EEDA-238B979E7E98}"/>
              </a:ext>
            </a:extLst>
          </p:cNvPr>
          <p:cNvCxnSpPr>
            <a:cxnSpLocks/>
            <a:stCxn id="58" idx="4"/>
            <a:endCxn id="60" idx="0"/>
          </p:cNvCxnSpPr>
          <p:nvPr/>
        </p:nvCxnSpPr>
        <p:spPr>
          <a:xfrm flipH="1">
            <a:off x="8465313" y="4029412"/>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5" name="直线连接符 64">
            <a:extLst>
              <a:ext uri="{FF2B5EF4-FFF2-40B4-BE49-F238E27FC236}">
                <a16:creationId xmlns:a16="http://schemas.microsoft.com/office/drawing/2014/main" id="{781750C7-DC45-CD36-9406-4D6E12301454}"/>
              </a:ext>
            </a:extLst>
          </p:cNvPr>
          <p:cNvCxnSpPr>
            <a:cxnSpLocks/>
            <a:stCxn id="57" idx="3"/>
            <a:endCxn id="56" idx="0"/>
          </p:cNvCxnSpPr>
          <p:nvPr/>
        </p:nvCxnSpPr>
        <p:spPr>
          <a:xfrm flipH="1">
            <a:off x="7735063" y="3225840"/>
            <a:ext cx="307485" cy="45408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直线连接符 65">
            <a:extLst>
              <a:ext uri="{FF2B5EF4-FFF2-40B4-BE49-F238E27FC236}">
                <a16:creationId xmlns:a16="http://schemas.microsoft.com/office/drawing/2014/main" id="{DE081DAD-745E-CF7B-D25F-CDAA2D979C1C}"/>
              </a:ext>
            </a:extLst>
          </p:cNvPr>
          <p:cNvCxnSpPr>
            <a:cxnSpLocks/>
            <a:stCxn id="56" idx="4"/>
            <a:endCxn id="61" idx="0"/>
          </p:cNvCxnSpPr>
          <p:nvPr/>
        </p:nvCxnSpPr>
        <p:spPr>
          <a:xfrm flipH="1">
            <a:off x="7576313" y="4175226"/>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8" name="椭圆 67">
            <a:extLst>
              <a:ext uri="{FF2B5EF4-FFF2-40B4-BE49-F238E27FC236}">
                <a16:creationId xmlns:a16="http://schemas.microsoft.com/office/drawing/2014/main" id="{0BD91CFC-E95D-2181-63A7-1A81175EA0EA}"/>
              </a:ext>
            </a:extLst>
          </p:cNvPr>
          <p:cNvSpPr/>
          <p:nvPr/>
        </p:nvSpPr>
        <p:spPr>
          <a:xfrm>
            <a:off x="7576313" y="3132805"/>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3</a:t>
            </a:r>
            <a:endParaRPr kumimoji="1" lang="zh-CN" altLang="en-US" dirty="0">
              <a:solidFill>
                <a:srgbClr val="C00000"/>
              </a:solidFill>
            </a:endParaRPr>
          </a:p>
        </p:txBody>
      </p:sp>
      <p:sp>
        <p:nvSpPr>
          <p:cNvPr id="69" name="椭圆 68">
            <a:extLst>
              <a:ext uri="{FF2B5EF4-FFF2-40B4-BE49-F238E27FC236}">
                <a16:creationId xmlns:a16="http://schemas.microsoft.com/office/drawing/2014/main" id="{02E10B11-64E4-A04D-C8AB-CAC5D09C253E}"/>
              </a:ext>
            </a:extLst>
          </p:cNvPr>
          <p:cNvSpPr/>
          <p:nvPr/>
        </p:nvSpPr>
        <p:spPr>
          <a:xfrm>
            <a:off x="10553491" y="3677344"/>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70" name="椭圆 69">
            <a:extLst>
              <a:ext uri="{FF2B5EF4-FFF2-40B4-BE49-F238E27FC236}">
                <a16:creationId xmlns:a16="http://schemas.microsoft.com/office/drawing/2014/main" id="{8531EFF6-D786-3652-E4BC-2AFFC4AC7EE5}"/>
              </a:ext>
            </a:extLst>
          </p:cNvPr>
          <p:cNvSpPr/>
          <p:nvPr/>
        </p:nvSpPr>
        <p:spPr>
          <a:xfrm>
            <a:off x="11036091" y="280049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71" name="椭圆 70">
            <a:extLst>
              <a:ext uri="{FF2B5EF4-FFF2-40B4-BE49-F238E27FC236}">
                <a16:creationId xmlns:a16="http://schemas.microsoft.com/office/drawing/2014/main" id="{948EC791-C291-6511-3411-112939D11602}"/>
              </a:ext>
            </a:extLst>
          </p:cNvPr>
          <p:cNvSpPr/>
          <p:nvPr/>
        </p:nvSpPr>
        <p:spPr>
          <a:xfrm>
            <a:off x="11658391" y="353153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72" name="椭圆 71">
            <a:extLst>
              <a:ext uri="{FF2B5EF4-FFF2-40B4-BE49-F238E27FC236}">
                <a16:creationId xmlns:a16="http://schemas.microsoft.com/office/drawing/2014/main" id="{698A63C1-4438-E6C3-FEDB-588129356D48}"/>
              </a:ext>
            </a:extLst>
          </p:cNvPr>
          <p:cNvSpPr/>
          <p:nvPr/>
        </p:nvSpPr>
        <p:spPr>
          <a:xfrm>
            <a:off x="9505741" y="4008155"/>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73" name="椭圆 72">
            <a:extLst>
              <a:ext uri="{FF2B5EF4-FFF2-40B4-BE49-F238E27FC236}">
                <a16:creationId xmlns:a16="http://schemas.microsoft.com/office/drawing/2014/main" id="{9E32AD39-485A-17A4-C85E-AF90512EAE22}"/>
              </a:ext>
            </a:extLst>
          </p:cNvPr>
          <p:cNvSpPr/>
          <p:nvPr/>
        </p:nvSpPr>
        <p:spPr>
          <a:xfrm>
            <a:off x="11283741" y="4339249"/>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74" name="椭圆 73">
            <a:extLst>
              <a:ext uri="{FF2B5EF4-FFF2-40B4-BE49-F238E27FC236}">
                <a16:creationId xmlns:a16="http://schemas.microsoft.com/office/drawing/2014/main" id="{49D7AEE9-5067-467B-C8A6-74D066CF42E8}"/>
              </a:ext>
            </a:extLst>
          </p:cNvPr>
          <p:cNvSpPr/>
          <p:nvPr/>
        </p:nvSpPr>
        <p:spPr>
          <a:xfrm>
            <a:off x="10394741" y="481206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75" name="直线连接符 74">
            <a:extLst>
              <a:ext uri="{FF2B5EF4-FFF2-40B4-BE49-F238E27FC236}">
                <a16:creationId xmlns:a16="http://schemas.microsoft.com/office/drawing/2014/main" id="{F758F4A6-BCD4-B110-8E2D-AE9478C05A86}"/>
              </a:ext>
            </a:extLst>
          </p:cNvPr>
          <p:cNvCxnSpPr>
            <a:stCxn id="70" idx="5"/>
            <a:endCxn id="71" idx="1"/>
          </p:cNvCxnSpPr>
          <p:nvPr/>
        </p:nvCxnSpPr>
        <p:spPr>
          <a:xfrm>
            <a:off x="11458856" y="3223258"/>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6" name="直线连接符 75">
            <a:extLst>
              <a:ext uri="{FF2B5EF4-FFF2-40B4-BE49-F238E27FC236}">
                <a16:creationId xmlns:a16="http://schemas.microsoft.com/office/drawing/2014/main" id="{663A2369-6A1A-3DE6-2E9A-919A7B3CF39C}"/>
              </a:ext>
            </a:extLst>
          </p:cNvPr>
          <p:cNvCxnSpPr>
            <a:cxnSpLocks/>
            <a:stCxn id="71" idx="4"/>
            <a:endCxn id="73" idx="0"/>
          </p:cNvCxnSpPr>
          <p:nvPr/>
        </p:nvCxnSpPr>
        <p:spPr>
          <a:xfrm flipH="1">
            <a:off x="11531391" y="4026830"/>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9" name="直线连接符 78">
            <a:extLst>
              <a:ext uri="{FF2B5EF4-FFF2-40B4-BE49-F238E27FC236}">
                <a16:creationId xmlns:a16="http://schemas.microsoft.com/office/drawing/2014/main" id="{6DB0BFC2-C41B-C0A8-0750-6AE5D2FEC2D6}"/>
              </a:ext>
            </a:extLst>
          </p:cNvPr>
          <p:cNvCxnSpPr>
            <a:cxnSpLocks/>
            <a:stCxn id="69" idx="4"/>
            <a:endCxn id="74" idx="0"/>
          </p:cNvCxnSpPr>
          <p:nvPr/>
        </p:nvCxnSpPr>
        <p:spPr>
          <a:xfrm flipH="1">
            <a:off x="10642391" y="4172644"/>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82" name="右箭头 81">
            <a:extLst>
              <a:ext uri="{FF2B5EF4-FFF2-40B4-BE49-F238E27FC236}">
                <a16:creationId xmlns:a16="http://schemas.microsoft.com/office/drawing/2014/main" id="{1F7DC122-E358-6F68-DF72-090AC86EB671}"/>
              </a:ext>
            </a:extLst>
          </p:cNvPr>
          <p:cNvSpPr/>
          <p:nvPr/>
        </p:nvSpPr>
        <p:spPr>
          <a:xfrm>
            <a:off x="2692142" y="3935340"/>
            <a:ext cx="464625" cy="675982"/>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右箭头 82">
            <a:extLst>
              <a:ext uri="{FF2B5EF4-FFF2-40B4-BE49-F238E27FC236}">
                <a16:creationId xmlns:a16="http://schemas.microsoft.com/office/drawing/2014/main" id="{E78A43A2-4F34-7189-5F38-4F1DD4038B00}"/>
              </a:ext>
            </a:extLst>
          </p:cNvPr>
          <p:cNvSpPr/>
          <p:nvPr/>
        </p:nvSpPr>
        <p:spPr>
          <a:xfrm>
            <a:off x="5882047" y="3890946"/>
            <a:ext cx="464625" cy="675982"/>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右箭头 83">
            <a:extLst>
              <a:ext uri="{FF2B5EF4-FFF2-40B4-BE49-F238E27FC236}">
                <a16:creationId xmlns:a16="http://schemas.microsoft.com/office/drawing/2014/main" id="{7A20F4A7-C707-0A8A-C205-063E6DA302BC}"/>
              </a:ext>
            </a:extLst>
          </p:cNvPr>
          <p:cNvSpPr/>
          <p:nvPr/>
        </p:nvSpPr>
        <p:spPr>
          <a:xfrm>
            <a:off x="8962340" y="3890946"/>
            <a:ext cx="464625" cy="675982"/>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36FFD701-8C50-C1E7-99BF-73E7366915B6}"/>
              </a:ext>
            </a:extLst>
          </p:cNvPr>
          <p:cNvSpPr txBox="1"/>
          <p:nvPr/>
        </p:nvSpPr>
        <p:spPr>
          <a:xfrm>
            <a:off x="643246" y="5650466"/>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1</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FD0C2A15-A0BE-C4F4-0498-A13C71A3DCC3}"/>
              </a:ext>
            </a:extLst>
          </p:cNvPr>
          <p:cNvSpPr txBox="1"/>
          <p:nvPr/>
        </p:nvSpPr>
        <p:spPr>
          <a:xfrm>
            <a:off x="4273127" y="5650466"/>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2</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BF4696B6-F498-B112-BA14-7199DBC42D4A}"/>
              </a:ext>
            </a:extLst>
          </p:cNvPr>
          <p:cNvSpPr txBox="1"/>
          <p:nvPr/>
        </p:nvSpPr>
        <p:spPr>
          <a:xfrm>
            <a:off x="7537028" y="5636333"/>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2</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F5558507-2CEE-5ABA-F1AD-03E7A9ED9D57}"/>
              </a:ext>
            </a:extLst>
          </p:cNvPr>
          <p:cNvSpPr txBox="1"/>
          <p:nvPr/>
        </p:nvSpPr>
        <p:spPr>
          <a:xfrm>
            <a:off x="10417771" y="5636333"/>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3</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90" name="直线连接符 89">
            <a:extLst>
              <a:ext uri="{FF2B5EF4-FFF2-40B4-BE49-F238E27FC236}">
                <a16:creationId xmlns:a16="http://schemas.microsoft.com/office/drawing/2014/main" id="{5E3C4BBC-591E-33C8-B3DB-CD9806319FEB}"/>
              </a:ext>
            </a:extLst>
          </p:cNvPr>
          <p:cNvCxnSpPr/>
          <p:nvPr/>
        </p:nvCxnSpPr>
        <p:spPr>
          <a:xfrm>
            <a:off x="2924454" y="2668756"/>
            <a:ext cx="0" cy="3367687"/>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F498044F-F56D-F551-B1F5-A32985707545}"/>
              </a:ext>
            </a:extLst>
          </p:cNvPr>
          <p:cNvCxnSpPr/>
          <p:nvPr/>
        </p:nvCxnSpPr>
        <p:spPr>
          <a:xfrm>
            <a:off x="6114359" y="2571961"/>
            <a:ext cx="0" cy="3367687"/>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A0A42C7C-E87C-B89E-FD4A-8E9760B450F4}"/>
              </a:ext>
            </a:extLst>
          </p:cNvPr>
          <p:cNvCxnSpPr/>
          <p:nvPr/>
        </p:nvCxnSpPr>
        <p:spPr>
          <a:xfrm>
            <a:off x="9194652" y="2509463"/>
            <a:ext cx="0" cy="3367687"/>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19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dissolv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dissolve">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dissolve">
                                      <p:cBhvr>
                                        <p:cTn id="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54" t="-4000" r="-154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B8B4BCA-F72E-76D3-6BEB-26E996F0DD6A}"/>
              </a:ext>
            </a:extLst>
          </p:cNvPr>
          <p:cNvSpPr txBox="1"/>
          <p:nvPr/>
        </p:nvSpPr>
        <p:spPr>
          <a:xfrm>
            <a:off x="1206500" y="2667000"/>
            <a:ext cx="2167325" cy="523220"/>
          </a:xfrm>
          <a:prstGeom prst="rect">
            <a:avLst/>
          </a:prstGeom>
          <a:noFill/>
        </p:spPr>
        <p:txBody>
          <a:bodyPr wrap="none" rtlCol="0">
            <a:spAutoFit/>
          </a:bodyPr>
          <a:lstStyle/>
          <a:p>
            <a:r>
              <a:rPr kumimoji="1" lang="zh-CN" altLang="en-US" sz="2800" dirty="0"/>
              <a:t>算法一：</a:t>
            </a:r>
            <a:r>
              <a:rPr kumimoji="1" lang="en-US" altLang="zh-CN" sz="2800" dirty="0"/>
              <a:t>DFS</a:t>
            </a:r>
            <a:endParaRPr kumimoji="1" lang="zh-CN" altLang="en-US" sz="2800" dirty="0"/>
          </a:p>
        </p:txBody>
      </p:sp>
      <p:sp>
        <p:nvSpPr>
          <p:cNvPr id="6" name="文本框 5">
            <a:extLst>
              <a:ext uri="{FF2B5EF4-FFF2-40B4-BE49-F238E27FC236}">
                <a16:creationId xmlns:a16="http://schemas.microsoft.com/office/drawing/2014/main" id="{12FB462A-D201-9C9A-FD8B-3782A391A2E6}"/>
              </a:ext>
            </a:extLst>
          </p:cNvPr>
          <p:cNvSpPr txBox="1"/>
          <p:nvPr/>
        </p:nvSpPr>
        <p:spPr>
          <a:xfrm>
            <a:off x="1843395" y="3856361"/>
            <a:ext cx="8987810" cy="1015663"/>
          </a:xfrm>
          <a:prstGeom prst="rect">
            <a:avLst/>
          </a:prstGeom>
          <a:solidFill>
            <a:srgbClr val="009999"/>
          </a:solid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解题思路</a:t>
            </a:r>
            <a:r>
              <a:rPr kumimoji="1" lang="zh-CN" altLang="en-US" sz="2000" dirty="0">
                <a:solidFill>
                  <a:schemeClr val="bg1"/>
                </a:solidFill>
                <a:latin typeface="微软雅黑" panose="020B0503020204020204" pitchFamily="34" charset="-122"/>
                <a:ea typeface="微软雅黑" panose="020B0503020204020204" pitchFamily="34" charset="-122"/>
              </a:rPr>
              <a:t>：</a:t>
            </a:r>
            <a:endParaRPr kumimoji="1"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按指定的顺序依次删边</a:t>
            </a:r>
            <a:endParaRPr kumimoji="1"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每删除一条边后，用</a:t>
            </a:r>
            <a:r>
              <a:rPr kumimoji="1" lang="en-US" altLang="zh-CN" sz="2000" dirty="0">
                <a:solidFill>
                  <a:srgbClr val="FFFF00"/>
                </a:solidFill>
                <a:latin typeface="微软雅黑" panose="020B0503020204020204" pitchFamily="34" charset="-122"/>
                <a:ea typeface="微软雅黑" panose="020B0503020204020204" pitchFamily="34" charset="-122"/>
              </a:rPr>
              <a:t>DFS</a:t>
            </a:r>
            <a:r>
              <a:rPr kumimoji="1" lang="zh-CN" altLang="en-US" sz="2000" dirty="0">
                <a:solidFill>
                  <a:schemeClr val="bg1"/>
                </a:solidFill>
                <a:latin typeface="微软雅黑" panose="020B0503020204020204" pitchFamily="34" charset="-122"/>
                <a:ea typeface="微软雅黑" panose="020B0503020204020204" pitchFamily="34" charset="-122"/>
              </a:rPr>
              <a:t>求连通子图的个数</a:t>
            </a:r>
            <a:endParaRPr kumimoji="1"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EF774E4-F793-34E7-4D8E-60F7BABA1665}"/>
              </a:ext>
            </a:extLst>
          </p:cNvPr>
          <p:cNvSpPr txBox="1"/>
          <p:nvPr/>
        </p:nvSpPr>
        <p:spPr>
          <a:xfrm>
            <a:off x="6798353" y="5480350"/>
            <a:ext cx="3789820" cy="461665"/>
          </a:xfrm>
          <a:prstGeom prst="rect">
            <a:avLst/>
          </a:prstGeom>
          <a:noFill/>
        </p:spPr>
        <p:txBody>
          <a:bodyPr wrap="none" rtlCol="0">
            <a:spAutoFit/>
          </a:bodyPr>
          <a:lstStyle/>
          <a:p>
            <a:r>
              <a:rPr kumimoji="1" lang="zh-CN" altLang="en-US" sz="2400" dirty="0">
                <a:solidFill>
                  <a:srgbClr val="0000FF"/>
                </a:solidFill>
                <a:latin typeface="Microsoft YaHei" panose="020B0503020204020204" pitchFamily="34" charset="-122"/>
                <a:ea typeface="Microsoft YaHei" panose="020B0503020204020204" pitchFamily="34" charset="-122"/>
              </a:rPr>
              <a:t>时间复杂度：</a:t>
            </a:r>
            <a:r>
              <a:rPr kumimoji="1" lang="en-US" altLang="zh-CN" sz="2400" dirty="0">
                <a:solidFill>
                  <a:srgbClr val="0000FF"/>
                </a:solidFill>
                <a:latin typeface="Microsoft YaHei" panose="020B0503020204020204" pitchFamily="34" charset="-122"/>
                <a:ea typeface="Microsoft YaHei" panose="020B0503020204020204" pitchFamily="34" charset="-122"/>
              </a:rPr>
              <a:t>O(k(|V|+|E|))</a:t>
            </a:r>
            <a:endParaRPr kumimoji="1" lang="zh-CN" altLang="en-US" sz="2400" dirty="0">
              <a:solidFill>
                <a:srgbClr val="0000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96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54" t="-4000" r="-15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89F559F-D38C-451A-9AD8-2199B086B8BD}"/>
                  </a:ext>
                </a:extLst>
              </p:cNvPr>
              <p:cNvSpPr txBox="1"/>
              <p:nvPr/>
            </p:nvSpPr>
            <p:spPr>
              <a:xfrm>
                <a:off x="1172372" y="4531395"/>
                <a:ext cx="10181427" cy="1015663"/>
              </a:xfrm>
              <a:prstGeom prst="rect">
                <a:avLst/>
              </a:prstGeom>
              <a:solidFill>
                <a:srgbClr val="009999"/>
              </a:solid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解题思路</a:t>
                </a:r>
                <a:r>
                  <a:rPr kumimoji="1" lang="zh-CN" altLang="en-US" sz="2000" dirty="0">
                    <a:solidFill>
                      <a:schemeClr val="bg1"/>
                    </a:solidFill>
                    <a:latin typeface="微软雅黑" panose="020B0503020204020204" pitchFamily="34" charset="-122"/>
                    <a:ea typeface="微软雅黑" panose="020B0503020204020204" pitchFamily="34" charset="-122"/>
                  </a:rPr>
                  <a:t>：由于并查集适合合并，不适合分离，所以</a:t>
                </a:r>
                <a:r>
                  <a:rPr kumimoji="1" lang="zh-CN" altLang="en-US" sz="2000" dirty="0">
                    <a:solidFill>
                      <a:srgbClr val="FFFF00"/>
                    </a:solidFill>
                    <a:latin typeface="微软雅黑" panose="020B0503020204020204" pitchFamily="34" charset="-122"/>
                    <a:ea typeface="微软雅黑" panose="020B0503020204020204" pitchFamily="34" charset="-122"/>
                  </a:rPr>
                  <a:t>倒序求解</a:t>
                </a:r>
                <a:r>
                  <a:rPr kumimoji="1" lang="zh-CN" altLang="en-US" sz="2000" dirty="0">
                    <a:solidFill>
                      <a:schemeClr val="bg1"/>
                    </a:solidFill>
                    <a:latin typeface="微软雅黑" panose="020B0503020204020204" pitchFamily="34" charset="-122"/>
                    <a:ea typeface="微软雅黑" panose="020B0503020204020204" pitchFamily="34" charset="-122"/>
                  </a:rPr>
                  <a:t>。</a:t>
                </a:r>
                <a:endParaRPr kumimoji="1"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先从图中把</a:t>
                </a:r>
                <a:r>
                  <a:rPr kumimoji="1" lang="zh-CN" altLang="en-US" sz="2000" dirty="0">
                    <a:solidFill>
                      <a:srgbClr val="FFFF00"/>
                    </a:solidFill>
                    <a:latin typeface="微软雅黑" panose="020B0503020204020204" pitchFamily="34" charset="-122"/>
                    <a:ea typeface="微软雅黑" panose="020B0503020204020204" pitchFamily="34" charset="-122"/>
                  </a:rPr>
                  <a:t>要删除的边全部去掉</a:t>
                </a:r>
                <a:r>
                  <a:rPr kumimoji="1" lang="zh-CN" altLang="en-US" sz="2000" dirty="0">
                    <a:solidFill>
                      <a:schemeClr val="bg1"/>
                    </a:solidFill>
                    <a:latin typeface="微软雅黑" panose="020B0503020204020204" pitchFamily="34" charset="-122"/>
                    <a:ea typeface="微软雅黑" panose="020B0503020204020204" pitchFamily="34" charset="-122"/>
                  </a:rPr>
                  <a:t>，用并查集计算连通成分数量</a:t>
                </a:r>
                <a:endParaRPr kumimoji="1"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按倒序依次添加边</a:t>
                </a:r>
                <a14:m>
                  <m:oMath xmlns:m="http://schemas.openxmlformats.org/officeDocument/2006/math">
                    <m:d>
                      <m:dPr>
                        <m:ctrlPr>
                          <a:rPr kumimoji="1" lang="en-US" altLang="zh-CN" sz="2000" b="0" i="1" smtClean="0">
                            <a:solidFill>
                              <a:schemeClr val="bg1"/>
                            </a:solidFill>
                            <a:latin typeface="Cambria Math" panose="02040503050406030204" pitchFamily="18" charset="0"/>
                          </a:rPr>
                        </m:ctrlPr>
                      </m:d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𝑢</m:t>
                            </m:r>
                          </m:e>
                          <m:sub>
                            <m:r>
                              <a:rPr kumimoji="1" lang="en-US" altLang="zh-CN" sz="2000" b="0" i="1" smtClean="0">
                                <a:solidFill>
                                  <a:schemeClr val="bg1"/>
                                </a:solidFill>
                                <a:latin typeface="Cambria Math" panose="02040503050406030204" pitchFamily="18" charset="0"/>
                              </a:rPr>
                              <m:t>𝑘</m:t>
                            </m:r>
                          </m:sub>
                        </m:sSub>
                        <m:r>
                          <a:rPr kumimoji="1" lang="en-US" altLang="zh-CN" sz="2000" b="0" i="1" smtClean="0">
                            <a:solidFill>
                              <a:schemeClr val="bg1"/>
                            </a:solidFill>
                            <a:latin typeface="Cambria Math" panose="02040503050406030204" pitchFamily="18" charset="0"/>
                          </a:rPr>
                          <m:t>, </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𝑘</m:t>
                            </m:r>
                          </m:sub>
                        </m:sSub>
                      </m:e>
                    </m:d>
                    <m:r>
                      <a:rPr kumimoji="1" lang="en-US" altLang="zh-CN" sz="2000" b="0" i="1" smtClean="0">
                        <a:solidFill>
                          <a:schemeClr val="bg1"/>
                        </a:solidFill>
                        <a:latin typeface="Cambria Math" panose="02040503050406030204" pitchFamily="18" charset="0"/>
                      </a:rPr>
                      <m:t>,</m:t>
                    </m:r>
                    <m:d>
                      <m:dPr>
                        <m:ctrlPr>
                          <a:rPr kumimoji="1" lang="en-US" altLang="zh-CN" sz="2000" b="0" i="1" smtClean="0">
                            <a:solidFill>
                              <a:schemeClr val="bg1"/>
                            </a:solidFill>
                            <a:latin typeface="Cambria Math" panose="02040503050406030204" pitchFamily="18" charset="0"/>
                          </a:rPr>
                        </m:ctrlPr>
                      </m:d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𝑢</m:t>
                            </m:r>
                          </m:e>
                          <m:sub>
                            <m:r>
                              <a:rPr kumimoji="1" lang="en-US" altLang="zh-CN" sz="2000" b="0" i="1" smtClean="0">
                                <a:solidFill>
                                  <a:schemeClr val="bg1"/>
                                </a:solidFill>
                                <a:latin typeface="Cambria Math" panose="02040503050406030204" pitchFamily="18" charset="0"/>
                              </a:rPr>
                              <m:t>𝑘</m:t>
                            </m:r>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𝑘</m:t>
                            </m:r>
                            <m:r>
                              <a:rPr kumimoji="1" lang="en-US" altLang="zh-CN" sz="2000" b="0" i="1" smtClean="0">
                                <a:solidFill>
                                  <a:schemeClr val="bg1"/>
                                </a:solidFill>
                                <a:latin typeface="Cambria Math" panose="02040503050406030204" pitchFamily="18" charset="0"/>
                              </a:rPr>
                              <m:t>−1</m:t>
                            </m:r>
                          </m:sub>
                        </m:sSub>
                      </m:e>
                    </m:d>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𝑢</m:t>
                        </m:r>
                      </m:e>
                      <m:sub>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 </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m:t>
                    </m:r>
                  </m:oMath>
                </a14:m>
                <a:r>
                  <a:rPr kumimoji="1" lang="en-US" altLang="zh-CN" sz="2000" i="1" dirty="0">
                    <a:solidFill>
                      <a:schemeClr val="bg1"/>
                    </a:solidFill>
                    <a:latin typeface="微软雅黑" panose="020B0503020204020204" pitchFamily="34" charset="-122"/>
                    <a:ea typeface="微软雅黑" panose="020B0503020204020204" pitchFamily="34" charset="-122"/>
                  </a:rPr>
                  <a:t>,</a:t>
                </a:r>
                <a:r>
                  <a:rPr kumimoji="1" lang="zh-CN" altLang="en-US" sz="2000" i="1" dirty="0">
                    <a:solidFill>
                      <a:schemeClr val="bg1"/>
                    </a:solidFill>
                    <a:latin typeface="微软雅黑" panose="020B0503020204020204" pitchFamily="34" charset="-122"/>
                    <a:ea typeface="微软雅黑" panose="020B0503020204020204" pitchFamily="34" charset="-122"/>
                  </a:rPr>
                  <a:t> </a:t>
                </a:r>
                <a:r>
                  <a:rPr kumimoji="1" lang="zh-CN" altLang="en-US" sz="2000" dirty="0">
                    <a:solidFill>
                      <a:srgbClr val="FFFF00"/>
                    </a:solidFill>
                    <a:latin typeface="微软雅黑" panose="020B0503020204020204" pitchFamily="34" charset="-122"/>
                    <a:ea typeface="微软雅黑" panose="020B0503020204020204" pitchFamily="34" charset="-122"/>
                  </a:rPr>
                  <a:t>求每次添加后的连通成分数量</a:t>
                </a:r>
              </a:p>
            </p:txBody>
          </p:sp>
        </mc:Choice>
        <mc:Fallback xmlns="">
          <p:sp>
            <p:nvSpPr>
              <p:cNvPr id="12" name="文本框 11">
                <a:extLst>
                  <a:ext uri="{FF2B5EF4-FFF2-40B4-BE49-F238E27FC236}">
                    <a16:creationId xmlns:a16="http://schemas.microsoft.com/office/drawing/2014/main" id="{789F559F-D38C-451A-9AD8-2199B086B8BD}"/>
                  </a:ext>
                </a:extLst>
              </p:cNvPr>
              <p:cNvSpPr txBox="1">
                <a:spLocks noRot="1" noChangeAspect="1" noMove="1" noResize="1" noEditPoints="1" noAdjustHandles="1" noChangeArrowheads="1" noChangeShapeType="1" noTextEdit="1"/>
              </p:cNvSpPr>
              <p:nvPr/>
            </p:nvSpPr>
            <p:spPr>
              <a:xfrm>
                <a:off x="1172372" y="4531395"/>
                <a:ext cx="10181427" cy="1015663"/>
              </a:xfrm>
              <a:prstGeom prst="rect">
                <a:avLst/>
              </a:prstGeom>
              <a:blipFill>
                <a:blip r:embed="rId3"/>
                <a:stretch>
                  <a:fillRect l="-599" t="-2994" b="-958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2250EC5-F18D-A1E4-2DD6-50483B551C24}"/>
              </a:ext>
            </a:extLst>
          </p:cNvPr>
          <p:cNvSpPr txBox="1"/>
          <p:nvPr/>
        </p:nvSpPr>
        <p:spPr>
          <a:xfrm>
            <a:off x="849079" y="2386493"/>
            <a:ext cx="2698175" cy="523220"/>
          </a:xfrm>
          <a:prstGeom prst="rect">
            <a:avLst/>
          </a:prstGeom>
          <a:noFill/>
        </p:spPr>
        <p:txBody>
          <a:bodyPr wrap="none" rtlCol="0">
            <a:spAutoFit/>
          </a:bodyPr>
          <a:lstStyle/>
          <a:p>
            <a:r>
              <a:rPr kumimoji="1" lang="zh-CN" altLang="en-US" sz="2800" dirty="0"/>
              <a:t>算法二：并查集</a:t>
            </a:r>
          </a:p>
        </p:txBody>
      </p:sp>
      <p:sp>
        <p:nvSpPr>
          <p:cNvPr id="8" name="文本框 7">
            <a:extLst>
              <a:ext uri="{FF2B5EF4-FFF2-40B4-BE49-F238E27FC236}">
                <a16:creationId xmlns:a16="http://schemas.microsoft.com/office/drawing/2014/main" id="{F781B12C-F121-4738-BFED-462D5E79167C}"/>
              </a:ext>
            </a:extLst>
          </p:cNvPr>
          <p:cNvSpPr txBox="1"/>
          <p:nvPr/>
        </p:nvSpPr>
        <p:spPr>
          <a:xfrm>
            <a:off x="2198166" y="3210670"/>
            <a:ext cx="7128714" cy="707886"/>
          </a:xfrm>
          <a:prstGeom prst="rect">
            <a:avLst/>
          </a:prstGeom>
          <a:solidFill>
            <a:srgbClr val="009999"/>
          </a:solidFill>
        </p:spPr>
        <p:txBody>
          <a:bodyPr wrap="square" rtlCol="0">
            <a:spAutoFit/>
          </a:bodyPr>
          <a:lstStyle/>
          <a:p>
            <a:r>
              <a:rPr kumimoji="1" lang="zh-CN" altLang="en-US" sz="2000" b="1" dirty="0">
                <a:solidFill>
                  <a:schemeClr val="bg1"/>
                </a:solidFill>
                <a:latin typeface="微软雅黑" panose="020B0503020204020204" pitchFamily="34" charset="-122"/>
                <a:ea typeface="微软雅黑" panose="020B0503020204020204" pitchFamily="34" charset="-122"/>
              </a:rPr>
              <a:t>难点</a:t>
            </a:r>
            <a:r>
              <a:rPr kumimoji="1" lang="zh-CN" altLang="en-US" sz="2000" dirty="0">
                <a:solidFill>
                  <a:schemeClr val="bg1"/>
                </a:solidFill>
                <a:latin typeface="微软雅黑" panose="020B0503020204020204" pitchFamily="34" charset="-122"/>
                <a:ea typeface="微软雅黑" panose="020B0503020204020204" pitchFamily="34" charset="-122"/>
              </a:rPr>
              <a:t>：逻辑结构上并查集适合把多个独立集合合并为一个集合，但通常</a:t>
            </a:r>
            <a:r>
              <a:rPr kumimoji="1" lang="zh-CN" altLang="en-US" sz="2000" dirty="0">
                <a:solidFill>
                  <a:srgbClr val="FFFF00"/>
                </a:solidFill>
                <a:latin typeface="微软雅黑" panose="020B0503020204020204" pitchFamily="34" charset="-122"/>
                <a:ea typeface="微软雅黑" panose="020B0503020204020204" pitchFamily="34" charset="-122"/>
              </a:rPr>
              <a:t>不支持把一个集合拆分成多个集合的处理</a:t>
            </a:r>
            <a:endParaRPr kumimoji="1" lang="en-US" altLang="zh-CN" sz="2000"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154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54" t="-4000" r="-1549"/>
                </a:stretch>
              </a:blipFill>
            </p:spPr>
            <p:txBody>
              <a:bodyPr/>
              <a:lstStyle/>
              <a:p>
                <a:r>
                  <a:rPr lang="zh-CN" altLang="en-US">
                    <a:noFill/>
                  </a:rPr>
                  <a:t> </a:t>
                </a:r>
              </a:p>
            </p:txBody>
          </p:sp>
        </mc:Fallback>
      </mc:AlternateContent>
      <p:sp>
        <p:nvSpPr>
          <p:cNvPr id="101" name="椭圆 100">
            <a:extLst>
              <a:ext uri="{FF2B5EF4-FFF2-40B4-BE49-F238E27FC236}">
                <a16:creationId xmlns:a16="http://schemas.microsoft.com/office/drawing/2014/main" id="{430ED7B0-FF0B-BEC5-F0C0-5D8E826A9C96}"/>
              </a:ext>
            </a:extLst>
          </p:cNvPr>
          <p:cNvSpPr/>
          <p:nvPr/>
        </p:nvSpPr>
        <p:spPr>
          <a:xfrm>
            <a:off x="5043847" y="370058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2" name="椭圆 101">
            <a:extLst>
              <a:ext uri="{FF2B5EF4-FFF2-40B4-BE49-F238E27FC236}">
                <a16:creationId xmlns:a16="http://schemas.microsoft.com/office/drawing/2014/main" id="{87001EFB-C87E-B36F-A4C0-D1C7DC520013}"/>
              </a:ext>
            </a:extLst>
          </p:cNvPr>
          <p:cNvSpPr/>
          <p:nvPr/>
        </p:nvSpPr>
        <p:spPr>
          <a:xfrm>
            <a:off x="5526447" y="282373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3" name="椭圆 102">
            <a:extLst>
              <a:ext uri="{FF2B5EF4-FFF2-40B4-BE49-F238E27FC236}">
                <a16:creationId xmlns:a16="http://schemas.microsoft.com/office/drawing/2014/main" id="{AE12C012-852F-4516-6625-E4187C63DCDA}"/>
              </a:ext>
            </a:extLst>
          </p:cNvPr>
          <p:cNvSpPr/>
          <p:nvPr/>
        </p:nvSpPr>
        <p:spPr>
          <a:xfrm>
            <a:off x="6148747" y="355477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104" name="椭圆 103">
            <a:extLst>
              <a:ext uri="{FF2B5EF4-FFF2-40B4-BE49-F238E27FC236}">
                <a16:creationId xmlns:a16="http://schemas.microsoft.com/office/drawing/2014/main" id="{2E7B2FE2-E74E-87FD-14AD-142D2E29BD7D}"/>
              </a:ext>
            </a:extLst>
          </p:cNvPr>
          <p:cNvSpPr/>
          <p:nvPr/>
        </p:nvSpPr>
        <p:spPr>
          <a:xfrm>
            <a:off x="3996097" y="4031398"/>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5" name="椭圆 104">
            <a:extLst>
              <a:ext uri="{FF2B5EF4-FFF2-40B4-BE49-F238E27FC236}">
                <a16:creationId xmlns:a16="http://schemas.microsoft.com/office/drawing/2014/main" id="{15EC6D75-751F-0B04-E654-CFA0FDCEB4E4}"/>
              </a:ext>
            </a:extLst>
          </p:cNvPr>
          <p:cNvSpPr/>
          <p:nvPr/>
        </p:nvSpPr>
        <p:spPr>
          <a:xfrm>
            <a:off x="5774097" y="436249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6" name="椭圆 105">
            <a:extLst>
              <a:ext uri="{FF2B5EF4-FFF2-40B4-BE49-F238E27FC236}">
                <a16:creationId xmlns:a16="http://schemas.microsoft.com/office/drawing/2014/main" id="{845C8507-DB4A-3BE1-9EEB-A63961C4C537}"/>
              </a:ext>
            </a:extLst>
          </p:cNvPr>
          <p:cNvSpPr/>
          <p:nvPr/>
        </p:nvSpPr>
        <p:spPr>
          <a:xfrm>
            <a:off x="4885097" y="483531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107" name="直线连接符 106">
            <a:extLst>
              <a:ext uri="{FF2B5EF4-FFF2-40B4-BE49-F238E27FC236}">
                <a16:creationId xmlns:a16="http://schemas.microsoft.com/office/drawing/2014/main" id="{8FF7375B-23ED-CF31-988A-F669B0DE0CA5}"/>
              </a:ext>
            </a:extLst>
          </p:cNvPr>
          <p:cNvCxnSpPr>
            <a:stCxn id="102" idx="5"/>
            <a:endCxn id="103" idx="1"/>
          </p:cNvCxnSpPr>
          <p:nvPr/>
        </p:nvCxnSpPr>
        <p:spPr>
          <a:xfrm>
            <a:off x="5949212" y="3246501"/>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8" name="直线连接符 107">
            <a:extLst>
              <a:ext uri="{FF2B5EF4-FFF2-40B4-BE49-F238E27FC236}">
                <a16:creationId xmlns:a16="http://schemas.microsoft.com/office/drawing/2014/main" id="{C698A772-5C9F-36BA-6B54-8EFB29A4BA54}"/>
              </a:ext>
            </a:extLst>
          </p:cNvPr>
          <p:cNvCxnSpPr>
            <a:cxnSpLocks/>
            <a:stCxn id="103" idx="4"/>
            <a:endCxn id="105" idx="0"/>
          </p:cNvCxnSpPr>
          <p:nvPr/>
        </p:nvCxnSpPr>
        <p:spPr>
          <a:xfrm flipH="1">
            <a:off x="6021747" y="4050073"/>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9" name="直线连接符 108">
            <a:extLst>
              <a:ext uri="{FF2B5EF4-FFF2-40B4-BE49-F238E27FC236}">
                <a16:creationId xmlns:a16="http://schemas.microsoft.com/office/drawing/2014/main" id="{532A50C4-09BE-E45F-C657-71A61E7253E0}"/>
              </a:ext>
            </a:extLst>
          </p:cNvPr>
          <p:cNvCxnSpPr>
            <a:cxnSpLocks/>
            <a:stCxn id="105" idx="3"/>
            <a:endCxn id="106" idx="6"/>
          </p:cNvCxnSpPr>
          <p:nvPr/>
        </p:nvCxnSpPr>
        <p:spPr>
          <a:xfrm flipH="1">
            <a:off x="5380397" y="4785257"/>
            <a:ext cx="466235" cy="297703"/>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0" name="直线连接符 109">
            <a:extLst>
              <a:ext uri="{FF2B5EF4-FFF2-40B4-BE49-F238E27FC236}">
                <a16:creationId xmlns:a16="http://schemas.microsoft.com/office/drawing/2014/main" id="{E2D7D262-7518-44FF-F7DA-1F2259B8C911}"/>
              </a:ext>
            </a:extLst>
          </p:cNvPr>
          <p:cNvCxnSpPr>
            <a:cxnSpLocks/>
            <a:stCxn id="102" idx="3"/>
            <a:endCxn id="101" idx="0"/>
          </p:cNvCxnSpPr>
          <p:nvPr/>
        </p:nvCxnSpPr>
        <p:spPr>
          <a:xfrm flipH="1">
            <a:off x="5291497" y="3246501"/>
            <a:ext cx="307485" cy="45408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1" name="直线连接符 110">
            <a:extLst>
              <a:ext uri="{FF2B5EF4-FFF2-40B4-BE49-F238E27FC236}">
                <a16:creationId xmlns:a16="http://schemas.microsoft.com/office/drawing/2014/main" id="{96334533-93E7-825E-36A2-4DE4808447AD}"/>
              </a:ext>
            </a:extLst>
          </p:cNvPr>
          <p:cNvCxnSpPr>
            <a:cxnSpLocks/>
            <a:stCxn id="106" idx="1"/>
            <a:endCxn id="104" idx="5"/>
          </p:cNvCxnSpPr>
          <p:nvPr/>
        </p:nvCxnSpPr>
        <p:spPr>
          <a:xfrm flipH="1" flipV="1">
            <a:off x="4418862" y="4454163"/>
            <a:ext cx="538770" cy="45368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2" name="直线连接符 111">
            <a:extLst>
              <a:ext uri="{FF2B5EF4-FFF2-40B4-BE49-F238E27FC236}">
                <a16:creationId xmlns:a16="http://schemas.microsoft.com/office/drawing/2014/main" id="{C804C515-74BB-151A-FE1E-BF6E87E96B16}"/>
              </a:ext>
            </a:extLst>
          </p:cNvPr>
          <p:cNvCxnSpPr>
            <a:cxnSpLocks/>
            <a:stCxn id="101" idx="4"/>
            <a:endCxn id="106" idx="0"/>
          </p:cNvCxnSpPr>
          <p:nvPr/>
        </p:nvCxnSpPr>
        <p:spPr>
          <a:xfrm flipH="1">
            <a:off x="5132747" y="4195887"/>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3" name="椭圆 112">
            <a:extLst>
              <a:ext uri="{FF2B5EF4-FFF2-40B4-BE49-F238E27FC236}">
                <a16:creationId xmlns:a16="http://schemas.microsoft.com/office/drawing/2014/main" id="{3792E9C0-82CE-8683-6B6E-25530710CFF2}"/>
              </a:ext>
            </a:extLst>
          </p:cNvPr>
          <p:cNvSpPr/>
          <p:nvPr/>
        </p:nvSpPr>
        <p:spPr>
          <a:xfrm>
            <a:off x="4675741" y="4362492"/>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1</a:t>
            </a:r>
            <a:endParaRPr kumimoji="1" lang="zh-CN" altLang="en-US" dirty="0">
              <a:solidFill>
                <a:srgbClr val="C00000"/>
              </a:solidFill>
            </a:endParaRPr>
          </a:p>
        </p:txBody>
      </p:sp>
      <p:sp>
        <p:nvSpPr>
          <p:cNvPr id="114" name="椭圆 113">
            <a:extLst>
              <a:ext uri="{FF2B5EF4-FFF2-40B4-BE49-F238E27FC236}">
                <a16:creationId xmlns:a16="http://schemas.microsoft.com/office/drawing/2014/main" id="{FD8423DD-A941-0BB9-2C80-776518AC2F22}"/>
              </a:ext>
            </a:extLst>
          </p:cNvPr>
          <p:cNvSpPr/>
          <p:nvPr/>
        </p:nvSpPr>
        <p:spPr>
          <a:xfrm>
            <a:off x="5616719" y="4987841"/>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2</a:t>
            </a:r>
            <a:endParaRPr kumimoji="1" lang="zh-CN" altLang="en-US" dirty="0">
              <a:solidFill>
                <a:srgbClr val="C00000"/>
              </a:solidFill>
            </a:endParaRPr>
          </a:p>
        </p:txBody>
      </p:sp>
      <p:sp>
        <p:nvSpPr>
          <p:cNvPr id="115" name="椭圆 114">
            <a:extLst>
              <a:ext uri="{FF2B5EF4-FFF2-40B4-BE49-F238E27FC236}">
                <a16:creationId xmlns:a16="http://schemas.microsoft.com/office/drawing/2014/main" id="{596CA385-E4BA-DEED-005E-DA8A52E02259}"/>
              </a:ext>
            </a:extLst>
          </p:cNvPr>
          <p:cNvSpPr/>
          <p:nvPr/>
        </p:nvSpPr>
        <p:spPr>
          <a:xfrm>
            <a:off x="5132747" y="3153466"/>
            <a:ext cx="298256" cy="29271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3</a:t>
            </a:r>
            <a:endParaRPr kumimoji="1" lang="zh-CN" altLang="en-US" dirty="0">
              <a:solidFill>
                <a:srgbClr val="C00000"/>
              </a:solidFill>
            </a:endParaRPr>
          </a:p>
        </p:txBody>
      </p:sp>
      <p:sp>
        <p:nvSpPr>
          <p:cNvPr id="116" name="文本框 115">
            <a:extLst>
              <a:ext uri="{FF2B5EF4-FFF2-40B4-BE49-F238E27FC236}">
                <a16:creationId xmlns:a16="http://schemas.microsoft.com/office/drawing/2014/main" id="{575520E8-90A2-9570-9244-A148CBAB267F}"/>
              </a:ext>
            </a:extLst>
          </p:cNvPr>
          <p:cNvSpPr txBox="1"/>
          <p:nvPr/>
        </p:nvSpPr>
        <p:spPr>
          <a:xfrm>
            <a:off x="7958711" y="2391530"/>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删除所有边</a:t>
            </a:r>
          </a:p>
        </p:txBody>
      </p:sp>
    </p:spTree>
    <p:extLst>
      <p:ext uri="{BB962C8B-B14F-4D97-AF65-F5344CB8AC3E}">
        <p14:creationId xmlns:p14="http://schemas.microsoft.com/office/powerpoint/2010/main" val="213595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54" t="-4000" r="-1549"/>
                </a:stretch>
              </a:blipFill>
            </p:spPr>
            <p:txBody>
              <a:bodyPr/>
              <a:lstStyle/>
              <a:p>
                <a:r>
                  <a:rPr lang="zh-CN" altLang="en-US">
                    <a:noFill/>
                  </a:rPr>
                  <a:t> </a:t>
                </a:r>
              </a:p>
            </p:txBody>
          </p:sp>
        </mc:Fallback>
      </mc:AlternateContent>
      <p:sp>
        <p:nvSpPr>
          <p:cNvPr id="101" name="椭圆 100">
            <a:extLst>
              <a:ext uri="{FF2B5EF4-FFF2-40B4-BE49-F238E27FC236}">
                <a16:creationId xmlns:a16="http://schemas.microsoft.com/office/drawing/2014/main" id="{430ED7B0-FF0B-BEC5-F0C0-5D8E826A9C96}"/>
              </a:ext>
            </a:extLst>
          </p:cNvPr>
          <p:cNvSpPr/>
          <p:nvPr/>
        </p:nvSpPr>
        <p:spPr>
          <a:xfrm>
            <a:off x="5043847" y="370058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2" name="椭圆 101">
            <a:extLst>
              <a:ext uri="{FF2B5EF4-FFF2-40B4-BE49-F238E27FC236}">
                <a16:creationId xmlns:a16="http://schemas.microsoft.com/office/drawing/2014/main" id="{87001EFB-C87E-B36F-A4C0-D1C7DC520013}"/>
              </a:ext>
            </a:extLst>
          </p:cNvPr>
          <p:cNvSpPr/>
          <p:nvPr/>
        </p:nvSpPr>
        <p:spPr>
          <a:xfrm>
            <a:off x="5526447" y="282373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3" name="椭圆 102">
            <a:extLst>
              <a:ext uri="{FF2B5EF4-FFF2-40B4-BE49-F238E27FC236}">
                <a16:creationId xmlns:a16="http://schemas.microsoft.com/office/drawing/2014/main" id="{AE12C012-852F-4516-6625-E4187C63DCDA}"/>
              </a:ext>
            </a:extLst>
          </p:cNvPr>
          <p:cNvSpPr/>
          <p:nvPr/>
        </p:nvSpPr>
        <p:spPr>
          <a:xfrm>
            <a:off x="6148747" y="355477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104" name="椭圆 103">
            <a:extLst>
              <a:ext uri="{FF2B5EF4-FFF2-40B4-BE49-F238E27FC236}">
                <a16:creationId xmlns:a16="http://schemas.microsoft.com/office/drawing/2014/main" id="{2E7B2FE2-E74E-87FD-14AD-142D2E29BD7D}"/>
              </a:ext>
            </a:extLst>
          </p:cNvPr>
          <p:cNvSpPr/>
          <p:nvPr/>
        </p:nvSpPr>
        <p:spPr>
          <a:xfrm>
            <a:off x="3996097" y="4031398"/>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5" name="椭圆 104">
            <a:extLst>
              <a:ext uri="{FF2B5EF4-FFF2-40B4-BE49-F238E27FC236}">
                <a16:creationId xmlns:a16="http://schemas.microsoft.com/office/drawing/2014/main" id="{15EC6D75-751F-0B04-E654-CFA0FDCEB4E4}"/>
              </a:ext>
            </a:extLst>
          </p:cNvPr>
          <p:cNvSpPr/>
          <p:nvPr/>
        </p:nvSpPr>
        <p:spPr>
          <a:xfrm>
            <a:off x="5774097" y="436249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6" name="椭圆 105">
            <a:extLst>
              <a:ext uri="{FF2B5EF4-FFF2-40B4-BE49-F238E27FC236}">
                <a16:creationId xmlns:a16="http://schemas.microsoft.com/office/drawing/2014/main" id="{845C8507-DB4A-3BE1-9EEB-A63961C4C537}"/>
              </a:ext>
            </a:extLst>
          </p:cNvPr>
          <p:cNvSpPr/>
          <p:nvPr/>
        </p:nvSpPr>
        <p:spPr>
          <a:xfrm>
            <a:off x="4885097" y="483531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cxnSp>
        <p:nvCxnSpPr>
          <p:cNvPr id="107" name="直线连接符 106">
            <a:extLst>
              <a:ext uri="{FF2B5EF4-FFF2-40B4-BE49-F238E27FC236}">
                <a16:creationId xmlns:a16="http://schemas.microsoft.com/office/drawing/2014/main" id="{8FF7375B-23ED-CF31-988A-F669B0DE0CA5}"/>
              </a:ext>
            </a:extLst>
          </p:cNvPr>
          <p:cNvCxnSpPr>
            <a:stCxn id="102" idx="5"/>
            <a:endCxn id="103" idx="1"/>
          </p:cNvCxnSpPr>
          <p:nvPr/>
        </p:nvCxnSpPr>
        <p:spPr>
          <a:xfrm>
            <a:off x="5949212" y="3246501"/>
            <a:ext cx="272070" cy="38080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8" name="直线连接符 107">
            <a:extLst>
              <a:ext uri="{FF2B5EF4-FFF2-40B4-BE49-F238E27FC236}">
                <a16:creationId xmlns:a16="http://schemas.microsoft.com/office/drawing/2014/main" id="{C698A772-5C9F-36BA-6B54-8EFB29A4BA54}"/>
              </a:ext>
            </a:extLst>
          </p:cNvPr>
          <p:cNvCxnSpPr>
            <a:cxnSpLocks/>
            <a:stCxn id="103" idx="4"/>
            <a:endCxn id="105" idx="0"/>
          </p:cNvCxnSpPr>
          <p:nvPr/>
        </p:nvCxnSpPr>
        <p:spPr>
          <a:xfrm flipH="1">
            <a:off x="6021747" y="4050073"/>
            <a:ext cx="374650" cy="312419"/>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2" name="直线连接符 111">
            <a:extLst>
              <a:ext uri="{FF2B5EF4-FFF2-40B4-BE49-F238E27FC236}">
                <a16:creationId xmlns:a16="http://schemas.microsoft.com/office/drawing/2014/main" id="{C804C515-74BB-151A-FE1E-BF6E87E96B16}"/>
              </a:ext>
            </a:extLst>
          </p:cNvPr>
          <p:cNvCxnSpPr>
            <a:cxnSpLocks/>
            <a:stCxn id="101" idx="4"/>
            <a:endCxn id="106" idx="0"/>
          </p:cNvCxnSpPr>
          <p:nvPr/>
        </p:nvCxnSpPr>
        <p:spPr>
          <a:xfrm flipH="1">
            <a:off x="5132747" y="4195887"/>
            <a:ext cx="158750" cy="639423"/>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6" name="文本框 115">
            <a:extLst>
              <a:ext uri="{FF2B5EF4-FFF2-40B4-BE49-F238E27FC236}">
                <a16:creationId xmlns:a16="http://schemas.microsoft.com/office/drawing/2014/main" id="{575520E8-90A2-9570-9244-A148CBAB267F}"/>
              </a:ext>
            </a:extLst>
          </p:cNvPr>
          <p:cNvSpPr txBox="1"/>
          <p:nvPr/>
        </p:nvSpPr>
        <p:spPr>
          <a:xfrm>
            <a:off x="7958711" y="2391530"/>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删除所有边</a:t>
            </a:r>
          </a:p>
        </p:txBody>
      </p:sp>
      <p:sp>
        <p:nvSpPr>
          <p:cNvPr id="5" name="文本框 4">
            <a:extLst>
              <a:ext uri="{FF2B5EF4-FFF2-40B4-BE49-F238E27FC236}">
                <a16:creationId xmlns:a16="http://schemas.microsoft.com/office/drawing/2014/main" id="{94D939CE-9C22-8B89-2D8D-A09B769F986C}"/>
              </a:ext>
            </a:extLst>
          </p:cNvPr>
          <p:cNvSpPr txBox="1"/>
          <p:nvPr/>
        </p:nvSpPr>
        <p:spPr>
          <a:xfrm>
            <a:off x="7958711" y="3134370"/>
            <a:ext cx="226215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用并查集表示无向图</a:t>
            </a:r>
          </a:p>
        </p:txBody>
      </p:sp>
      <p:sp>
        <p:nvSpPr>
          <p:cNvPr id="6" name="下箭头 5">
            <a:extLst>
              <a:ext uri="{FF2B5EF4-FFF2-40B4-BE49-F238E27FC236}">
                <a16:creationId xmlns:a16="http://schemas.microsoft.com/office/drawing/2014/main" id="{E8253D81-B238-B837-C57D-0217D9EFEC0B}"/>
              </a:ext>
            </a:extLst>
          </p:cNvPr>
          <p:cNvSpPr/>
          <p:nvPr/>
        </p:nvSpPr>
        <p:spPr>
          <a:xfrm>
            <a:off x="8492081" y="2823736"/>
            <a:ext cx="263472" cy="310634"/>
          </a:xfrm>
          <a:prstGeom prst="downArrow">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116745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连通分量计数</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11" name="内容占位符 3">
                <a:extLst>
                  <a:ext uri="{FF2B5EF4-FFF2-40B4-BE49-F238E27FC236}">
                    <a16:creationId xmlns:a16="http://schemas.microsoft.com/office/drawing/2014/main" id="{D3AD8683-F1E1-4DB6-86EA-A57A6CE41986}"/>
                  </a:ext>
                </a:extLst>
              </p:cNvPr>
              <p:cNvSpPr txBox="1">
                <a:spLocks/>
              </p:cNvSpPr>
              <p:nvPr/>
            </p:nvSpPr>
            <p:spPr>
              <a:xfrm>
                <a:off x="838200" y="1377650"/>
                <a:ext cx="10651159" cy="22050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400" b="1" dirty="0"/>
                  <a:t>题目</a:t>
                </a:r>
                <a:r>
                  <a:rPr lang="zh-CN" altLang="en-US" sz="2400" dirty="0"/>
                  <a:t>：连通无向图</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𝑉</m:t>
                        </m:r>
                        <m:r>
                          <a:rPr lang="en-US" altLang="zh-CN" sz="2400" i="1">
                            <a:latin typeface="Cambria Math" panose="02040503050406030204" pitchFamily="18" charset="0"/>
                          </a:rPr>
                          <m:t>,</m:t>
                        </m:r>
                        <m:r>
                          <a:rPr lang="en-US" altLang="zh-CN" sz="2400" i="1">
                            <a:latin typeface="Cambria Math" panose="02040503050406030204" pitchFamily="18" charset="0"/>
                          </a:rPr>
                          <m:t>𝐸</m:t>
                        </m:r>
                      </m:e>
                    </m:d>
                  </m:oMath>
                </a14:m>
                <a:r>
                  <a:rPr lang="en-US" altLang="zh-CN" sz="2400" dirty="0"/>
                  <a:t>,</a:t>
                </a:r>
                <a:r>
                  <a:rPr lang="zh-CN" altLang="en-US" sz="2400" dirty="0"/>
                  <a:t> 从中依次</a:t>
                </a:r>
                <a:r>
                  <a:rPr lang="zh-CN" altLang="en-US" sz="2400" dirty="0">
                    <a:solidFill>
                      <a:srgbClr val="0000FF"/>
                    </a:solidFill>
                  </a:rPr>
                  <a:t>删除</a:t>
                </a:r>
                <a:r>
                  <a:rPr lang="en-US" altLang="zh-CN" sz="2400" dirty="0"/>
                  <a:t>k</a:t>
                </a:r>
                <a:r>
                  <a:rPr lang="zh-CN" altLang="en-US" sz="2400" dirty="0"/>
                  <a:t>条边：</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 </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oMath>
                </a14:m>
                <a:r>
                  <a:rPr lang="en-US" altLang="zh-CN" sz="2400" dirty="0"/>
                  <a:t>,</a:t>
                </a:r>
                <a:r>
                  <a:rPr lang="zh-CN" altLang="en-US" sz="2400" dirty="0"/>
                  <a:t> 求去掉每条边后的连通成分数量。</a:t>
                </a:r>
                <a:endParaRPr lang="zh-CN" altLang="en-US" dirty="0"/>
              </a:p>
            </p:txBody>
          </p:sp>
        </mc:Choice>
        <mc:Fallback xmlns="">
          <p:sp>
            <p:nvSpPr>
              <p:cNvPr id="11" name="内容占位符 3">
                <a:extLst>
                  <a:ext uri="{FF2B5EF4-FFF2-40B4-BE49-F238E27FC236}">
                    <a16:creationId xmlns:a16="http://schemas.microsoft.com/office/drawing/2014/main" id="{D3AD8683-F1E1-4DB6-86EA-A57A6CE41986}"/>
                  </a:ext>
                </a:extLst>
              </p:cNvPr>
              <p:cNvSpPr txBox="1">
                <a:spLocks noRot="1" noChangeAspect="1" noMove="1" noResize="1" noEditPoints="1" noAdjustHandles="1" noChangeArrowheads="1" noChangeShapeType="1" noTextEdit="1"/>
              </p:cNvSpPr>
              <p:nvPr/>
            </p:nvSpPr>
            <p:spPr>
              <a:xfrm>
                <a:off x="838200" y="1377650"/>
                <a:ext cx="10651159" cy="2205024"/>
              </a:xfrm>
              <a:prstGeom prst="rect">
                <a:avLst/>
              </a:prstGeom>
              <a:blipFill>
                <a:blip r:embed="rId2"/>
                <a:stretch>
                  <a:fillRect l="-954" t="-4000" r="-1549"/>
                </a:stretch>
              </a:blipFill>
            </p:spPr>
            <p:txBody>
              <a:bodyPr/>
              <a:lstStyle/>
              <a:p>
                <a:r>
                  <a:rPr lang="zh-CN" altLang="en-US">
                    <a:noFill/>
                  </a:rPr>
                  <a:t> </a:t>
                </a:r>
              </a:p>
            </p:txBody>
          </p:sp>
        </mc:Fallback>
      </mc:AlternateContent>
      <p:sp>
        <p:nvSpPr>
          <p:cNvPr id="101" name="椭圆 100">
            <a:extLst>
              <a:ext uri="{FF2B5EF4-FFF2-40B4-BE49-F238E27FC236}">
                <a16:creationId xmlns:a16="http://schemas.microsoft.com/office/drawing/2014/main" id="{430ED7B0-FF0B-BEC5-F0C0-5D8E826A9C96}"/>
              </a:ext>
            </a:extLst>
          </p:cNvPr>
          <p:cNvSpPr/>
          <p:nvPr/>
        </p:nvSpPr>
        <p:spPr>
          <a:xfrm>
            <a:off x="5043847" y="3700587"/>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02" name="椭圆 101">
            <a:extLst>
              <a:ext uri="{FF2B5EF4-FFF2-40B4-BE49-F238E27FC236}">
                <a16:creationId xmlns:a16="http://schemas.microsoft.com/office/drawing/2014/main" id="{87001EFB-C87E-B36F-A4C0-D1C7DC520013}"/>
              </a:ext>
            </a:extLst>
          </p:cNvPr>
          <p:cNvSpPr/>
          <p:nvPr/>
        </p:nvSpPr>
        <p:spPr>
          <a:xfrm>
            <a:off x="5526447" y="2823736"/>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03" name="椭圆 102">
            <a:extLst>
              <a:ext uri="{FF2B5EF4-FFF2-40B4-BE49-F238E27FC236}">
                <a16:creationId xmlns:a16="http://schemas.microsoft.com/office/drawing/2014/main" id="{AE12C012-852F-4516-6625-E4187C63DCDA}"/>
              </a:ext>
            </a:extLst>
          </p:cNvPr>
          <p:cNvSpPr/>
          <p:nvPr/>
        </p:nvSpPr>
        <p:spPr>
          <a:xfrm>
            <a:off x="6148747" y="3554773"/>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sp>
        <p:nvSpPr>
          <p:cNvPr id="104" name="椭圆 103">
            <a:extLst>
              <a:ext uri="{FF2B5EF4-FFF2-40B4-BE49-F238E27FC236}">
                <a16:creationId xmlns:a16="http://schemas.microsoft.com/office/drawing/2014/main" id="{2E7B2FE2-E74E-87FD-14AD-142D2E29BD7D}"/>
              </a:ext>
            </a:extLst>
          </p:cNvPr>
          <p:cNvSpPr/>
          <p:nvPr/>
        </p:nvSpPr>
        <p:spPr>
          <a:xfrm>
            <a:off x="3996097" y="4031398"/>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5" name="椭圆 104">
            <a:extLst>
              <a:ext uri="{FF2B5EF4-FFF2-40B4-BE49-F238E27FC236}">
                <a16:creationId xmlns:a16="http://schemas.microsoft.com/office/drawing/2014/main" id="{15EC6D75-751F-0B04-E654-CFA0FDCEB4E4}"/>
              </a:ext>
            </a:extLst>
          </p:cNvPr>
          <p:cNvSpPr/>
          <p:nvPr/>
        </p:nvSpPr>
        <p:spPr>
          <a:xfrm>
            <a:off x="5774097" y="4362492"/>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06" name="椭圆 105">
            <a:extLst>
              <a:ext uri="{FF2B5EF4-FFF2-40B4-BE49-F238E27FC236}">
                <a16:creationId xmlns:a16="http://schemas.microsoft.com/office/drawing/2014/main" id="{845C8507-DB4A-3BE1-9EEB-A63961C4C537}"/>
              </a:ext>
            </a:extLst>
          </p:cNvPr>
          <p:cNvSpPr/>
          <p:nvPr/>
        </p:nvSpPr>
        <p:spPr>
          <a:xfrm>
            <a:off x="4885097" y="4835310"/>
            <a:ext cx="495300" cy="495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6" name="文本框 115">
            <a:extLst>
              <a:ext uri="{FF2B5EF4-FFF2-40B4-BE49-F238E27FC236}">
                <a16:creationId xmlns:a16="http://schemas.microsoft.com/office/drawing/2014/main" id="{575520E8-90A2-9570-9244-A148CBAB267F}"/>
              </a:ext>
            </a:extLst>
          </p:cNvPr>
          <p:cNvSpPr txBox="1"/>
          <p:nvPr/>
        </p:nvSpPr>
        <p:spPr>
          <a:xfrm>
            <a:off x="7958711" y="2391530"/>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删除所有边</a:t>
            </a:r>
          </a:p>
        </p:txBody>
      </p:sp>
      <p:sp>
        <p:nvSpPr>
          <p:cNvPr id="5" name="文本框 4">
            <a:extLst>
              <a:ext uri="{FF2B5EF4-FFF2-40B4-BE49-F238E27FC236}">
                <a16:creationId xmlns:a16="http://schemas.microsoft.com/office/drawing/2014/main" id="{94D939CE-9C22-8B89-2D8D-A09B769F986C}"/>
              </a:ext>
            </a:extLst>
          </p:cNvPr>
          <p:cNvSpPr txBox="1"/>
          <p:nvPr/>
        </p:nvSpPr>
        <p:spPr>
          <a:xfrm>
            <a:off x="7958711" y="3134370"/>
            <a:ext cx="226215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用并查集表示无向图</a:t>
            </a:r>
          </a:p>
        </p:txBody>
      </p:sp>
      <p:sp>
        <p:nvSpPr>
          <p:cNvPr id="6" name="下箭头 5">
            <a:extLst>
              <a:ext uri="{FF2B5EF4-FFF2-40B4-BE49-F238E27FC236}">
                <a16:creationId xmlns:a16="http://schemas.microsoft.com/office/drawing/2014/main" id="{E8253D81-B238-B837-C57D-0217D9EFEC0B}"/>
              </a:ext>
            </a:extLst>
          </p:cNvPr>
          <p:cNvSpPr/>
          <p:nvPr/>
        </p:nvSpPr>
        <p:spPr>
          <a:xfrm>
            <a:off x="8492081" y="2823736"/>
            <a:ext cx="263472" cy="310634"/>
          </a:xfrm>
          <a:prstGeom prst="downArrow">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曲线连接符 7">
            <a:extLst>
              <a:ext uri="{FF2B5EF4-FFF2-40B4-BE49-F238E27FC236}">
                <a16:creationId xmlns:a16="http://schemas.microsoft.com/office/drawing/2014/main" id="{A5DD9043-CC17-40B2-80E8-2BDCE1A31D1A}"/>
              </a:ext>
            </a:extLst>
          </p:cNvPr>
          <p:cNvCxnSpPr>
            <a:stCxn id="103" idx="7"/>
            <a:endCxn id="102" idx="6"/>
          </p:cNvCxnSpPr>
          <p:nvPr/>
        </p:nvCxnSpPr>
        <p:spPr>
          <a:xfrm rot="16200000" flipV="1">
            <a:off x="6018669" y="3074464"/>
            <a:ext cx="555922" cy="549765"/>
          </a:xfrm>
          <a:prstGeom prst="curvedConnector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a:extLst>
              <a:ext uri="{FF2B5EF4-FFF2-40B4-BE49-F238E27FC236}">
                <a16:creationId xmlns:a16="http://schemas.microsoft.com/office/drawing/2014/main" id="{368DB943-F0B5-ED6B-E66D-223759076518}"/>
              </a:ext>
            </a:extLst>
          </p:cNvPr>
          <p:cNvCxnSpPr>
            <a:cxnSpLocks/>
            <a:stCxn id="105" idx="6"/>
            <a:endCxn id="103" idx="5"/>
          </p:cNvCxnSpPr>
          <p:nvPr/>
        </p:nvCxnSpPr>
        <p:spPr>
          <a:xfrm flipV="1">
            <a:off x="6269397" y="3977538"/>
            <a:ext cx="302115" cy="632604"/>
          </a:xfrm>
          <a:prstGeom prst="curvedConnector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a:extLst>
              <a:ext uri="{FF2B5EF4-FFF2-40B4-BE49-F238E27FC236}">
                <a16:creationId xmlns:a16="http://schemas.microsoft.com/office/drawing/2014/main" id="{AFA6FB37-9042-5560-5EEA-526CA5F31C21}"/>
              </a:ext>
            </a:extLst>
          </p:cNvPr>
          <p:cNvCxnSpPr>
            <a:cxnSpLocks/>
            <a:stCxn id="106" idx="6"/>
            <a:endCxn id="101" idx="6"/>
          </p:cNvCxnSpPr>
          <p:nvPr/>
        </p:nvCxnSpPr>
        <p:spPr>
          <a:xfrm flipV="1">
            <a:off x="5380397" y="3948237"/>
            <a:ext cx="158750" cy="1134723"/>
          </a:xfrm>
          <a:prstGeom prst="curvedConnector3">
            <a:avLst>
              <a:gd name="adj1" fmla="val 185424"/>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a:extLst>
              <a:ext uri="{FF2B5EF4-FFF2-40B4-BE49-F238E27FC236}">
                <a16:creationId xmlns:a16="http://schemas.microsoft.com/office/drawing/2014/main" id="{7E14DD20-A0E3-3A28-CB90-3985196B6702}"/>
              </a:ext>
            </a:extLst>
          </p:cNvPr>
          <p:cNvCxnSpPr>
            <a:cxnSpLocks/>
            <a:stCxn id="104" idx="7"/>
            <a:endCxn id="104" idx="1"/>
          </p:cNvCxnSpPr>
          <p:nvPr/>
        </p:nvCxnSpPr>
        <p:spPr>
          <a:xfrm rot="16200000" flipV="1">
            <a:off x="4243747" y="3928818"/>
            <a:ext cx="12700" cy="350230"/>
          </a:xfrm>
          <a:prstGeom prst="curvedConnector3">
            <a:avLst>
              <a:gd name="adj1" fmla="val 237114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F0A634E-63F8-BF79-2328-5510B214DDAE}"/>
              </a:ext>
            </a:extLst>
          </p:cNvPr>
          <p:cNvSpPr txBox="1"/>
          <p:nvPr/>
        </p:nvSpPr>
        <p:spPr>
          <a:xfrm>
            <a:off x="10407738" y="3114966"/>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3</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0A569CE-4C2B-BA3C-7E78-E8EE62BB43F5}"/>
              </a:ext>
            </a:extLst>
          </p:cNvPr>
          <p:cNvSpPr txBox="1"/>
          <p:nvPr/>
        </p:nvSpPr>
        <p:spPr>
          <a:xfrm>
            <a:off x="7935624" y="3939802"/>
            <a:ext cx="141897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添加边</a:t>
            </a:r>
            <a:r>
              <a:rPr kumimoji="1" lang="en-US" altLang="zh-CN" dirty="0">
                <a:latin typeface="Microsoft YaHei" panose="020B0503020204020204" pitchFamily="34" charset="-122"/>
                <a:ea typeface="Microsoft YaHei" panose="020B0503020204020204" pitchFamily="34" charset="-122"/>
              </a:rPr>
              <a:t>(c,</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a:t>
            </a:r>
            <a:endParaRPr kumimoji="1" lang="zh-CN" altLang="en-US" dirty="0">
              <a:latin typeface="Microsoft YaHei" panose="020B0503020204020204" pitchFamily="34" charset="-122"/>
              <a:ea typeface="Microsoft YaHei" panose="020B0503020204020204" pitchFamily="34" charset="-122"/>
            </a:endParaRPr>
          </a:p>
        </p:txBody>
      </p:sp>
      <p:sp>
        <p:nvSpPr>
          <p:cNvPr id="24" name="下箭头 23">
            <a:extLst>
              <a:ext uri="{FF2B5EF4-FFF2-40B4-BE49-F238E27FC236}">
                <a16:creationId xmlns:a16="http://schemas.microsoft.com/office/drawing/2014/main" id="{E91AE292-2347-D839-54AA-60CD4231DDA2}"/>
              </a:ext>
            </a:extLst>
          </p:cNvPr>
          <p:cNvSpPr/>
          <p:nvPr/>
        </p:nvSpPr>
        <p:spPr>
          <a:xfrm>
            <a:off x="8468994" y="3582674"/>
            <a:ext cx="263472" cy="310634"/>
          </a:xfrm>
          <a:prstGeom prst="downArrow">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A9FC58EA-F400-5DBA-A39E-65E22BF2C528}"/>
              </a:ext>
            </a:extLst>
          </p:cNvPr>
          <p:cNvSpPr txBox="1"/>
          <p:nvPr/>
        </p:nvSpPr>
        <p:spPr>
          <a:xfrm>
            <a:off x="9540234" y="3917945"/>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2</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5A61D94-0D95-6F26-2395-7B919869963C}"/>
              </a:ext>
            </a:extLst>
          </p:cNvPr>
          <p:cNvSpPr txBox="1"/>
          <p:nvPr/>
        </p:nvSpPr>
        <p:spPr>
          <a:xfrm>
            <a:off x="7935624" y="4725211"/>
            <a:ext cx="140083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添加边</a:t>
            </a:r>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f)</a:t>
            </a:r>
            <a:endParaRPr kumimoji="1" lang="zh-CN" altLang="en-US" dirty="0">
              <a:latin typeface="Microsoft YaHei" panose="020B0503020204020204" pitchFamily="34" charset="-122"/>
              <a:ea typeface="Microsoft YaHei" panose="020B0503020204020204" pitchFamily="34" charset="-122"/>
            </a:endParaRPr>
          </a:p>
        </p:txBody>
      </p:sp>
      <p:sp>
        <p:nvSpPr>
          <p:cNvPr id="29" name="下箭头 28">
            <a:extLst>
              <a:ext uri="{FF2B5EF4-FFF2-40B4-BE49-F238E27FC236}">
                <a16:creationId xmlns:a16="http://schemas.microsoft.com/office/drawing/2014/main" id="{70DCA51E-6EE8-4038-75C4-88A467892A02}"/>
              </a:ext>
            </a:extLst>
          </p:cNvPr>
          <p:cNvSpPr/>
          <p:nvPr/>
        </p:nvSpPr>
        <p:spPr>
          <a:xfrm>
            <a:off x="8468994" y="4368083"/>
            <a:ext cx="263472" cy="310634"/>
          </a:xfrm>
          <a:prstGeom prst="downArrow">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4" name="曲线连接符 33">
            <a:extLst>
              <a:ext uri="{FF2B5EF4-FFF2-40B4-BE49-F238E27FC236}">
                <a16:creationId xmlns:a16="http://schemas.microsoft.com/office/drawing/2014/main" id="{1C7E0D63-9933-6B88-5C68-E871FB2A10D2}"/>
              </a:ext>
            </a:extLst>
          </p:cNvPr>
          <p:cNvCxnSpPr>
            <a:stCxn id="106" idx="5"/>
            <a:endCxn id="105" idx="4"/>
          </p:cNvCxnSpPr>
          <p:nvPr/>
        </p:nvCxnSpPr>
        <p:spPr>
          <a:xfrm rot="5400000" flipH="1" flipV="1">
            <a:off x="5464662" y="4700991"/>
            <a:ext cx="400283" cy="713885"/>
          </a:xfrm>
          <a:prstGeom prst="curvedConnector3">
            <a:avLst>
              <a:gd name="adj1" fmla="val -75231"/>
            </a:avLst>
          </a:prstGeom>
          <a:ln>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8DD6914-5CAA-82F6-E997-50270FB8CF44}"/>
              </a:ext>
            </a:extLst>
          </p:cNvPr>
          <p:cNvSpPr txBox="1"/>
          <p:nvPr/>
        </p:nvSpPr>
        <p:spPr>
          <a:xfrm>
            <a:off x="4643018" y="5668468"/>
            <a:ext cx="2262158" cy="369332"/>
          </a:xfrm>
          <a:prstGeom prst="rect">
            <a:avLst/>
          </a:prstGeom>
          <a:noFill/>
        </p:spPr>
        <p:txBody>
          <a:bodyPr wrap="none" rtlCol="0">
            <a:spAutoFit/>
          </a:bodyPr>
          <a:lstStyle/>
          <a:p>
            <a:r>
              <a:rPr kumimoji="1" lang="zh-CN" altLang="en-US" dirty="0">
                <a:solidFill>
                  <a:srgbClr val="00B0F0"/>
                </a:solidFill>
              </a:rPr>
              <a:t>已连通，不需要添加</a:t>
            </a:r>
          </a:p>
        </p:txBody>
      </p:sp>
      <p:sp>
        <p:nvSpPr>
          <p:cNvPr id="36" name="文本框 35">
            <a:extLst>
              <a:ext uri="{FF2B5EF4-FFF2-40B4-BE49-F238E27FC236}">
                <a16:creationId xmlns:a16="http://schemas.microsoft.com/office/drawing/2014/main" id="{7FD147CF-8BD8-8503-A78E-B955F445FDAD}"/>
              </a:ext>
            </a:extLst>
          </p:cNvPr>
          <p:cNvSpPr txBox="1"/>
          <p:nvPr/>
        </p:nvSpPr>
        <p:spPr>
          <a:xfrm>
            <a:off x="9540234" y="4761799"/>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2</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C86320D3-7FBC-3FD2-FCD2-AEF7029B988E}"/>
              </a:ext>
            </a:extLst>
          </p:cNvPr>
          <p:cNvSpPr txBox="1"/>
          <p:nvPr/>
        </p:nvSpPr>
        <p:spPr>
          <a:xfrm>
            <a:off x="7935624" y="5523187"/>
            <a:ext cx="143180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添加边</a:t>
            </a:r>
            <a:r>
              <a:rPr kumimoji="1" lang="en-US" altLang="zh-CN" dirty="0">
                <a:latin typeface="Microsoft YaHei" panose="020B0503020204020204" pitchFamily="34" charset="-122"/>
                <a:ea typeface="Microsoft YaHei" panose="020B0503020204020204" pitchFamily="34" charset="-122"/>
              </a:rPr>
              <a:t>(a,</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b)</a:t>
            </a:r>
            <a:endParaRPr kumimoji="1" lang="zh-CN" altLang="en-US" dirty="0">
              <a:latin typeface="Microsoft YaHei" panose="020B0503020204020204" pitchFamily="34" charset="-122"/>
              <a:ea typeface="Microsoft YaHei" panose="020B0503020204020204" pitchFamily="34" charset="-122"/>
            </a:endParaRPr>
          </a:p>
        </p:txBody>
      </p:sp>
      <p:sp>
        <p:nvSpPr>
          <p:cNvPr id="38" name="下箭头 37">
            <a:extLst>
              <a:ext uri="{FF2B5EF4-FFF2-40B4-BE49-F238E27FC236}">
                <a16:creationId xmlns:a16="http://schemas.microsoft.com/office/drawing/2014/main" id="{1D2F0CB8-28E2-3FF9-206E-AD5E663F0347}"/>
              </a:ext>
            </a:extLst>
          </p:cNvPr>
          <p:cNvSpPr/>
          <p:nvPr/>
        </p:nvSpPr>
        <p:spPr>
          <a:xfrm>
            <a:off x="8468994" y="5166059"/>
            <a:ext cx="263472" cy="310634"/>
          </a:xfrm>
          <a:prstGeom prst="downArrow">
            <a:avLst/>
          </a:prstGeom>
          <a:solidFill>
            <a:srgbClr val="00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曲线连接符 42">
            <a:extLst>
              <a:ext uri="{FF2B5EF4-FFF2-40B4-BE49-F238E27FC236}">
                <a16:creationId xmlns:a16="http://schemas.microsoft.com/office/drawing/2014/main" id="{11FEBAAF-A634-10C3-69BA-47D53ACBEE8A}"/>
              </a:ext>
            </a:extLst>
          </p:cNvPr>
          <p:cNvCxnSpPr>
            <a:cxnSpLocks/>
            <a:stCxn id="102" idx="7"/>
            <a:endCxn id="102" idx="1"/>
          </p:cNvCxnSpPr>
          <p:nvPr/>
        </p:nvCxnSpPr>
        <p:spPr>
          <a:xfrm rot="16200000" flipV="1">
            <a:off x="5774097" y="2721156"/>
            <a:ext cx="12700" cy="350230"/>
          </a:xfrm>
          <a:prstGeom prst="curvedConnector3">
            <a:avLst>
              <a:gd name="adj1" fmla="val 237114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a:extLst>
              <a:ext uri="{FF2B5EF4-FFF2-40B4-BE49-F238E27FC236}">
                <a16:creationId xmlns:a16="http://schemas.microsoft.com/office/drawing/2014/main" id="{66EEDE9F-7992-EBBE-7009-2EA8430336BE}"/>
              </a:ext>
            </a:extLst>
          </p:cNvPr>
          <p:cNvCxnSpPr>
            <a:cxnSpLocks/>
            <a:stCxn id="101" idx="7"/>
            <a:endCxn id="101" idx="1"/>
          </p:cNvCxnSpPr>
          <p:nvPr/>
        </p:nvCxnSpPr>
        <p:spPr>
          <a:xfrm rot="16200000" flipV="1">
            <a:off x="5291497" y="3598007"/>
            <a:ext cx="12700" cy="350230"/>
          </a:xfrm>
          <a:prstGeom prst="curvedConnector3">
            <a:avLst>
              <a:gd name="adj1" fmla="val 237114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a:extLst>
              <a:ext uri="{FF2B5EF4-FFF2-40B4-BE49-F238E27FC236}">
                <a16:creationId xmlns:a16="http://schemas.microsoft.com/office/drawing/2014/main" id="{C34ACD97-CB13-5608-9DAE-FF7AD89BA312}"/>
              </a:ext>
            </a:extLst>
          </p:cNvPr>
          <p:cNvCxnSpPr>
            <a:cxnSpLocks/>
            <a:stCxn id="102" idx="1"/>
            <a:endCxn id="101" idx="2"/>
          </p:cNvCxnSpPr>
          <p:nvPr/>
        </p:nvCxnSpPr>
        <p:spPr>
          <a:xfrm rot="16200000" flipH="1" flipV="1">
            <a:off x="4795432" y="3144686"/>
            <a:ext cx="1051966" cy="555135"/>
          </a:xfrm>
          <a:prstGeom prst="curvedConnector4">
            <a:avLst>
              <a:gd name="adj1" fmla="val -28626"/>
              <a:gd name="adj2" fmla="val 141179"/>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a:extLst>
              <a:ext uri="{FF2B5EF4-FFF2-40B4-BE49-F238E27FC236}">
                <a16:creationId xmlns:a16="http://schemas.microsoft.com/office/drawing/2014/main" id="{0BEF3938-FA0A-653C-C354-A39592B07D76}"/>
              </a:ext>
            </a:extLst>
          </p:cNvPr>
          <p:cNvCxnSpPr>
            <a:cxnSpLocks/>
            <a:stCxn id="101" idx="0"/>
          </p:cNvCxnSpPr>
          <p:nvPr/>
        </p:nvCxnSpPr>
        <p:spPr>
          <a:xfrm rot="16200000" flipH="1" flipV="1">
            <a:off x="4560494" y="3631489"/>
            <a:ext cx="661905" cy="800100"/>
          </a:xfrm>
          <a:prstGeom prst="curvedConnector4">
            <a:avLst>
              <a:gd name="adj1" fmla="val -34537"/>
              <a:gd name="adj2" fmla="val 65476"/>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D6DC18D5-F5C9-512E-4D6B-0D8B264FF436}"/>
              </a:ext>
            </a:extLst>
          </p:cNvPr>
          <p:cNvSpPr txBox="1"/>
          <p:nvPr/>
        </p:nvSpPr>
        <p:spPr>
          <a:xfrm>
            <a:off x="9540234" y="5506882"/>
            <a:ext cx="1361270" cy="400110"/>
          </a:xfrm>
          <a:prstGeom prst="rect">
            <a:avLst/>
          </a:prstGeom>
          <a:solidFill>
            <a:srgbClr val="009999"/>
          </a:solidFill>
        </p:spPr>
        <p:txBody>
          <a:bodyPr wrap="none" rtlCol="0">
            <a:spAutoFit/>
          </a:bodyPr>
          <a:lstStyle/>
          <a:p>
            <a:r>
              <a:rPr kumimoji="1" lang="zh-CN" altLang="en-US" sz="2000" dirty="0">
                <a:solidFill>
                  <a:schemeClr val="bg1"/>
                </a:solidFill>
                <a:latin typeface="微软雅黑" panose="020B0503020204020204" pitchFamily="34" charset="-122"/>
                <a:ea typeface="微软雅黑" panose="020B0503020204020204" pitchFamily="34" charset="-122"/>
              </a:rPr>
              <a:t>连通成分</a:t>
            </a:r>
            <a:r>
              <a:rPr kumimoji="1" lang="en-US" altLang="zh-CN" sz="2000" dirty="0">
                <a:solidFill>
                  <a:schemeClr val="bg1"/>
                </a:solidFill>
                <a:latin typeface="微软雅黑" panose="020B0503020204020204" pitchFamily="34" charset="-122"/>
                <a:ea typeface="微软雅黑" panose="020B0503020204020204" pitchFamily="34" charset="-122"/>
              </a:rPr>
              <a:t>1</a:t>
            </a:r>
            <a:endParaRPr kumimoji="1"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8935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43"/>
                                        </p:tgtEl>
                                      </p:cBhvr>
                                    </p:animEffect>
                                    <p:set>
                                      <p:cBhvr>
                                        <p:cTn id="17" dur="1" fill="hold">
                                          <p:stCondLst>
                                            <p:cond delay="499"/>
                                          </p:stCondLst>
                                        </p:cTn>
                                        <p:tgtEl>
                                          <p:spTgt spid="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linds(horizontal)">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blinds(horizontal)">
                                      <p:cBhvr>
                                        <p:cTn id="50" dur="500"/>
                                        <p:tgtEl>
                                          <p:spTgt spid="3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xit" presetSubtype="10" fill="hold" nodeType="clickEffect">
                                  <p:stCondLst>
                                    <p:cond delay="0"/>
                                  </p:stCondLst>
                                  <p:childTnLst>
                                    <p:animEffect transition="out" filter="checkerboard(across)">
                                      <p:cBhvr>
                                        <p:cTn id="57" dur="500"/>
                                        <p:tgtEl>
                                          <p:spTgt spid="46"/>
                                        </p:tgtEl>
                                      </p:cBhvr>
                                    </p:animEffect>
                                    <p:set>
                                      <p:cBhvr>
                                        <p:cTn id="58" dur="1" fill="hold">
                                          <p:stCondLst>
                                            <p:cond delay="499"/>
                                          </p:stCondLst>
                                        </p:cTn>
                                        <p:tgtEl>
                                          <p:spTgt spid="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blinds(horizontal)">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blinds(horizontal)">
                                      <p:cBhvr>
                                        <p:cTn id="7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7" grpId="0" animBg="1"/>
      <p:bldP spid="28" grpId="0"/>
      <p:bldP spid="29" grpId="0" animBg="1"/>
      <p:bldP spid="35" grpId="0"/>
      <p:bldP spid="36" grpId="0" animBg="1"/>
      <p:bldP spid="37" grpId="0"/>
      <p:bldP spid="38" grpId="0" animBg="1"/>
      <p:bldP spid="5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并查集的实际应用场景</a:t>
            </a:r>
            <a:endParaRPr lang="zh-CN" altLang="en-US" dirty="0"/>
          </a:p>
        </p:txBody>
      </p:sp>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文本框 9">
            <a:extLst>
              <a:ext uri="{FF2B5EF4-FFF2-40B4-BE49-F238E27FC236}">
                <a16:creationId xmlns:a16="http://schemas.microsoft.com/office/drawing/2014/main" id="{94B63426-E5C6-1623-599D-FDE622F5ACF0}"/>
              </a:ext>
            </a:extLst>
          </p:cNvPr>
          <p:cNvSpPr txBox="1"/>
          <p:nvPr/>
        </p:nvSpPr>
        <p:spPr>
          <a:xfrm>
            <a:off x="410042" y="1124682"/>
            <a:ext cx="11371915" cy="1200329"/>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社交网络分析：</a:t>
            </a:r>
            <a:r>
              <a:rPr lang="zh-CN" altLang="en-US" dirty="0">
                <a:latin typeface="Microsoft YaHei" panose="020B0503020204020204" pitchFamily="34" charset="-122"/>
                <a:ea typeface="Microsoft YaHei" panose="020B0503020204020204" pitchFamily="34" charset="-122"/>
              </a:rPr>
              <a:t>在社交网络中，可将每个人抽象成一个结点，并使用并查集来管理他们之间的社交关系，当两个人成为朋友时，即执行</a:t>
            </a:r>
            <a:r>
              <a:rPr lang="en" altLang="zh-CN" dirty="0">
                <a:latin typeface="Microsoft YaHei" panose="020B0503020204020204" pitchFamily="34" charset="-122"/>
                <a:ea typeface="Microsoft YaHei" panose="020B0503020204020204" pitchFamily="34" charset="-122"/>
              </a:rPr>
              <a:t>Union</a:t>
            </a:r>
            <a:r>
              <a:rPr lang="zh-CN" altLang="en-US" dirty="0">
                <a:latin typeface="Microsoft YaHei" panose="020B0503020204020204" pitchFamily="34" charset="-122"/>
                <a:ea typeface="Microsoft YaHei" panose="020B0503020204020204" pitchFamily="34" charset="-122"/>
              </a:rPr>
              <a:t>操作，将它们放在同一个连通分量中。当需要判断两个人是否属于同一个社群时，只需执行</a:t>
            </a:r>
            <a:r>
              <a:rPr lang="en" altLang="zh-CN" dirty="0">
                <a:latin typeface="Microsoft YaHei" panose="020B0503020204020204" pitchFamily="34" charset="-122"/>
                <a:ea typeface="Microsoft YaHei" panose="020B0503020204020204" pitchFamily="34" charset="-122"/>
              </a:rPr>
              <a:t>Find</a:t>
            </a:r>
            <a:r>
              <a:rPr lang="zh-CN" altLang="en-US" dirty="0">
                <a:latin typeface="Microsoft YaHei" panose="020B0503020204020204" pitchFamily="34" charset="-122"/>
                <a:ea typeface="Microsoft YaHei" panose="020B0503020204020204" pitchFamily="34" charset="-122"/>
              </a:rPr>
              <a:t>操作，判断它们是否属于同一个连通分量即可。因此，并查集可以高效地揭示社交网络中的结构、特征和规律，为社会科学、商业决策、网络安全等领域提供重要参考。</a:t>
            </a:r>
          </a:p>
        </p:txBody>
      </p:sp>
      <p:sp>
        <p:nvSpPr>
          <p:cNvPr id="14" name="文本框 13">
            <a:extLst>
              <a:ext uri="{FF2B5EF4-FFF2-40B4-BE49-F238E27FC236}">
                <a16:creationId xmlns:a16="http://schemas.microsoft.com/office/drawing/2014/main" id="{5EFAC67F-ADF2-833C-EB7C-6300895B7F53}"/>
              </a:ext>
            </a:extLst>
          </p:cNvPr>
          <p:cNvSpPr txBox="1"/>
          <p:nvPr/>
        </p:nvSpPr>
        <p:spPr>
          <a:xfrm>
            <a:off x="410041" y="2690336"/>
            <a:ext cx="11371915" cy="1200329"/>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计算机网络中的连通性判断：</a:t>
            </a:r>
            <a:r>
              <a:rPr lang="zh-CN" altLang="en-US" dirty="0">
                <a:latin typeface="Microsoft YaHei" panose="020B0503020204020204" pitchFamily="34" charset="-122"/>
                <a:ea typeface="Microsoft YaHei" panose="020B0503020204020204" pitchFamily="34" charset="-122"/>
              </a:rPr>
              <a:t>通过使用并查集来处理网络连通性问题，可以快速判断两个主机是否连通，从而进行相应的网络配置。例如，在一个局域网中，可以将每个主机看作一个结点，使用并查集来管理它们的连通关系。当两个主机通过网络连接后，可以通过合并这两个主机所在的集合来将它们放在同一个连通分量中。</a:t>
            </a:r>
          </a:p>
        </p:txBody>
      </p:sp>
      <p:sp>
        <p:nvSpPr>
          <p:cNvPr id="16" name="文本框 15">
            <a:extLst>
              <a:ext uri="{FF2B5EF4-FFF2-40B4-BE49-F238E27FC236}">
                <a16:creationId xmlns:a16="http://schemas.microsoft.com/office/drawing/2014/main" id="{A58475E2-F64B-2FA8-B006-7F5AF17722AE}"/>
              </a:ext>
            </a:extLst>
          </p:cNvPr>
          <p:cNvSpPr txBox="1"/>
          <p:nvPr/>
        </p:nvSpPr>
        <p:spPr>
          <a:xfrm>
            <a:off x="410041" y="4094799"/>
            <a:ext cx="11371915" cy="1754326"/>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图像处理：</a:t>
            </a:r>
            <a:r>
              <a:rPr lang="zh-CN" altLang="en-US" dirty="0">
                <a:latin typeface="Microsoft YaHei" panose="020B0503020204020204" pitchFamily="34" charset="-122"/>
                <a:ea typeface="Microsoft YaHei" panose="020B0503020204020204" pitchFamily="34" charset="-122"/>
              </a:rPr>
              <a:t>并查集可用于处理图像中的连通区域。例如，在图像分割和物体识别等任务中，可以使用并查集来管理图像中的像素点或超像素块之间的连通关系。当两个像素点或超像素块之间满足某些条件时（如颜色相似、纹理相似等），可以执行</a:t>
            </a:r>
            <a:r>
              <a:rPr lang="en" altLang="zh-CN" dirty="0">
                <a:latin typeface="Microsoft YaHei" panose="020B0503020204020204" pitchFamily="34" charset="-122"/>
                <a:ea typeface="Microsoft YaHei" panose="020B0503020204020204" pitchFamily="34" charset="-122"/>
              </a:rPr>
              <a:t>Union</a:t>
            </a:r>
            <a:r>
              <a:rPr lang="zh-CN" altLang="en-US" dirty="0">
                <a:latin typeface="Microsoft YaHei" panose="020B0503020204020204" pitchFamily="34" charset="-122"/>
                <a:ea typeface="Microsoft YaHei" panose="020B0503020204020204" pitchFamily="34" charset="-122"/>
              </a:rPr>
              <a:t>操作将它们放在同一个连通分量中。通过</a:t>
            </a:r>
            <a:r>
              <a:rPr lang="en" altLang="zh-CN" dirty="0">
                <a:latin typeface="Microsoft YaHei" panose="020B0503020204020204" pitchFamily="34" charset="-122"/>
                <a:ea typeface="Microsoft YaHei" panose="020B0503020204020204" pitchFamily="34" charset="-122"/>
              </a:rPr>
              <a:t>Find</a:t>
            </a:r>
            <a:r>
              <a:rPr lang="zh-CN" altLang="en-US" dirty="0">
                <a:latin typeface="Microsoft YaHei" panose="020B0503020204020204" pitchFamily="34" charset="-122"/>
                <a:ea typeface="Microsoft YaHei" panose="020B0503020204020204" pitchFamily="34" charset="-122"/>
              </a:rPr>
              <a:t>操作可以得到图像中的所有连通区域从而实现图像的精准分割和识别。</a:t>
            </a:r>
          </a:p>
          <a:p>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C2F2F63F-85AE-F890-E2BB-95BAA18218A8}"/>
              </a:ext>
            </a:extLst>
          </p:cNvPr>
          <p:cNvSpPr txBox="1"/>
          <p:nvPr/>
        </p:nvSpPr>
        <p:spPr>
          <a:xfrm>
            <a:off x="5562600" y="5406928"/>
            <a:ext cx="6096000" cy="923330"/>
          </a:xfrm>
          <a:prstGeom prst="rect">
            <a:avLst/>
          </a:prstGeom>
          <a:noFill/>
        </p:spPr>
        <p:txBody>
          <a:bodyPr wrap="square">
            <a:spAutoFit/>
          </a:bodyPr>
          <a:lstStyle/>
          <a:p>
            <a:br>
              <a:rPr lang="en" altLang="zh-CN" dirty="0"/>
            </a:br>
            <a:r>
              <a:rPr lang="zh-CN" altLang="en-US" dirty="0"/>
              <a:t>更多内容：</a:t>
            </a:r>
            <a:r>
              <a:rPr lang="en" altLang="zh-CN" dirty="0"/>
              <a:t>https://</a:t>
            </a:r>
            <a:r>
              <a:rPr lang="en" altLang="zh-CN" dirty="0" err="1"/>
              <a:t>juejin.cn</a:t>
            </a:r>
            <a:r>
              <a:rPr lang="en" altLang="zh-CN" dirty="0"/>
              <a:t>/post/7426697740594593844</a:t>
            </a:r>
            <a:br>
              <a:rPr lang="en" altLang="zh-CN" dirty="0"/>
            </a:br>
            <a:endParaRPr lang="zh-CN" altLang="en-US" dirty="0"/>
          </a:p>
        </p:txBody>
      </p:sp>
    </p:spTree>
    <p:extLst>
      <p:ext uri="{BB962C8B-B14F-4D97-AF65-F5344CB8AC3E}">
        <p14:creationId xmlns:p14="http://schemas.microsoft.com/office/powerpoint/2010/main" val="4114972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189FD-2D63-F855-DA59-F074C9CD2767}"/>
                  </a:ext>
                </a:extLst>
              </p:cNvPr>
              <p:cNvSpPr txBox="1"/>
              <p:nvPr/>
            </p:nvSpPr>
            <p:spPr>
              <a:xfrm>
                <a:off x="584225" y="1301694"/>
                <a:ext cx="11283478" cy="5386090"/>
              </a:xfrm>
              <a:prstGeom prst="rect">
                <a:avLst/>
              </a:prstGeom>
              <a:noFill/>
            </p:spPr>
            <p:txBody>
              <a:bodyPr wrap="square" rtlCol="0">
                <a:spAutoFit/>
              </a:bodyPr>
              <a:lstStyle/>
              <a:p>
                <a:pPr lvl="0" eaLnBrk="0" fontAlgn="base" hangingPunct="0">
                  <a:spcBef>
                    <a:spcPct val="0"/>
                  </a:spcBef>
                  <a:spcAft>
                    <a:spcPct val="0"/>
                  </a:spcAft>
                </a:pPr>
                <a:r>
                  <a:rPr lang="zh-CN" altLang="zh-CN" sz="2400" b="1" u="sng" dirty="0">
                    <a:latin typeface="宋体" panose="02010600030101010101" pitchFamily="2" charset="-122"/>
                    <a:cs typeface="Times New Roman" panose="02020603050405020304" pitchFamily="18" charset="0"/>
                  </a:rPr>
                  <a:t>算法</a:t>
                </a:r>
                <a:r>
                  <a:rPr lang="zh-CN" altLang="zh-CN" sz="2400" b="1" u="sng" dirty="0">
                    <a:latin typeface="Times New Roman" panose="02020603050405020304" pitchFamily="18" charset="0"/>
                    <a:cs typeface="Times New Roman" panose="02020603050405020304" pitchFamily="18" charset="0"/>
                  </a:rPr>
                  <a:t>: </a:t>
                </a:r>
                <a:r>
                  <a:rPr lang="zh-CN" altLang="en-US" sz="2400" u="sng" dirty="0">
                    <a:latin typeface="Times New Roman" panose="02020603050405020304" pitchFamily="18" charset="0"/>
                    <a:cs typeface="Times New Roman" panose="02020603050405020304" pitchFamily="18" charset="0"/>
                  </a:rPr>
                  <a:t>计算有向图中</a:t>
                </a:r>
                <a:r>
                  <a:rPr lang="zh-CN" altLang="en-US" sz="2400" u="sng" dirty="0">
                    <a:latin typeface="宋体" panose="02010600030101010101" pitchFamily="2" charset="-122"/>
                    <a:cs typeface="Times New Roman" panose="02020603050405020304" pitchFamily="18" charset="0"/>
                  </a:rPr>
                  <a:t>各</a:t>
                </a:r>
                <a:r>
                  <a:rPr lang="zh-CN" altLang="zh-CN" sz="2400" u="sng" dirty="0">
                    <a:latin typeface="宋体" panose="02010600030101010101" pitchFamily="2" charset="-122"/>
                    <a:cs typeface="Times New Roman" panose="02020603050405020304" pitchFamily="18" charset="0"/>
                  </a:rPr>
                  <a:t>结点</a:t>
                </a:r>
                <a:r>
                  <a:rPr lang="zh-CN" altLang="en-US" sz="2400" u="sng" dirty="0">
                    <a:latin typeface="宋体" panose="02010600030101010101" pitchFamily="2" charset="-122"/>
                    <a:cs typeface="Times New Roman" panose="02020603050405020304" pitchFamily="18" charset="0"/>
                  </a:rPr>
                  <a:t>的入度 </a:t>
                </a:r>
                <a:r>
                  <a:rPr lang="en-US" altLang="zh-CN" sz="2400" b="1" u="sng" dirty="0" err="1">
                    <a:latin typeface="宋体" panose="02010600030101010101" pitchFamily="2" charset="-122"/>
                    <a:cs typeface="Times New Roman" panose="02020603050405020304" pitchFamily="18" charset="0"/>
                  </a:rPr>
                  <a:t>CountInDegree</a:t>
                </a:r>
                <a:r>
                  <a:rPr lang="zh-CN" altLang="zh-CN" sz="2400" u="sng" dirty="0">
                    <a:latin typeface="Times New Roman" panose="02020603050405020304" pitchFamily="18" charset="0"/>
                    <a:cs typeface="Times New Roman" panose="02020603050405020304" pitchFamily="18" charset="0"/>
                  </a:rPr>
                  <a:t>(</a:t>
                </a:r>
                <a:r>
                  <a:rPr lang="zh-CN" altLang="zh-CN" sz="2400" i="1" u="sng" dirty="0">
                    <a:latin typeface="Times New Roman" panose="02020603050405020304" pitchFamily="18" charset="0"/>
                    <a:cs typeface="Times New Roman" panose="02020603050405020304" pitchFamily="18" charset="0"/>
                  </a:rPr>
                  <a:t>graph, </a:t>
                </a:r>
                <a:r>
                  <a:rPr lang="en-US" altLang="zh-CN" sz="2400" i="1" u="sng" dirty="0">
                    <a:latin typeface="Times New Roman" panose="02020603050405020304" pitchFamily="18" charset="0"/>
                    <a:cs typeface="Times New Roman" panose="02020603050405020304" pitchFamily="18" charset="0"/>
                  </a:rPr>
                  <a:t>n,</a:t>
                </a:r>
                <a:r>
                  <a:rPr lang="zh-CN" altLang="en-US" sz="2400" i="1" u="sng" dirty="0">
                    <a:latin typeface="Times New Roman" panose="02020603050405020304" pitchFamily="18" charset="0"/>
                    <a:cs typeface="Times New Roman" panose="02020603050405020304" pitchFamily="18" charset="0"/>
                  </a:rPr>
                  <a:t> </a:t>
                </a:r>
                <a:r>
                  <a:rPr lang="en-US" altLang="zh-CN" sz="2400" i="1" u="sng" dirty="0">
                    <a:latin typeface="Times New Roman" panose="02020603050405020304" pitchFamily="18" charset="0"/>
                    <a:cs typeface="Times New Roman" panose="02020603050405020304" pitchFamily="18" charset="0"/>
                  </a:rPr>
                  <a:t>indegree</a:t>
                </a:r>
                <a:r>
                  <a:rPr lang="zh-CN" altLang="zh-CN" sz="2400" u="sng" dirty="0">
                    <a:latin typeface="Times New Roman" panose="02020603050405020304" pitchFamily="18" charset="0"/>
                    <a:cs typeface="Times New Roman" panose="02020603050405020304" pitchFamily="18" charset="0"/>
                  </a:rPr>
                  <a:t>)</a:t>
                </a:r>
                <a:endParaRPr lang="zh-CN" altLang="zh-CN" sz="3200" u="sng" dirty="0"/>
              </a:p>
              <a:p>
                <a:pPr lvl="0" eaLnBrk="0" fontAlgn="base" hangingPunct="0">
                  <a:spcBef>
                    <a:spcPct val="0"/>
                  </a:spcBef>
                  <a:spcAft>
                    <a:spcPct val="0"/>
                  </a:spcAft>
                </a:pPr>
                <a:r>
                  <a:rPr lang="zh-CN" altLang="zh-CN" sz="2400" b="1" dirty="0">
                    <a:latin typeface="宋体" panose="02010600030101010101" pitchFamily="2" charset="-122"/>
                    <a:cs typeface="Times New Roman" panose="02020603050405020304" pitchFamily="18" charset="0"/>
                  </a:rPr>
                  <a:t>输入：</a:t>
                </a:r>
                <a:r>
                  <a:rPr lang="zh-CN" altLang="zh-CN" sz="2400" dirty="0">
                    <a:latin typeface="宋体" panose="02010600030101010101" pitchFamily="2" charset="-122"/>
                    <a:cs typeface="Times New Roman" panose="02020603050405020304" pitchFamily="18" charset="0"/>
                  </a:rPr>
                  <a:t>图</a:t>
                </a:r>
                <a:r>
                  <a:rPr lang="zh-CN" altLang="zh-CN" sz="2400" i="1" dirty="0">
                    <a:latin typeface="Times New Roman" panose="02020603050405020304" pitchFamily="18" charset="0"/>
                    <a:cs typeface="Times New Roman" panose="02020603050405020304" pitchFamily="18" charset="0"/>
                  </a:rPr>
                  <a:t>graph</a:t>
                </a:r>
                <a:r>
                  <a:rPr lang="zh-CN"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结点数</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 顺序表</a:t>
                </a:r>
                <a:r>
                  <a:rPr lang="en-US" altLang="zh-CN" sz="2400" i="1" dirty="0">
                    <a:latin typeface="Times New Roman" panose="02020603050405020304" pitchFamily="18" charset="0"/>
                    <a:cs typeface="Times New Roman" panose="02020603050405020304" pitchFamily="18" charset="0"/>
                  </a:rPr>
                  <a:t>indegree</a:t>
                </a:r>
                <a:r>
                  <a:rPr lang="en-US" altLang="zh-CN" sz="2400" dirty="0">
                    <a:latin typeface="Times New Roman" panose="02020603050405020304" pitchFamily="18" charset="0"/>
                    <a:cs typeface="Times New Roman" panose="02020603050405020304" pitchFamily="18" charset="0"/>
                  </a:rPr>
                  <a:t>[1..</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记录结点入度</a:t>
                </a:r>
                <a:endParaRPr lang="zh-CN" altLang="zh-CN"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zh-CN" sz="2400" b="1" dirty="0">
                    <a:latin typeface="宋体" panose="02010600030101010101" pitchFamily="2" charset="-122"/>
                    <a:cs typeface="Times New Roman" panose="02020603050405020304" pitchFamily="18" charset="0"/>
                  </a:rPr>
                  <a:t>输出：</a:t>
                </a:r>
                <a:r>
                  <a:rPr lang="zh-CN" altLang="zh-CN" sz="2400" dirty="0">
                    <a:latin typeface="宋体" panose="02010600030101010101" pitchFamily="2" charset="-122"/>
                    <a:cs typeface="Times New Roman" panose="02020603050405020304" pitchFamily="18" charset="0"/>
                  </a:rPr>
                  <a:t>图</a:t>
                </a:r>
                <a:r>
                  <a:rPr lang="zh-CN" altLang="zh-CN" sz="2400" i="1" dirty="0">
                    <a:latin typeface="Times New Roman" panose="02020603050405020304" pitchFamily="18" charset="0"/>
                    <a:cs typeface="Times New Roman" panose="02020603050405020304" pitchFamily="18" charset="0"/>
                  </a:rPr>
                  <a:t>graph</a:t>
                </a:r>
                <a:r>
                  <a:rPr lang="zh-CN" altLang="en-US" sz="2400" dirty="0">
                    <a:latin typeface="宋体" panose="02010600030101010101" pitchFamily="2" charset="-122"/>
                    <a:cs typeface="Times New Roman" panose="02020603050405020304" pitchFamily="18" charset="0"/>
                  </a:rPr>
                  <a:t>中各结点的入度</a:t>
                </a:r>
                <a:endParaRPr lang="en-US" altLang="zh-CN" sz="2400" dirty="0">
                  <a:latin typeface="宋体" panose="02010600030101010101" pitchFamily="2" charset="-122"/>
                  <a:cs typeface="Times New Roman" panose="02020603050405020304" pitchFamily="18" charset="0"/>
                </a:endParaRPr>
              </a:p>
              <a:p>
                <a:pPr lvl="0" eaLnBrk="0" fontAlgn="base" hangingPunct="0">
                  <a:spcBef>
                    <a:spcPct val="0"/>
                  </a:spcBef>
                  <a:spcAft>
                    <a:spcPct val="0"/>
                  </a:spcAft>
                </a:pPr>
                <a:endParaRPr lang="zh-CN" altLang="zh-CN" sz="3200" dirty="0"/>
              </a:p>
              <a:p>
                <a:pPr marL="457200" lvl="0" indent="-457200" eaLnBrk="0" fontAlgn="base" hangingPunct="0">
                  <a:spcBef>
                    <a:spcPct val="0"/>
                  </a:spcBef>
                  <a:spcAft>
                    <a:spcPct val="0"/>
                  </a:spcAft>
                  <a:buFont typeface="+mj-lt"/>
                  <a:buAutoNum type="arabicPeriod"/>
                </a:pP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for</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oMath>
                </a14:m>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do</a:t>
                </a: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4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oMath>
                </a14:m>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mn-ea"/>
                    <a:cs typeface="Times New Roman" panose="02020603050405020304" pitchFamily="18" charset="0"/>
                  </a:rPr>
                  <a:t>//</a:t>
                </a:r>
                <a:r>
                  <a:rPr lang="zh-CN" altLang="en-US" sz="2400" dirty="0">
                    <a:solidFill>
                      <a:srgbClr val="000000"/>
                    </a:solidFill>
                    <a:latin typeface="+mn-ea"/>
                    <a:cs typeface="Times New Roman" panose="02020603050405020304" pitchFamily="18" charset="0"/>
                  </a:rPr>
                  <a:t>入度的初始值</a:t>
                </a:r>
                <a:endParaRPr lang="en-US" altLang="zh-CN" sz="2400" dirty="0">
                  <a:solidFill>
                    <a:srgbClr val="000000"/>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r>
                  <a:rPr lang="zh-CN" altLang="en-US"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endPar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for</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oMath>
                </a14:m>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do</a:t>
                </a: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r>
                      <a:rPr lang="zh-CN" altLang="en-US" sz="2400" i="1" smtClean="0">
                        <a:latin typeface="Cambria Math" panose="02040503050406030204" pitchFamily="18" charset="0"/>
                        <a:cs typeface="Times New Roman" panose="02020603050405020304" pitchFamily="18" charset="0"/>
                      </a:rPr>
                      <m:t> </m:t>
                    </m:r>
                  </m:oMath>
                </a14:m>
                <a:r>
                  <a:rPr lang="zh-CN" altLang="zh-CN" sz="2400" dirty="0">
                    <a:latin typeface="Times New Roman" panose="02020603050405020304" pitchFamily="18" charset="0"/>
                    <a:cs typeface="Times New Roman" panose="02020603050405020304" pitchFamily="18" charset="0"/>
                  </a:rPr>
                  <a:t>graph.ver_list[</a:t>
                </a:r>
                <a:r>
                  <a:rPr lang="en-US" altLang="zh-CN" sz="2400" i="1" dirty="0" err="1">
                    <a:latin typeface="Times New Roman" panose="02020603050405020304" pitchFamily="18" charset="0"/>
                    <a:cs typeface="Times New Roman" panose="02020603050405020304" pitchFamily="18" charset="0"/>
                  </a:rPr>
                  <a:t>i</a:t>
                </a:r>
                <a:r>
                  <a:rPr lang="zh-CN" altLang="zh-CN" sz="2400" dirty="0">
                    <a:latin typeface="Times New Roman" panose="02020603050405020304" pitchFamily="18" charset="0"/>
                    <a:cs typeface="Times New Roman" panose="02020603050405020304" pitchFamily="18" charset="0"/>
                  </a:rPr>
                  <a:t>].adj</a:t>
                </a:r>
                <a:endParaRPr lang="en-US" altLang="zh-CN" sz="24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while</a:t>
                </a:r>
                <a:r>
                  <a:rPr lang="zh-CN" altLang="en-US"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p</a:t>
                </a:r>
                <a:r>
                  <a:rPr lang="zh-CN" altLang="en-US" sz="24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a:t>
                </a:r>
                <a:r>
                  <a:rPr lang="zh-CN" altLang="zh-CN" sz="2400" dirty="0">
                    <a:latin typeface="Times New Roman" panose="02020603050405020304" pitchFamily="18" charset="0"/>
                    <a:cs typeface="Times New Roman" panose="02020603050405020304" pitchFamily="18" charset="0"/>
                  </a:rPr>
                  <a:t>IL </a:t>
                </a:r>
                <a:r>
                  <a:rPr lang="zh-CN" altLang="zh-CN" sz="2400" b="1" dirty="0">
                    <a:latin typeface="Times New Roman" panose="02020603050405020304" pitchFamily="18" charset="0"/>
                    <a:cs typeface="Times New Roman" panose="02020603050405020304" pitchFamily="18" charset="0"/>
                  </a:rPr>
                  <a:t>do</a:t>
                </a:r>
                <a:endParaRPr lang="en-US" altLang="zh-CN" sz="2400"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4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oMath>
                </a14:m>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mn-ea"/>
                    <a:cs typeface="Times New Roman" panose="02020603050405020304" pitchFamily="18" charset="0"/>
                  </a:rPr>
                  <a:t>//</a:t>
                </a:r>
                <a:r>
                  <a:rPr lang="zh-CN" altLang="en-US" sz="2400" dirty="0">
                    <a:solidFill>
                      <a:srgbClr val="0000FF"/>
                    </a:solidFill>
                    <a:latin typeface="+mn-ea"/>
                    <a:cs typeface="Times New Roman" panose="02020603050405020304" pitchFamily="18" charset="0"/>
                  </a:rPr>
                  <a:t>邻接结点的入度加</a:t>
                </a:r>
                <a:r>
                  <a:rPr lang="en-US" altLang="zh-CN" sz="2400" dirty="0">
                    <a:solidFill>
                      <a:srgbClr val="0000FF"/>
                    </a:solidFill>
                    <a:latin typeface="+mn-ea"/>
                    <a:cs typeface="Times New Roman" panose="02020603050405020304" pitchFamily="18" charset="0"/>
                  </a:rPr>
                  <a:t>1</a:t>
                </a: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a:t>
                </a:r>
                <a:r>
                  <a:rPr lang="zh-CN" altLang="en-US" sz="24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zh-CN" altLang="en-US" sz="2400" smtClean="0">
                        <a:latin typeface="Cambria Math" panose="02040503050406030204" pitchFamily="18" charset="0"/>
                        <a:cs typeface="Times New Roman" panose="02020603050405020304" pitchFamily="18" charset="0"/>
                      </a:rPr>
                      <m:t>←</m:t>
                    </m:r>
                    <m:r>
                      <a:rPr lang="zh-CN" altLang="en-US" sz="2400" i="1" smtClean="0">
                        <a:latin typeface="Cambria Math" panose="02040503050406030204" pitchFamily="18" charset="0"/>
                        <a:cs typeface="Times New Roman" panose="02020603050405020304" pitchFamily="18" charset="0"/>
                      </a:rPr>
                      <m:t> </m:t>
                    </m:r>
                  </m:oMath>
                </a14:m>
                <a:r>
                  <a:rPr lang="en-US" altLang="zh-CN" sz="24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p.next</a:t>
                </a:r>
                <a:endParaRPr lang="en-US" altLang="zh-CN" sz="2400" dirty="0">
                  <a:solidFill>
                    <a:srgbClr val="0000FF"/>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2400" b="1" dirty="0">
                    <a:solidFill>
                      <a:srgbClr val="000000"/>
                    </a:solidFill>
                    <a:latin typeface="Times New Roman" panose="02020603050405020304" pitchFamily="18" charset="0"/>
                    <a:cs typeface="Times New Roman" panose="02020603050405020304" pitchFamily="18" charset="0"/>
                  </a:rPr>
                  <a:t>end</a:t>
                </a:r>
              </a:p>
            </p:txBody>
          </p:sp>
        </mc:Choice>
        <mc:Fallback xmlns="">
          <p:sp>
            <p:nvSpPr>
              <p:cNvPr id="9" name="文本框 8">
                <a:extLst>
                  <a:ext uri="{FF2B5EF4-FFF2-40B4-BE49-F238E27FC236}">
                    <a16:creationId xmlns:a16="http://schemas.microsoft.com/office/drawing/2014/main" id="{453189FD-2D63-F855-DA59-F074C9CD2767}"/>
                  </a:ext>
                </a:extLst>
              </p:cNvPr>
              <p:cNvSpPr txBox="1">
                <a:spLocks noRot="1" noChangeAspect="1" noMove="1" noResize="1" noEditPoints="1" noAdjustHandles="1" noChangeArrowheads="1" noChangeShapeType="1" noTextEdit="1"/>
              </p:cNvSpPr>
              <p:nvPr/>
            </p:nvSpPr>
            <p:spPr>
              <a:xfrm>
                <a:off x="584225" y="1301694"/>
                <a:ext cx="11283478" cy="5386090"/>
              </a:xfrm>
              <a:prstGeom prst="rect">
                <a:avLst/>
              </a:prstGeom>
              <a:blipFill>
                <a:blip r:embed="rId2"/>
                <a:stretch>
                  <a:fillRect l="-900" t="-1412" b="-164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7E7403A-F8D4-0331-BEF2-20B6A071207E}"/>
              </a:ext>
            </a:extLst>
          </p:cNvPr>
          <p:cNvSpPr txBox="1"/>
          <p:nvPr/>
        </p:nvSpPr>
        <p:spPr>
          <a:xfrm>
            <a:off x="6225964" y="5834190"/>
            <a:ext cx="3425938"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时间复杂度：</a:t>
            </a:r>
            <a:r>
              <a:rPr kumimoji="1" lang="en-US" altLang="zh-CN" sz="2400" dirty="0">
                <a:solidFill>
                  <a:schemeClr val="bg1"/>
                </a:solidFill>
                <a:latin typeface="Microsoft YaHei" panose="020B0503020204020204" pitchFamily="34" charset="-122"/>
                <a:ea typeface="Microsoft YaHei" panose="020B0503020204020204" pitchFamily="34" charset="-122"/>
              </a:rPr>
              <a:t>O(|V|+|E|)</a:t>
            </a:r>
          </a:p>
        </p:txBody>
      </p:sp>
    </p:spTree>
    <p:extLst>
      <p:ext uri="{BB962C8B-B14F-4D97-AF65-F5344CB8AC3E}">
        <p14:creationId xmlns:p14="http://schemas.microsoft.com/office/powerpoint/2010/main" val="220060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mc:AlternateContent xmlns:mc="http://schemas.openxmlformats.org/markup-compatibility/2006" xmlns:a14="http://schemas.microsoft.com/office/drawing/2010/main">
        <mc:Choice Requires="a14">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1752755" y="1091822"/>
                <a:ext cx="9062279" cy="5459156"/>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spcBef>
                    <a:spcPts val="0"/>
                  </a:spcBef>
                </a:pPr>
                <a:r>
                  <a:rPr lang="zh-CN" altLang="en-US" b="1" dirty="0">
                    <a:solidFill>
                      <a:schemeClr val="bg1"/>
                    </a:solidFill>
                    <a:sym typeface="+mn-ea"/>
                  </a:rPr>
                  <a:t>算法</a:t>
                </a:r>
                <a:r>
                  <a:rPr lang="zh-CN" altLang="en-US" dirty="0">
                    <a:solidFill>
                      <a:schemeClr val="bg1"/>
                    </a:solidFill>
                    <a:sym typeface="+mn-ea"/>
                  </a:rPr>
                  <a:t>：最小生成树 </a:t>
                </a:r>
                <a:r>
                  <a:rPr lang="en-US" altLang="zh-CN" dirty="0">
                    <a:solidFill>
                      <a:schemeClr val="bg1"/>
                    </a:solidFill>
                    <a:sym typeface="+mn-ea"/>
                  </a:rPr>
                  <a:t>Kruskal(</a:t>
                </a:r>
                <a:r>
                  <a:rPr lang="en-US" altLang="zh-CN" i="1" dirty="0">
                    <a:solidFill>
                      <a:schemeClr val="bg1"/>
                    </a:solidFill>
                    <a:latin typeface="Times New Roman" panose="02020603050405020304" pitchFamily="18" charset="0"/>
                    <a:cs typeface="Times New Roman" panose="02020603050405020304" pitchFamily="18" charset="0"/>
                    <a:sym typeface="+mn-ea"/>
                  </a:rPr>
                  <a:t>graph</a:t>
                </a:r>
                <a:r>
                  <a:rPr lang="en-US" altLang="zh-CN" dirty="0">
                    <a:solidFill>
                      <a:schemeClr val="bg1"/>
                    </a:solidFill>
                    <a:sym typeface="+mn-ea"/>
                  </a:rPr>
                  <a:t>)</a:t>
                </a:r>
              </a:p>
              <a:p>
                <a:pPr>
                  <a:lnSpc>
                    <a:spcPts val="2800"/>
                  </a:lnSpc>
                  <a:spcBef>
                    <a:spcPts val="0"/>
                  </a:spcBef>
                </a:pPr>
                <a:r>
                  <a:rPr lang="zh-CN" altLang="en-US" dirty="0">
                    <a:solidFill>
                      <a:schemeClr val="bg1"/>
                    </a:solidFill>
                    <a:sym typeface="+mn-ea"/>
                  </a:rPr>
                  <a:t>输入：连通无向图</a:t>
                </a:r>
                <a:r>
                  <a:rPr lang="en-US" altLang="zh-CN" dirty="0">
                    <a:solidFill>
                      <a:schemeClr val="bg1"/>
                    </a:solidFill>
                    <a:sym typeface="+mn-ea"/>
                  </a:rPr>
                  <a:t>graph</a:t>
                </a:r>
              </a:p>
              <a:p>
                <a:pPr>
                  <a:lnSpc>
                    <a:spcPts val="2800"/>
                  </a:lnSpc>
                  <a:spcBef>
                    <a:spcPts val="0"/>
                  </a:spcBef>
                </a:pPr>
                <a:r>
                  <a:rPr lang="zh-CN" altLang="en-US" dirty="0">
                    <a:solidFill>
                      <a:schemeClr val="bg1"/>
                    </a:solidFill>
                    <a:sym typeface="+mn-ea"/>
                  </a:rPr>
                  <a:t>输出：最小生成树</a:t>
                </a:r>
                <a:endParaRPr lang="en-US" altLang="zh-CN" dirty="0">
                  <a:solidFill>
                    <a:schemeClr val="bg1"/>
                  </a:solidFill>
                  <a:sym typeface="+mn-ea"/>
                </a:endParaRPr>
              </a:p>
              <a:p>
                <a:pPr>
                  <a:lnSpc>
                    <a:spcPts val="2800"/>
                  </a:lnSpc>
                  <a:spcBef>
                    <a:spcPts val="0"/>
                  </a:spcBef>
                </a:pPr>
                <a:r>
                  <a:rPr lang="en-US" altLang="zh-CN" dirty="0">
                    <a:solidFill>
                      <a:schemeClr val="bg1"/>
                    </a:solidFill>
                    <a:sym typeface="+mn-ea"/>
                  </a:rPr>
                  <a:t>—————————————————————</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a:solidFill>
                      <a:schemeClr val="bg1"/>
                    </a:solidFill>
                    <a:latin typeface="Times New Roman" panose="02020603050405020304" pitchFamily="18" charset="0"/>
                    <a:cs typeface="Times New Roman" panose="02020603050405020304" pitchFamily="18" charset="0"/>
                    <a:sym typeface="+mn-ea"/>
                  </a:rPr>
                  <a:t>n</a:t>
                </a:r>
                <a:r>
                  <a:rPr lang="zh-CN" altLang="en-US" dirty="0">
                    <a:solidFill>
                      <a:schemeClr val="bg1"/>
                    </a:solidFill>
                    <a:latin typeface="Times New Roman" panose="02020603050405020304" pitchFamily="18" charset="0"/>
                    <a:cs typeface="Times New Roman" panose="02020603050405020304" pitchFamily="18" charset="0"/>
                    <a:sym typeface="+mn-ea"/>
                  </a:rPr>
                  <a:t> ← </a:t>
                </a:r>
                <a:r>
                  <a:rPr lang="en-US" altLang="zh-CN" i="1" dirty="0" err="1">
                    <a:solidFill>
                      <a:schemeClr val="bg1"/>
                    </a:solidFill>
                    <a:latin typeface="Times New Roman" panose="02020603050405020304" pitchFamily="18" charset="0"/>
                    <a:cs typeface="Times New Roman" panose="02020603050405020304" pitchFamily="18" charset="0"/>
                    <a:sym typeface="+mn-ea"/>
                  </a:rPr>
                  <a:t>graph.n_verts</a:t>
                </a:r>
                <a:endParaRPr lang="en-US" altLang="zh-CN" i="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i="1" dirty="0">
                    <a:solidFill>
                      <a:schemeClr val="bg1"/>
                    </a:solidFill>
                    <a:latin typeface="Times New Roman" panose="02020603050405020304" pitchFamily="18" charset="0"/>
                    <a:cs typeface="Times New Roman" panose="02020603050405020304" pitchFamily="18" charset="0"/>
                    <a:sym typeface="+mn-ea"/>
                  </a:rPr>
                  <a:t>    </a:t>
                </a:r>
                <a:r>
                  <a:rPr lang="en-US" altLang="zh-CN" dirty="0" err="1">
                    <a:solidFill>
                      <a:schemeClr val="bg1"/>
                    </a:solidFill>
                    <a:latin typeface="Times New Roman" panose="02020603050405020304" pitchFamily="18" charset="0"/>
                    <a:cs typeface="Times New Roman" panose="02020603050405020304" pitchFamily="18" charset="0"/>
                    <a:sym typeface="+mn-ea"/>
                  </a:rPr>
                  <a:t>MakeMinHeap</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en-US" altLang="zh-CN" i="1" dirty="0">
                    <a:solidFill>
                      <a:schemeClr val="bg1"/>
                    </a:solidFill>
                    <a:latin typeface="Times New Roman" panose="02020603050405020304" pitchFamily="18" charset="0"/>
                    <a:cs typeface="Times New Roman" panose="02020603050405020304" pitchFamily="18" charset="0"/>
                    <a:sym typeface="+mn-ea"/>
                  </a:rPr>
                  <a:t>Q</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最小堆</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for</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err="1">
                    <a:solidFill>
                      <a:schemeClr val="bg1"/>
                    </a:solidFill>
                    <a:latin typeface="Times New Roman" panose="02020603050405020304" pitchFamily="18" charset="0"/>
                    <a:cs typeface="Times New Roman" panose="02020603050405020304" pitchFamily="18" charset="0"/>
                    <a:sym typeface="+mn-ea"/>
                  </a:rPr>
                  <a:t>i</a:t>
                </a:r>
                <a:r>
                  <a:rPr lang="zh-CN" altLang="en-US" dirty="0">
                    <a:solidFill>
                      <a:schemeClr val="bg1"/>
                    </a:solidFill>
                    <a:latin typeface="Times New Roman" panose="02020603050405020304" pitchFamily="18" charset="0"/>
                    <a:cs typeface="Times New Roman" panose="02020603050405020304" pitchFamily="18" charset="0"/>
                    <a:sym typeface="+mn-ea"/>
                  </a:rPr>
                  <a:t> ← </a:t>
                </a:r>
                <a:r>
                  <a:rPr lang="en-US" altLang="zh-CN" dirty="0">
                    <a:solidFill>
                      <a:schemeClr val="bg1"/>
                    </a:solidFill>
                    <a:latin typeface="Times New Roman" panose="02020603050405020304" pitchFamily="18" charset="0"/>
                    <a:cs typeface="Times New Roman" panose="02020603050405020304" pitchFamily="18" charset="0"/>
                    <a:sym typeface="+mn-ea"/>
                  </a:rPr>
                  <a:t>0</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to</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a:solidFill>
                      <a:schemeClr val="bg1"/>
                    </a:solidFill>
                    <a:latin typeface="Times New Roman" panose="02020603050405020304" pitchFamily="18" charset="0"/>
                    <a:cs typeface="Times New Roman" panose="02020603050405020304" pitchFamily="18" charset="0"/>
                    <a:sym typeface="+mn-ea"/>
                  </a:rPr>
                  <a:t>n</a:t>
                </a:r>
                <a:r>
                  <a:rPr lang="en-US" altLang="zh-CN" dirty="0">
                    <a:solidFill>
                      <a:schemeClr val="bg1"/>
                    </a:solidFill>
                    <a:latin typeface="Times New Roman" panose="02020603050405020304" pitchFamily="18" charset="0"/>
                    <a:cs typeface="Times New Roman" panose="02020603050405020304" pitchFamily="18" charset="0"/>
                    <a:sym typeface="+mn-ea"/>
                  </a:rPr>
                  <a:t>-1</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rgbClr val="FFFF00"/>
                    </a:solidFill>
                    <a:latin typeface="Times New Roman" panose="02020603050405020304" pitchFamily="18" charset="0"/>
                    <a:cs typeface="Times New Roman" panose="02020603050405020304" pitchFamily="18" charset="0"/>
                    <a:sym typeface="+mn-ea"/>
                  </a:rPr>
                  <a:t>|</a:t>
                </a:r>
                <a:r>
                  <a:rPr lang="zh-CN" altLang="en-US" dirty="0">
                    <a:solidFill>
                      <a:srgbClr val="FFFF00"/>
                    </a:solidFill>
                    <a:latin typeface="Times New Roman" panose="02020603050405020304" pitchFamily="18" charset="0"/>
                    <a:cs typeface="Times New Roman" panose="02020603050405020304" pitchFamily="18" charset="0"/>
                    <a:sym typeface="+mn-ea"/>
                  </a:rPr>
                  <a:t>   </a:t>
                </a:r>
                <a:r>
                  <a:rPr lang="en-US" altLang="zh-CN" i="1" dirty="0">
                    <a:solidFill>
                      <a:srgbClr val="FFFF00"/>
                    </a:solidFill>
                    <a:latin typeface="Times New Roman" panose="02020603050405020304" pitchFamily="18" charset="0"/>
                    <a:cs typeface="Times New Roman" panose="02020603050405020304" pitchFamily="18" charset="0"/>
                    <a:sym typeface="+mn-ea"/>
                  </a:rPr>
                  <a:t>parent</a:t>
                </a:r>
                <a:r>
                  <a:rPr lang="en-US" altLang="zh-CN" dirty="0">
                    <a:solidFill>
                      <a:srgbClr val="FFFF00"/>
                    </a:solidFill>
                    <a:latin typeface="Times New Roman" panose="02020603050405020304" pitchFamily="18" charset="0"/>
                    <a:cs typeface="Times New Roman" panose="02020603050405020304" pitchFamily="18" charset="0"/>
                    <a:sym typeface="+mn-ea"/>
                  </a:rPr>
                  <a:t>[</a:t>
                </a:r>
                <a:r>
                  <a:rPr lang="en-US" altLang="zh-CN" i="1" dirty="0" err="1">
                    <a:solidFill>
                      <a:srgbClr val="FFFF00"/>
                    </a:solidFill>
                    <a:latin typeface="Times New Roman" panose="02020603050405020304" pitchFamily="18" charset="0"/>
                    <a:cs typeface="Times New Roman" panose="02020603050405020304" pitchFamily="18" charset="0"/>
                    <a:sym typeface="+mn-ea"/>
                  </a:rPr>
                  <a:t>i</a:t>
                </a:r>
                <a:r>
                  <a:rPr lang="en-US" altLang="zh-CN" dirty="0">
                    <a:solidFill>
                      <a:srgbClr val="FFFF00"/>
                    </a:solidFill>
                    <a:latin typeface="Times New Roman" panose="02020603050405020304" pitchFamily="18" charset="0"/>
                    <a:cs typeface="Times New Roman" panose="02020603050405020304" pitchFamily="18" charset="0"/>
                    <a:sym typeface="+mn-ea"/>
                  </a:rPr>
                  <a:t>]</a:t>
                </a:r>
                <a:r>
                  <a:rPr lang="zh-CN" altLang="en-US" dirty="0">
                    <a:solidFill>
                      <a:srgbClr val="FFFF00"/>
                    </a:solidFill>
                    <a:latin typeface="Times New Roman" panose="02020603050405020304" pitchFamily="18" charset="0"/>
                    <a:cs typeface="Times New Roman" panose="02020603050405020304" pitchFamily="18" charset="0"/>
                    <a:sym typeface="+mn-ea"/>
                  </a:rPr>
                  <a:t> ← </a:t>
                </a:r>
                <a:r>
                  <a:rPr lang="en-US" altLang="zh-CN" dirty="0">
                    <a:solidFill>
                      <a:srgbClr val="FFFF00"/>
                    </a:solidFill>
                    <a:latin typeface="Times New Roman" panose="02020603050405020304" pitchFamily="18" charset="0"/>
                    <a:cs typeface="Times New Roman" panose="02020603050405020304" pitchFamily="18" charset="0"/>
                    <a:sym typeface="+mn-ea"/>
                  </a:rPr>
                  <a:t> </a:t>
                </a:r>
                <a:r>
                  <a:rPr lang="en-US" altLang="zh-CN" i="1" dirty="0" err="1">
                    <a:solidFill>
                      <a:srgbClr val="FFFF00"/>
                    </a:solidFill>
                    <a:latin typeface="Times New Roman" panose="02020603050405020304" pitchFamily="18" charset="0"/>
                    <a:cs typeface="Times New Roman" panose="02020603050405020304" pitchFamily="18" charset="0"/>
                    <a:sym typeface="+mn-ea"/>
                  </a:rPr>
                  <a:t>i</a:t>
                </a:r>
                <a:r>
                  <a:rPr lang="zh-CN" altLang="en-US" i="1" dirty="0">
                    <a:solidFill>
                      <a:srgbClr val="FFFF00"/>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rgbClr val="FFFF00"/>
                    </a:solidFill>
                    <a:latin typeface="Times New Roman" panose="02020603050405020304" pitchFamily="18" charset="0"/>
                    <a:cs typeface="Times New Roman" panose="02020603050405020304" pitchFamily="18" charset="0"/>
                    <a:sym typeface="+mn-ea"/>
                  </a:rPr>
                  <a:t>初始化，每个结点单独一个连通分量</a:t>
                </a:r>
                <a:r>
                  <a:rPr lang="zh-CN" altLang="en-US" dirty="0">
                    <a:solidFill>
                      <a:schemeClr val="bg1"/>
                    </a:solidFill>
                    <a:latin typeface="Times New Roman" panose="02020603050405020304" pitchFamily="18" charset="0"/>
                    <a:cs typeface="Times New Roman" panose="02020603050405020304" pitchFamily="18" charset="0"/>
                    <a:sym typeface="+mn-ea"/>
                  </a:rPr>
                  <a:t>！</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zh-CN" altLang="zh-CN" i="1" dirty="0">
                    <a:solidFill>
                      <a:schemeClr val="bg1"/>
                    </a:solidFill>
                    <a:latin typeface="Times New Roman" panose="02020603050405020304" pitchFamily="18" charset="0"/>
                    <a:cs typeface="Times New Roman" panose="02020603050405020304" pitchFamily="18" charset="0"/>
                  </a:rPr>
                  <a:t>p</a:t>
                </a:r>
                <a:r>
                  <a:rPr lang="zh-CN" altLang="en-US" dirty="0">
                    <a:solidFill>
                      <a:schemeClr val="bg1"/>
                    </a:solidFill>
                    <a:cs typeface="Times New Roman" panose="02020603050405020304" pitchFamily="18" charset="0"/>
                  </a:rPr>
                  <a:t> </a:t>
                </a:r>
                <a14:m>
                  <m:oMath xmlns:m="http://schemas.openxmlformats.org/officeDocument/2006/math">
                    <m:r>
                      <a:rPr lang="zh-CN" altLang="en-US">
                        <a:solidFill>
                          <a:schemeClr val="bg1"/>
                        </a:solidFill>
                        <a:latin typeface="Cambria Math" panose="02040503050406030204" pitchFamily="18" charset="0"/>
                        <a:cs typeface="Times New Roman" panose="02020603050405020304" pitchFamily="18" charset="0"/>
                      </a:rPr>
                      <m:t>←</m:t>
                    </m:r>
                  </m:oMath>
                </a14:m>
                <a:r>
                  <a:rPr lang="zh-CN"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graph</a:t>
                </a:r>
                <a:r>
                  <a:rPr lang="zh-CN" altLang="zh-CN" i="1" dirty="0">
                    <a:solidFill>
                      <a:schemeClr val="bg1"/>
                    </a:solidFill>
                    <a:latin typeface="Times New Roman" panose="02020603050405020304" pitchFamily="18" charset="0"/>
                    <a:cs typeface="Times New Roman" panose="02020603050405020304" pitchFamily="18" charset="0"/>
                  </a:rPr>
                  <a:t>.ver_list</a:t>
                </a:r>
                <a:r>
                  <a:rPr lang="zh-CN"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zh-CN" altLang="zh-CN" dirty="0">
                    <a:solidFill>
                      <a:schemeClr val="bg1"/>
                    </a:solidFill>
                    <a:latin typeface="Times New Roman" panose="02020603050405020304" pitchFamily="18" charset="0"/>
                    <a:cs typeface="Times New Roman" panose="02020603050405020304" pitchFamily="18" charset="0"/>
                  </a:rPr>
                  <a:t>].</a:t>
                </a:r>
                <a:r>
                  <a:rPr lang="zh-CN" altLang="zh-CN" i="1" dirty="0">
                    <a:solidFill>
                      <a:schemeClr val="bg1"/>
                    </a:solidFill>
                    <a:latin typeface="Times New Roman" panose="02020603050405020304" pitchFamily="18" charset="0"/>
                    <a:cs typeface="Times New Roman" panose="02020603050405020304" pitchFamily="18" charset="0"/>
                  </a:rPr>
                  <a:t>adj</a:t>
                </a:r>
                <a:r>
                  <a:rPr lang="en-US" altLang="zh-CN" i="1" dirty="0">
                    <a:solidFill>
                      <a:schemeClr val="bg1"/>
                    </a:solidFill>
                    <a:latin typeface="Times New Roman" panose="02020603050405020304" pitchFamily="18" charset="0"/>
                    <a:cs typeface="Times New Roman" panose="02020603050405020304" pitchFamily="18" charset="0"/>
                  </a:rPr>
                  <a:t> </a:t>
                </a:r>
              </a:p>
              <a:p>
                <a:pPr>
                  <a:lnSpc>
                    <a:spcPts val="2800"/>
                  </a:lnSpc>
                  <a:spcBef>
                    <a:spcPts val="0"/>
                  </a:spcBef>
                  <a:buFont typeface="+mj-lt"/>
                  <a:buAutoNum type="arabicPeriod"/>
                </a:pPr>
                <a:r>
                  <a:rPr lang="en-US" altLang="zh-CN" i="1" dirty="0">
                    <a:solidFill>
                      <a:schemeClr val="bg1"/>
                    </a:solidFill>
                    <a:latin typeface="Times New Roman" panose="02020603050405020304" pitchFamily="18" charset="0"/>
                    <a:cs typeface="Times New Roman" panose="02020603050405020304" pitchFamily="18" charset="0"/>
                    <a:sym typeface="+mn-ea"/>
                  </a:rPr>
                  <a:t>   |  </a:t>
                </a:r>
                <a:r>
                  <a:rPr lang="en-US" altLang="zh-CN" b="1" dirty="0">
                    <a:solidFill>
                      <a:schemeClr val="bg1"/>
                    </a:solidFill>
                    <a:latin typeface="Times New Roman" panose="02020603050405020304" pitchFamily="18" charset="0"/>
                    <a:cs typeface="Times New Roman" panose="02020603050405020304" pitchFamily="18" charset="0"/>
                    <a:sym typeface="+mn-ea"/>
                  </a:rPr>
                  <a:t>while</a:t>
                </a:r>
                <a:r>
                  <a:rPr lang="en-US" altLang="zh-CN" dirty="0">
                    <a:solidFill>
                      <a:schemeClr val="bg1"/>
                    </a:solidFill>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b="0" i="1" smtClean="0">
                        <a:solidFill>
                          <a:schemeClr val="bg1"/>
                        </a:solidFill>
                        <a:latin typeface="Cambria Math" panose="02040503050406030204" pitchFamily="18" charset="0"/>
                        <a:cs typeface="Times New Roman" panose="02020603050405020304" pitchFamily="18" charset="0"/>
                        <a:sym typeface="+mn-ea"/>
                      </a:rPr>
                      <m:t>𝑝</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m:rPr>
                        <m:sty m:val="p"/>
                      </m:rPr>
                      <a:rPr lang="en-US" altLang="zh-CN" b="0" i="0" smtClean="0">
                        <a:solidFill>
                          <a:schemeClr val="bg1"/>
                        </a:solidFill>
                        <a:latin typeface="Cambria Math" panose="02040503050406030204" pitchFamily="18" charset="0"/>
                        <a:cs typeface="Times New Roman" panose="02020603050405020304" pitchFamily="18" charset="0"/>
                        <a:sym typeface="+mn-ea"/>
                      </a:rPr>
                      <m:t>NIL</m:t>
                    </m:r>
                  </m:oMath>
                </a14:m>
                <a:r>
                  <a:rPr lang="en-US" altLang="zh-CN" b="0"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do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遍历邻接结点及边</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a:t>
                </a:r>
                <a14:m>
                  <m:oMath xmlns:m="http://schemas.openxmlformats.org/officeDocument/2006/math">
                    <m:r>
                      <a:rPr lang="en-US" altLang="zh-CN" b="0" i="1" smtClean="0">
                        <a:solidFill>
                          <a:srgbClr val="FFFF00"/>
                        </a:solidFill>
                        <a:latin typeface="Cambria Math" panose="02040503050406030204" pitchFamily="18" charset="0"/>
                        <a:cs typeface="Times New Roman" panose="02020603050405020304" pitchFamily="18" charset="0"/>
                        <a:sym typeface="+mn-ea"/>
                      </a:rPr>
                      <m:t>𝑒</m:t>
                    </m:r>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1" i="0" smtClean="0">
                        <a:solidFill>
                          <a:srgbClr val="FFFF00"/>
                        </a:solidFill>
                        <a:latin typeface="Cambria Math" panose="02040503050406030204" pitchFamily="18" charset="0"/>
                        <a:cs typeface="Times New Roman" panose="02020603050405020304" pitchFamily="18" charset="0"/>
                        <a:sym typeface="+mn-ea"/>
                      </a:rPr>
                      <m:t>𝐧𝐞𝐰</m:t>
                    </m:r>
                    <m:r>
                      <a:rPr lang="en-US" altLang="zh-CN" b="0" i="0" smtClean="0">
                        <a:solidFill>
                          <a:srgbClr val="FFFF00"/>
                        </a:solidFill>
                        <a:latin typeface="Cambria Math" panose="02040503050406030204" pitchFamily="18" charset="0"/>
                        <a:cs typeface="Times New Roman" panose="02020603050405020304" pitchFamily="18" charset="0"/>
                        <a:sym typeface="+mn-ea"/>
                      </a:rPr>
                      <m:t> </m:t>
                    </m:r>
                    <m:r>
                      <m:rPr>
                        <m:sty m:val="p"/>
                      </m:rPr>
                      <a:rPr lang="en-US" altLang="zh-CN" i="1">
                        <a:solidFill>
                          <a:srgbClr val="FFFF00"/>
                        </a:solidFill>
                        <a:latin typeface="Cambria Math" panose="02040503050406030204" pitchFamily="18" charset="0"/>
                        <a:cs typeface="Times New Roman" panose="02020603050405020304" pitchFamily="18" charset="0"/>
                        <a:sym typeface="+mn-ea"/>
                      </a:rPr>
                      <m:t>Edge</m:t>
                    </m:r>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0" i="1" smtClean="0">
                        <a:solidFill>
                          <a:srgbClr val="FFFF00"/>
                        </a:solidFill>
                        <a:latin typeface="Cambria Math" panose="02040503050406030204" pitchFamily="18" charset="0"/>
                        <a:cs typeface="Times New Roman" panose="02020603050405020304" pitchFamily="18" charset="0"/>
                        <a:sym typeface="+mn-ea"/>
                      </a:rPr>
                      <m:t>𝑖</m:t>
                    </m:r>
                    <m:r>
                      <a:rPr lang="en-US" altLang="zh-CN" b="0" i="1" smtClean="0">
                        <a:solidFill>
                          <a:srgbClr val="FFFF00"/>
                        </a:solidFill>
                        <a:latin typeface="Cambria Math" panose="02040503050406030204" pitchFamily="18" charset="0"/>
                        <a:cs typeface="Times New Roman" panose="02020603050405020304" pitchFamily="18" charset="0"/>
                        <a:sym typeface="+mn-ea"/>
                      </a:rPr>
                      <m:t>,  </m:t>
                    </m:r>
                    <m:r>
                      <a:rPr lang="en-US" altLang="zh-CN" b="0" i="1" smtClean="0">
                        <a:solidFill>
                          <a:srgbClr val="FFFF00"/>
                        </a:solidFill>
                        <a:latin typeface="Cambria Math" panose="02040503050406030204" pitchFamily="18" charset="0"/>
                        <a:cs typeface="Times New Roman" panose="02020603050405020304" pitchFamily="18" charset="0"/>
                        <a:sym typeface="+mn-ea"/>
                      </a:rPr>
                      <m:t>𝑝</m:t>
                    </m:r>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0" i="1" smtClean="0">
                        <a:solidFill>
                          <a:srgbClr val="FFFF00"/>
                        </a:solidFill>
                        <a:latin typeface="Cambria Math" panose="02040503050406030204" pitchFamily="18" charset="0"/>
                        <a:cs typeface="Times New Roman" panose="02020603050405020304" pitchFamily="18" charset="0"/>
                        <a:sym typeface="+mn-ea"/>
                      </a:rPr>
                      <m:t>𝑑𝑒𝑠𝑡</m:t>
                    </m:r>
                    <m:r>
                      <a:rPr lang="en-US" altLang="zh-CN" b="0" i="1" smtClean="0">
                        <a:solidFill>
                          <a:srgbClr val="FFFF00"/>
                        </a:solidFill>
                        <a:latin typeface="Cambria Math" panose="02040503050406030204" pitchFamily="18" charset="0"/>
                        <a:cs typeface="Times New Roman" panose="02020603050405020304" pitchFamily="18" charset="0"/>
                        <a:sym typeface="+mn-ea"/>
                      </a:rPr>
                      <m:t>,  </m:t>
                    </m:r>
                    <m:r>
                      <a:rPr lang="en-US" altLang="zh-CN" b="0" i="1" smtClean="0">
                        <a:solidFill>
                          <a:srgbClr val="FFFF00"/>
                        </a:solidFill>
                        <a:latin typeface="Cambria Math" panose="02040503050406030204" pitchFamily="18" charset="0"/>
                        <a:cs typeface="Times New Roman" panose="02020603050405020304" pitchFamily="18" charset="0"/>
                        <a:sym typeface="+mn-ea"/>
                      </a:rPr>
                      <m:t>𝑤</m:t>
                    </m:r>
                    <m:d>
                      <m:dPr>
                        <m:ctrlPr>
                          <a:rPr lang="en-US" altLang="zh-CN" b="0" i="1" smtClean="0">
                            <a:solidFill>
                              <a:srgbClr val="FFFF00"/>
                            </a:solidFill>
                            <a:latin typeface="Cambria Math" panose="02040503050406030204" pitchFamily="18" charset="0"/>
                            <a:cs typeface="Times New Roman" panose="02020603050405020304" pitchFamily="18" charset="0"/>
                            <a:sym typeface="+mn-ea"/>
                          </a:rPr>
                        </m:ctrlPr>
                      </m:dPr>
                      <m:e>
                        <m:r>
                          <a:rPr lang="en-US" altLang="zh-CN" b="0" i="1" smtClean="0">
                            <a:solidFill>
                              <a:srgbClr val="FFFF00"/>
                            </a:solidFill>
                            <a:latin typeface="Cambria Math" panose="02040503050406030204" pitchFamily="18" charset="0"/>
                            <a:cs typeface="Times New Roman" panose="02020603050405020304" pitchFamily="18" charset="0"/>
                            <a:sym typeface="+mn-ea"/>
                          </a:rPr>
                          <m:t>𝑖</m:t>
                        </m:r>
                        <m:r>
                          <a:rPr lang="en-US" altLang="zh-CN" b="0" i="1" smtClean="0">
                            <a:solidFill>
                              <a:srgbClr val="FFFF00"/>
                            </a:solidFill>
                            <a:latin typeface="Cambria Math" panose="02040503050406030204" pitchFamily="18" charset="0"/>
                            <a:cs typeface="Times New Roman" panose="02020603050405020304" pitchFamily="18" charset="0"/>
                            <a:sym typeface="+mn-ea"/>
                          </a:rPr>
                          <m:t>, </m:t>
                        </m:r>
                        <m:r>
                          <a:rPr lang="en-US" altLang="zh-CN" b="0" i="1" smtClean="0">
                            <a:solidFill>
                              <a:srgbClr val="FFFF00"/>
                            </a:solidFill>
                            <a:latin typeface="Cambria Math" panose="02040503050406030204" pitchFamily="18" charset="0"/>
                            <a:cs typeface="Times New Roman" panose="02020603050405020304" pitchFamily="18" charset="0"/>
                            <a:sym typeface="+mn-ea"/>
                          </a:rPr>
                          <m:t>𝑝</m:t>
                        </m:r>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0" i="1" smtClean="0">
                            <a:solidFill>
                              <a:srgbClr val="FFFF00"/>
                            </a:solidFill>
                            <a:latin typeface="Cambria Math" panose="02040503050406030204" pitchFamily="18" charset="0"/>
                            <a:cs typeface="Times New Roman" panose="02020603050405020304" pitchFamily="18" charset="0"/>
                            <a:sym typeface="+mn-ea"/>
                          </a:rPr>
                          <m:t>𝑑𝑒𝑠𝑡</m:t>
                        </m:r>
                      </m:e>
                    </m:d>
                    <m:r>
                      <a:rPr lang="en-US" altLang="zh-CN" b="0" i="1" smtClean="0">
                        <a:solidFill>
                          <a:srgbClr val="FFFF00"/>
                        </a:solidFill>
                        <a:latin typeface="Cambria Math" panose="02040503050406030204" pitchFamily="18" charset="0"/>
                        <a:cs typeface="Times New Roman" panose="02020603050405020304" pitchFamily="18" charset="0"/>
                        <a:sym typeface="+mn-ea"/>
                      </a:rPr>
                      <m:t>)</m:t>
                    </m:r>
                  </m:oMath>
                </a14:m>
                <a:r>
                  <a:rPr lang="en-US" altLang="zh-CN" b="0" dirty="0">
                    <a:solidFill>
                      <a:srgbClr val="FFFF00"/>
                    </a:solidFill>
                    <a:latin typeface="Times New Roman" panose="02020603050405020304" pitchFamily="18" charset="0"/>
                    <a:cs typeface="Times New Roman" panose="02020603050405020304" pitchFamily="18" charset="0"/>
                    <a:sym typeface="+mn-ea"/>
                  </a:rPr>
                  <a:t>  </a:t>
                </a:r>
                <a:r>
                  <a:rPr lang="en-US" altLang="zh-CN" b="0" dirty="0">
                    <a:solidFill>
                      <a:schemeClr val="bg1"/>
                    </a:solidFill>
                    <a:latin typeface="Times New Roman" panose="02020603050405020304" pitchFamily="18" charset="0"/>
                    <a:cs typeface="Times New Roman" panose="02020603050405020304" pitchFamily="18" charset="0"/>
                    <a:sym typeface="+mn-ea"/>
                  </a:rPr>
                  <a:t>//</a:t>
                </a:r>
                <a:r>
                  <a:rPr lang="zh-CN" altLang="en-US" b="0" dirty="0">
                    <a:solidFill>
                      <a:schemeClr val="bg1"/>
                    </a:solidFill>
                    <a:latin typeface="Times New Roman" panose="02020603050405020304" pitchFamily="18" charset="0"/>
                    <a:cs typeface="Times New Roman" panose="02020603050405020304" pitchFamily="18" charset="0"/>
                    <a:sym typeface="+mn-ea"/>
                  </a:rPr>
                  <a:t>生成</a:t>
                </a:r>
                <a:r>
                  <a:rPr lang="zh-CN" altLang="en-US" dirty="0">
                    <a:solidFill>
                      <a:schemeClr val="bg1"/>
                    </a:solidFill>
                    <a:latin typeface="Times New Roman" panose="02020603050405020304" pitchFamily="18" charset="0"/>
                    <a:cs typeface="Times New Roman" panose="02020603050405020304" pitchFamily="18" charset="0"/>
                    <a:sym typeface="+mn-ea"/>
                  </a:rPr>
                  <a:t>边数据</a:t>
                </a:r>
                <a:endParaRPr lang="en-US" altLang="zh-CN" b="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Insert(</a:t>
                </a:r>
                <a:r>
                  <a:rPr lang="en-US" altLang="zh-CN" i="1" dirty="0">
                    <a:solidFill>
                      <a:schemeClr val="bg1"/>
                    </a:solidFill>
                    <a:latin typeface="Times New Roman" panose="02020603050405020304" pitchFamily="18" charset="0"/>
                    <a:cs typeface="Times New Roman" panose="02020603050405020304" pitchFamily="18" charset="0"/>
                    <a:sym typeface="+mn-ea"/>
                  </a:rPr>
                  <a:t>Q</a:t>
                </a: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i="1" dirty="0">
                    <a:solidFill>
                      <a:schemeClr val="bg1"/>
                    </a:solidFill>
                    <a:latin typeface="Times New Roman" panose="02020603050405020304" pitchFamily="18" charset="0"/>
                    <a:cs typeface="Times New Roman" panose="02020603050405020304" pitchFamily="18" charset="0"/>
                    <a:sym typeface="+mn-ea"/>
                  </a:rPr>
                  <a:t>e</a:t>
                </a: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zh-CN" altLang="en-US" dirty="0">
                    <a:solidFill>
                      <a:schemeClr val="bg1"/>
                    </a:solidFill>
                    <a:latin typeface="Times New Roman" panose="02020603050405020304" pitchFamily="18" charset="0"/>
                    <a:cs typeface="Times New Roman" panose="02020603050405020304" pitchFamily="18" charset="0"/>
                    <a:sym typeface="+mn-ea"/>
                  </a:rPr>
                  <a:t>边入堆</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a:t>
                </a:r>
                <a:r>
                  <a:rPr lang="zh-CN" altLang="zh-CN" i="1" dirty="0">
                    <a:solidFill>
                      <a:schemeClr val="bg1"/>
                    </a:solidFill>
                    <a:latin typeface="Times New Roman" panose="02020603050405020304" pitchFamily="18" charset="0"/>
                    <a:cs typeface="Times New Roman" panose="02020603050405020304" pitchFamily="18" charset="0"/>
                  </a:rPr>
                  <a:t>p</a:t>
                </a:r>
                <a:r>
                  <a:rPr lang="zh-CN" altLang="en-US" dirty="0">
                    <a:solidFill>
                      <a:schemeClr val="bg1"/>
                    </a:solidFill>
                    <a:cs typeface="Times New Roman" panose="02020603050405020304" pitchFamily="18" charset="0"/>
                  </a:rPr>
                  <a:t> </a:t>
                </a:r>
                <a14:m>
                  <m:oMath xmlns:m="http://schemas.openxmlformats.org/officeDocument/2006/math">
                    <m:r>
                      <a:rPr lang="zh-CN" altLang="en-US">
                        <a:solidFill>
                          <a:schemeClr val="bg1"/>
                        </a:solidFill>
                        <a:latin typeface="Cambria Math" panose="02040503050406030204" pitchFamily="18" charset="0"/>
                        <a:cs typeface="Times New Roman" panose="02020603050405020304" pitchFamily="18" charset="0"/>
                      </a:rPr>
                      <m:t>←</m:t>
                    </m:r>
                    <m:r>
                      <a:rPr lang="en-US" altLang="zh-CN" b="0" i="1" smtClean="0">
                        <a:solidFill>
                          <a:schemeClr val="bg1"/>
                        </a:solidFill>
                        <a:latin typeface="Cambria Math" panose="02040503050406030204" pitchFamily="18" charset="0"/>
                        <a:cs typeface="Times New Roman" panose="02020603050405020304" pitchFamily="18" charset="0"/>
                      </a:rPr>
                      <m:t>𝑝</m:t>
                    </m:r>
                    <m:r>
                      <a:rPr lang="en-US" altLang="zh-CN" b="0" i="1" smtClean="0">
                        <a:solidFill>
                          <a:schemeClr val="bg1"/>
                        </a:solidFill>
                        <a:latin typeface="Cambria Math" panose="02040503050406030204" pitchFamily="18" charset="0"/>
                        <a:cs typeface="Times New Roman" panose="02020603050405020304" pitchFamily="18" charset="0"/>
                      </a:rPr>
                      <m:t>. </m:t>
                    </m:r>
                    <m:r>
                      <a:rPr lang="en-US" altLang="zh-CN" b="0" i="1" smtClean="0">
                        <a:solidFill>
                          <a:schemeClr val="bg1"/>
                        </a:solidFill>
                        <a:latin typeface="Cambria Math" panose="02040503050406030204" pitchFamily="18" charset="0"/>
                        <a:cs typeface="Times New Roman" panose="02020603050405020304" pitchFamily="18" charset="0"/>
                      </a:rPr>
                      <m:t>𝑛𝑒𝑥𝑡</m:t>
                    </m:r>
                  </m:oMath>
                </a14:m>
                <a:endParaRPr lang="en-US" altLang="zh-CN" i="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b="0" dirty="0">
                    <a:solidFill>
                      <a:schemeClr val="bg1"/>
                    </a:solidFill>
                    <a:latin typeface="Times New Roman" panose="02020603050405020304" pitchFamily="18" charset="0"/>
                    <a:cs typeface="Times New Roman" panose="02020603050405020304" pitchFamily="18" charset="0"/>
                    <a:sym typeface="+mn-ea"/>
                  </a:rPr>
                  <a:t> |   </a:t>
                </a:r>
                <a:r>
                  <a:rPr lang="en-US" altLang="zh-CN"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end</a:t>
                </a:r>
              </a:p>
            </p:txBody>
          </p:sp>
        </mc:Choice>
        <mc:Fallback xmlns="">
          <p:sp>
            <p:nvSpPr>
              <p:cNvPr id="13" name="内容占位符 4">
                <a:extLst>
                  <a:ext uri="{FF2B5EF4-FFF2-40B4-BE49-F238E27FC236}">
                    <a16:creationId xmlns:a16="http://schemas.microsoft.com/office/drawing/2014/main" id="{CB05340C-C702-7D3E-1851-0B89F75EA9EE}"/>
                  </a:ext>
                </a:extLst>
              </p:cNvPr>
              <p:cNvSpPr txBox="1">
                <a:spLocks noRot="1" noChangeAspect="1" noMove="1" noResize="1" noEditPoints="1" noAdjustHandles="1" noChangeArrowheads="1" noChangeShapeType="1" noTextEdit="1"/>
              </p:cNvSpPr>
              <p:nvPr/>
            </p:nvSpPr>
            <p:spPr>
              <a:xfrm>
                <a:off x="1752755" y="1091822"/>
                <a:ext cx="9062279" cy="5459156"/>
              </a:xfrm>
              <a:prstGeom prst="rect">
                <a:avLst/>
              </a:prstGeom>
              <a:blipFill>
                <a:blip r:embed="rId2"/>
                <a:stretch>
                  <a:fillRect l="-740" t="-112" b="-7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764216-74DB-4FC4-BC98-64BC55AF64D6}"/>
                  </a:ext>
                </a:extLst>
              </p:cNvPr>
              <p:cNvSpPr txBox="1"/>
              <p:nvPr/>
            </p:nvSpPr>
            <p:spPr>
              <a:xfrm>
                <a:off x="6383802" y="1385554"/>
                <a:ext cx="5010346" cy="646331"/>
              </a:xfrm>
              <a:prstGeom prst="rect">
                <a:avLst/>
              </a:prstGeom>
              <a:solidFill>
                <a:schemeClr val="accent5">
                  <a:lumMod val="75000"/>
                </a:schemeClr>
              </a:solidFill>
            </p:spPr>
            <p:txBody>
              <a:bodyPr wrap="none" rtlCol="0">
                <a:spAutoFit/>
              </a:bodyPr>
              <a:lstStyle/>
              <a:p>
                <a:pPr marL="285750" indent="-285750">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关键数据结构：</a:t>
                </a:r>
                <a:r>
                  <a:rPr lang="en-US" altLang="zh-CN" dirty="0">
                    <a:solidFill>
                      <a:schemeClr val="bg1"/>
                    </a:solidFill>
                    <a:latin typeface="微软雅黑" panose="020B0503020204020204" pitchFamily="34" charset="-122"/>
                    <a:ea typeface="微软雅黑" panose="020B0503020204020204" pitchFamily="34" charset="-122"/>
                  </a:rPr>
                  <a:t>Edge(u, v, weight)</a:t>
                </a:r>
              </a:p>
              <a:p>
                <a:pPr marL="285750" indent="-285750">
                  <a:buFont typeface="Wingdings" panose="05000000000000000000" pitchFamily="2" charset="2"/>
                  <a:buChar char="Ø"/>
                </a:pPr>
                <a:r>
                  <a:rPr lang="zh-CN" altLang="en-US" dirty="0">
                    <a:solidFill>
                      <a:schemeClr val="bg1"/>
                    </a:solidFill>
                    <a:latin typeface="微软雅黑" panose="020B0503020204020204" pitchFamily="34" charset="-122"/>
                    <a:ea typeface="微软雅黑" panose="020B0503020204020204" pitchFamily="34" charset="-122"/>
                  </a:rPr>
                  <a:t>优先级比较：</a:t>
                </a:r>
                <a14:m>
                  <m:oMath xmlns:m="http://schemas.openxmlformats.org/officeDocument/2006/math">
                    <m:r>
                      <a:rPr lang="en-US" altLang="zh-CN" b="0" i="1" smtClean="0">
                        <a:solidFill>
                          <a:schemeClr val="bg1"/>
                        </a:solidFill>
                        <a:latin typeface="Cambria Math" panose="02040503050406030204" pitchFamily="18" charset="0"/>
                      </a:rPr>
                      <m:t>𝑎</m:t>
                    </m:r>
                    <m:r>
                      <a:rPr lang="en-US" altLang="zh-CN" b="0" i="1" smtClean="0">
                        <a:solidFill>
                          <a:schemeClr val="bg1"/>
                        </a:solidFill>
                        <a:latin typeface="Cambria Math" panose="02040503050406030204" pitchFamily="18" charset="0"/>
                      </a:rPr>
                      <m:t>&lt;</m:t>
                    </m:r>
                    <m:r>
                      <a:rPr lang="en-US" altLang="zh-CN" b="0" i="1" smtClean="0">
                        <a:solidFill>
                          <a:schemeClr val="bg1"/>
                        </a:solidFill>
                        <a:latin typeface="Cambria Math" panose="02040503050406030204" pitchFamily="18" charset="0"/>
                      </a:rPr>
                      <m:t>𝑏</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𝑎</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𝑤𝑒𝑖𝑔h𝑡</m:t>
                    </m:r>
                    <m:r>
                      <a:rPr lang="en-US" altLang="zh-CN" b="0" i="1" smtClean="0">
                        <a:solidFill>
                          <a:schemeClr val="bg1"/>
                        </a:solidFill>
                        <a:latin typeface="Cambria Math" panose="02040503050406030204" pitchFamily="18" charset="0"/>
                        <a:ea typeface="Cambria Math" panose="02040503050406030204" pitchFamily="18" charset="0"/>
                      </a:rPr>
                      <m:t>&lt;</m:t>
                    </m:r>
                    <m:r>
                      <a:rPr lang="en-US" altLang="zh-CN" b="0" i="1" smtClean="0">
                        <a:solidFill>
                          <a:schemeClr val="bg1"/>
                        </a:solidFill>
                        <a:latin typeface="Cambria Math" panose="02040503050406030204" pitchFamily="18" charset="0"/>
                        <a:ea typeface="Cambria Math" panose="02040503050406030204" pitchFamily="18" charset="0"/>
                      </a:rPr>
                      <m:t>𝑏</m:t>
                    </m:r>
                    <m:r>
                      <a:rPr lang="en-US" altLang="zh-CN" b="0" i="1" smtClean="0">
                        <a:solidFill>
                          <a:schemeClr val="bg1"/>
                        </a:solidFill>
                        <a:latin typeface="Cambria Math" panose="02040503050406030204" pitchFamily="18" charset="0"/>
                        <a:ea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𝑤𝑒𝑖𝑔h𝑡</m:t>
                    </m:r>
                  </m:oMath>
                </a14:m>
                <a:endParaRPr lang="zh-CN" altLang="en-US" dirty="0">
                  <a:solidFill>
                    <a:schemeClr val="bg1"/>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69764216-74DB-4FC4-BC98-64BC55AF64D6}"/>
                  </a:ext>
                </a:extLst>
              </p:cNvPr>
              <p:cNvSpPr txBox="1">
                <a:spLocks noRot="1" noChangeAspect="1" noMove="1" noResize="1" noEditPoints="1" noAdjustHandles="1" noChangeArrowheads="1" noChangeShapeType="1" noTextEdit="1"/>
              </p:cNvSpPr>
              <p:nvPr/>
            </p:nvSpPr>
            <p:spPr>
              <a:xfrm>
                <a:off x="6383802" y="1385554"/>
                <a:ext cx="5010346" cy="646331"/>
              </a:xfrm>
              <a:prstGeom prst="rect">
                <a:avLst/>
              </a:prstGeom>
              <a:blipFill>
                <a:blip r:embed="rId3"/>
                <a:stretch>
                  <a:fillRect l="-730"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54205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E51CE9-049A-F728-A1B6-202487EC04B9}"/>
                  </a:ext>
                </a:extLst>
              </p:cNvPr>
              <p:cNvSpPr txBox="1"/>
              <p:nvPr/>
            </p:nvSpPr>
            <p:spPr>
              <a:xfrm>
                <a:off x="797494" y="1600389"/>
                <a:ext cx="10985225" cy="3416320"/>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startAt="12"/>
                </a:pPr>
                <a:r>
                  <a:rPr lang="en-US" altLang="zh-CN" sz="2400" b="1"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total_weight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0</a:t>
                </a:r>
              </a:p>
              <a:p>
                <a:pPr marL="457200" lvl="0" indent="-457200" eaLnBrk="0" fontAlgn="base" hangingPunct="0">
                  <a:spcBef>
                    <a:spcPct val="0"/>
                  </a:spcBef>
                  <a:spcAft>
                    <a:spcPct val="0"/>
                  </a:spcAft>
                  <a:buFont typeface="+mj-lt"/>
                  <a:buAutoNum type="arabicPeriod" startAt="12"/>
                </a:pPr>
                <a:r>
                  <a:rPr lang="zh-CN" altLang="zh-CN" sz="2400" b="1" dirty="0">
                    <a:latin typeface="Times New Roman" panose="02020603050405020304" pitchFamily="18" charset="0"/>
                    <a:cs typeface="Times New Roman" panose="02020603050405020304" pitchFamily="18" charset="0"/>
                  </a:rPr>
                  <a:t>while</a:t>
                </a:r>
                <a:r>
                  <a:rPr lang="zh-CN" altLang="zh-CN" sz="2400" dirty="0">
                    <a:latin typeface="Times New Roman" panose="02020603050405020304" pitchFamily="18" charset="0"/>
                    <a:cs typeface="Times New Roman" panose="02020603050405020304" pitchFamily="18" charset="0"/>
                  </a:rPr>
                  <a:t> IsEmpty(</a:t>
                </a:r>
                <a:r>
                  <a:rPr lang="en-US" altLang="zh-CN" sz="2400" i="1" dirty="0">
                    <a:latin typeface="Times New Roman" panose="02020603050405020304" pitchFamily="18" charset="0"/>
                    <a:cs typeface="Times New Roman" panose="02020603050405020304" pitchFamily="18" charset="0"/>
                  </a:rPr>
                  <a:t>Q</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false do</a:t>
                </a:r>
                <a:endParaRPr lang="zh-CN" altLang="zh-CN" sz="3200" dirty="0"/>
              </a:p>
              <a:p>
                <a:pPr marL="457200" lvl="0" indent="-457200" eaLnBrk="0" fontAlgn="base" hangingPunct="0">
                  <a:spcBef>
                    <a:spcPct val="0"/>
                  </a:spcBef>
                  <a:spcAft>
                    <a:spcPct val="0"/>
                  </a:spcAft>
                  <a:buFont typeface="+mj-lt"/>
                  <a:buAutoNum type="arabicPeriod" startAt="12"/>
                </a:pPr>
                <a:r>
                  <a:rPr lang="zh-CN"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𝑒</m:t>
                    </m:r>
                    <m:r>
                      <a:rPr lang="zh-CN" altLang="en-US" sz="2400" b="0" i="1" smtClean="0">
                        <a:latin typeface="Cambria Math" panose="02040503050406030204" pitchFamily="18" charset="0"/>
                        <a:cs typeface="Times New Roman" panose="02020603050405020304" pitchFamily="18" charset="0"/>
                      </a:rPr>
                      <m:t>  </m:t>
                    </m:r>
                    <m:r>
                      <a:rPr lang="zh-CN" altLang="en-US" sz="2400">
                        <a:latin typeface="Cambria Math" panose="02040503050406030204" pitchFamily="18" charset="0"/>
                        <a:cs typeface="Times New Roman" panose="02020603050405020304" pitchFamily="18" charset="0"/>
                      </a:rPr>
                      <m:t>←</m:t>
                    </m:r>
                  </m:oMath>
                </a14:m>
                <a:r>
                  <a:rPr lang="zh-CN"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ExtractMin</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Q</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取出堆头边（按权重从小到大取出）</a:t>
                </a:r>
                <a:endParaRPr lang="en-US" altLang="zh-CN" sz="24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2"/>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if</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0000FF"/>
                    </a:solidFill>
                    <a:latin typeface="Times New Roman" panose="02020603050405020304" pitchFamily="18" charset="0"/>
                    <a:cs typeface="Times New Roman" panose="02020603050405020304" pitchFamily="18" charset="0"/>
                  </a:rPr>
                  <a:t>Find(</a:t>
                </a:r>
                <a:r>
                  <a:rPr lang="en-US" altLang="zh-CN" sz="2400" i="1" dirty="0">
                    <a:solidFill>
                      <a:srgbClr val="0000FF"/>
                    </a:solidFill>
                    <a:latin typeface="Times New Roman" panose="02020603050405020304" pitchFamily="18" charset="0"/>
                    <a:cs typeface="Times New Roman" panose="02020603050405020304" pitchFamily="18" charset="0"/>
                  </a:rPr>
                  <a:t>parent</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i="1" dirty="0" err="1">
                    <a:solidFill>
                      <a:srgbClr val="0000FF"/>
                    </a:solidFill>
                    <a:latin typeface="Times New Roman" panose="02020603050405020304" pitchFamily="18" charset="0"/>
                    <a:cs typeface="Times New Roman" panose="02020603050405020304" pitchFamily="18" charset="0"/>
                  </a:rPr>
                  <a:t>e.u</a:t>
                </a:r>
                <a:r>
                  <a:rPr lang="en-US" altLang="zh-CN" sz="24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400" b="0" i="1" smtClean="0">
                        <a:solidFill>
                          <a:srgbClr val="0000FF"/>
                        </a:solidFill>
                        <a:latin typeface="Cambria Math" panose="02040503050406030204" pitchFamily="18" charset="0"/>
                        <a:cs typeface="Times New Roman" panose="02020603050405020304" pitchFamily="18" charset="0"/>
                      </a:rPr>
                      <m:t>≠</m:t>
                    </m:r>
                  </m:oMath>
                </a14:m>
                <a:r>
                  <a:rPr lang="zh-CN" altLang="en-US" sz="2400" dirty="0">
                    <a:solidFill>
                      <a:srgbClr val="0000FF"/>
                    </a:solidFill>
                    <a:latin typeface="Times New Roman" panose="02020603050405020304" pitchFamily="18" charset="0"/>
                    <a:cs typeface="Times New Roman" panose="02020603050405020304" pitchFamily="18" charset="0"/>
                  </a:rPr>
                  <a:t> </a:t>
                </a:r>
                <a:r>
                  <a:rPr lang="en-US" altLang="zh-CN" sz="2400" dirty="0">
                    <a:solidFill>
                      <a:srgbClr val="0000FF"/>
                    </a:solidFill>
                    <a:latin typeface="Times New Roman" panose="02020603050405020304" pitchFamily="18" charset="0"/>
                    <a:cs typeface="Times New Roman" panose="02020603050405020304" pitchFamily="18" charset="0"/>
                  </a:rPr>
                  <a:t>Find(</a:t>
                </a:r>
                <a:r>
                  <a:rPr lang="en-US" altLang="zh-CN" sz="2400" i="1" dirty="0">
                    <a:solidFill>
                      <a:srgbClr val="0000FF"/>
                    </a:solidFill>
                    <a:latin typeface="Times New Roman" panose="02020603050405020304" pitchFamily="18" charset="0"/>
                    <a:cs typeface="Times New Roman" panose="02020603050405020304" pitchFamily="18" charset="0"/>
                  </a:rPr>
                  <a:t>parent</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i="1" dirty="0" err="1">
                    <a:solidFill>
                      <a:srgbClr val="0000FF"/>
                    </a:solidFill>
                    <a:latin typeface="Times New Roman" panose="02020603050405020304" pitchFamily="18" charset="0"/>
                    <a:cs typeface="Times New Roman" panose="02020603050405020304" pitchFamily="18" charset="0"/>
                  </a:rPr>
                  <a:t>e.v</a:t>
                </a:r>
                <a:r>
                  <a:rPr lang="en-US" altLang="zh-CN" sz="2400" dirty="0">
                    <a:solidFill>
                      <a:srgbClr val="0000FF"/>
                    </a:solidFill>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then</a:t>
                </a:r>
                <a:r>
                  <a:rPr lang="zh-CN" altLang="en-US"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边</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e.u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e.v</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的两个端点未连通</a:t>
                </a:r>
                <a:endParaRPr lang="en-US" altLang="zh-CN" sz="24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2"/>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total_weight </a:t>
                </a:r>
                <a14:m>
                  <m:oMath xmlns:m="http://schemas.openxmlformats.org/officeDocument/2006/math">
                    <m:r>
                      <a:rPr lang="zh-CN" altLang="en-US" sz="2400">
                        <a:solidFill>
                          <a:schemeClr val="tx1"/>
                        </a:solidFill>
                        <a:latin typeface="Cambria Math" panose="02040503050406030204" pitchFamily="18" charset="0"/>
                        <a:cs typeface="Times New Roman" panose="02020603050405020304" pitchFamily="18" charset="0"/>
                      </a:rPr>
                      <m:t>←</m:t>
                    </m:r>
                    <m:r>
                      <a:rPr lang="en-US" altLang="zh-CN" sz="2400" b="0" i="0" smtClean="0">
                        <a:solidFill>
                          <a:schemeClr val="tx1"/>
                        </a:solidFill>
                        <a:latin typeface="Cambria Math" panose="02040503050406030204" pitchFamily="18" charset="0"/>
                        <a:cs typeface="Times New Roman" panose="02020603050405020304" pitchFamily="18" charset="0"/>
                      </a:rPr>
                      <m:t> </m:t>
                    </m:r>
                  </m:oMath>
                </a14:m>
                <a:r>
                  <a:rPr lang="en-US" altLang="zh-CN" sz="2400" i="1" dirty="0" err="1">
                    <a:solidFill>
                      <a:schemeClr val="tx1"/>
                    </a:solidFill>
                    <a:latin typeface="Times New Roman" panose="02020603050405020304" pitchFamily="18" charset="0"/>
                    <a:cs typeface="Times New Roman" panose="02020603050405020304" pitchFamily="18" charset="0"/>
                  </a:rPr>
                  <a:t>total_weight</a:t>
                </a:r>
                <a:r>
                  <a:rPr lang="en-US" altLang="zh-CN" sz="2400" i="1"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 </a:t>
                </a:r>
                <a:r>
                  <a:rPr lang="en-US" altLang="zh-CN" sz="2400" i="1" dirty="0" err="1">
                    <a:solidFill>
                      <a:schemeClr val="tx1"/>
                    </a:solidFill>
                    <a:latin typeface="Times New Roman" panose="02020603050405020304" pitchFamily="18" charset="0"/>
                    <a:cs typeface="Times New Roman" panose="02020603050405020304" pitchFamily="18" charset="0"/>
                  </a:rPr>
                  <a:t>e.weight</a:t>
                </a:r>
                <a:r>
                  <a:rPr lang="en-US" altLang="zh-CN" sz="2400" i="1"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边添加至最小生成树中</a:t>
                </a:r>
                <a:endParaRPr lang="en-US" altLang="zh-CN" sz="2400" dirty="0">
                  <a:solidFill>
                    <a:schemeClr val="tx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2"/>
                </a:pP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C00000"/>
                    </a:solidFill>
                    <a:latin typeface="Times New Roman" panose="02020603050405020304" pitchFamily="18" charset="0"/>
                    <a:cs typeface="Times New Roman" panose="02020603050405020304" pitchFamily="18" charset="0"/>
                  </a:rPr>
                  <a:t>  |   Union(</a:t>
                </a:r>
                <a:r>
                  <a:rPr lang="en-US" altLang="zh-CN" sz="2400" i="1" dirty="0">
                    <a:solidFill>
                      <a:srgbClr val="C00000"/>
                    </a:solidFill>
                    <a:latin typeface="Times New Roman" panose="02020603050405020304" pitchFamily="18" charset="0"/>
                    <a:cs typeface="Times New Roman" panose="02020603050405020304" pitchFamily="18" charset="0"/>
                  </a:rPr>
                  <a:t>parent, </a:t>
                </a:r>
                <a:r>
                  <a:rPr lang="en-US" altLang="zh-CN" sz="2400" i="1" dirty="0" err="1">
                    <a:solidFill>
                      <a:srgbClr val="C00000"/>
                    </a:solidFill>
                    <a:latin typeface="Times New Roman" panose="02020603050405020304" pitchFamily="18" charset="0"/>
                    <a:cs typeface="Times New Roman" panose="02020603050405020304" pitchFamily="18" charset="0"/>
                  </a:rPr>
                  <a:t>e.u</a:t>
                </a:r>
                <a:r>
                  <a:rPr lang="en-US" altLang="zh-CN" sz="2400" i="1" dirty="0">
                    <a:solidFill>
                      <a:srgbClr val="C00000"/>
                    </a:solidFill>
                    <a:latin typeface="Times New Roman" panose="02020603050405020304" pitchFamily="18" charset="0"/>
                    <a:cs typeface="Times New Roman" panose="02020603050405020304" pitchFamily="18" charset="0"/>
                  </a:rPr>
                  <a:t>, </a:t>
                </a:r>
                <a:r>
                  <a:rPr lang="en-US" altLang="zh-CN" sz="2400" i="1" dirty="0" err="1">
                    <a:solidFill>
                      <a:srgbClr val="C00000"/>
                    </a:solidFill>
                    <a:latin typeface="Times New Roman" panose="02020603050405020304" pitchFamily="18" charset="0"/>
                    <a:cs typeface="Times New Roman" panose="02020603050405020304" pitchFamily="18" charset="0"/>
                  </a:rPr>
                  <a:t>e.v</a:t>
                </a:r>
                <a:r>
                  <a:rPr lang="en-US" altLang="zh-CN" sz="2400" dirty="0">
                    <a:solidFill>
                      <a:srgbClr val="C00000"/>
                    </a:solidFill>
                    <a:latin typeface="Times New Roman" panose="02020603050405020304" pitchFamily="18" charset="0"/>
                    <a:cs typeface="Times New Roman" panose="02020603050405020304" pitchFamily="18" charset="0"/>
                  </a:rPr>
                  <a:t>)  //</a:t>
                </a:r>
                <a:r>
                  <a:rPr lang="zh-CN" altLang="en-US" sz="2400" dirty="0">
                    <a:solidFill>
                      <a:srgbClr val="C00000"/>
                    </a:solidFill>
                    <a:latin typeface="Times New Roman" panose="02020603050405020304" pitchFamily="18" charset="0"/>
                    <a:cs typeface="Times New Roman" panose="02020603050405020304" pitchFamily="18" charset="0"/>
                  </a:rPr>
                  <a:t>合并连通分量</a:t>
                </a:r>
                <a:endParaRPr lang="en-US" altLang="zh-CN" sz="24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2"/>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4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400" b="1" dirty="0">
                    <a:latin typeface="Times New Roman" panose="02020603050405020304" pitchFamily="18" charset="0"/>
                    <a:cs typeface="Times New Roman" panose="02020603050405020304" pitchFamily="18" charset="0"/>
                  </a:rPr>
                  <a:t>return </a:t>
                </a:r>
                <a:r>
                  <a:rPr lang="en-US" altLang="zh-CN" sz="2400" i="1" dirty="0" err="1">
                    <a:latin typeface="Times New Roman" panose="02020603050405020304" pitchFamily="18" charset="0"/>
                    <a:cs typeface="Times New Roman" panose="02020603050405020304" pitchFamily="18" charset="0"/>
                  </a:rPr>
                  <a:t>total_weight</a:t>
                </a:r>
                <a:r>
                  <a:rPr lang="en-US" altLang="zh-CN" sz="2400" i="1" dirty="0">
                    <a:latin typeface="Times New Roman" panose="02020603050405020304" pitchFamily="18" charset="0"/>
                    <a:cs typeface="Times New Roman" panose="02020603050405020304" pitchFamily="18" charset="0"/>
                  </a:rPr>
                  <a:t> </a:t>
                </a:r>
                <a:endParaRPr lang="zh-CN" altLang="zh-CN" sz="2400" i="1"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8E51CE9-049A-F728-A1B6-202487EC04B9}"/>
                  </a:ext>
                </a:extLst>
              </p:cNvPr>
              <p:cNvSpPr txBox="1">
                <a:spLocks noRot="1" noChangeAspect="1" noMove="1" noResize="1" noEditPoints="1" noAdjustHandles="1" noChangeArrowheads="1" noChangeShapeType="1" noTextEdit="1"/>
              </p:cNvSpPr>
              <p:nvPr/>
            </p:nvSpPr>
            <p:spPr>
              <a:xfrm>
                <a:off x="797494" y="1600389"/>
                <a:ext cx="10985225" cy="3416320"/>
              </a:xfrm>
              <a:prstGeom prst="rect">
                <a:avLst/>
              </a:prstGeom>
              <a:blipFill>
                <a:blip r:embed="rId3"/>
                <a:stretch>
                  <a:fillRect l="-777" t="-1429" b="-3214"/>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sp>
        <p:nvSpPr>
          <p:cNvPr id="8" name="文本框 7">
            <a:extLst>
              <a:ext uri="{FF2B5EF4-FFF2-40B4-BE49-F238E27FC236}">
                <a16:creationId xmlns:a16="http://schemas.microsoft.com/office/drawing/2014/main" id="{480FBB7B-7E36-4D3C-99A8-AF26BC741D4C}"/>
              </a:ext>
            </a:extLst>
          </p:cNvPr>
          <p:cNvSpPr txBox="1"/>
          <p:nvPr/>
        </p:nvSpPr>
        <p:spPr>
          <a:xfrm>
            <a:off x="3588424" y="5355741"/>
            <a:ext cx="4395755" cy="707886"/>
          </a:xfrm>
          <a:prstGeom prst="rect">
            <a:avLst/>
          </a:prstGeom>
          <a:solidFill>
            <a:srgbClr val="009999"/>
          </a:solidFill>
        </p:spPr>
        <p:txBody>
          <a:bodyPr wrap="none" rtlCol="0">
            <a:spAutoFit/>
          </a:bodyPr>
          <a:lstStyle/>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时间复杂度：</a:t>
            </a:r>
            <a:r>
              <a:rPr kumimoji="1" lang="en-US" altLang="zh-CN" sz="2000" dirty="0">
                <a:solidFill>
                  <a:schemeClr val="bg1"/>
                </a:solidFill>
                <a:latin typeface="微软雅黑" panose="020B0503020204020204" pitchFamily="34" charset="-122"/>
                <a:ea typeface="微软雅黑" panose="020B0503020204020204" pitchFamily="34" charset="-122"/>
              </a:rPr>
              <a:t>O(|V|</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zh-CN" altLang="en-US" sz="2000" dirty="0">
                <a:solidFill>
                  <a:schemeClr val="bg1"/>
                </a:solidFill>
                <a:latin typeface="微软雅黑" panose="020B0503020204020204" pitchFamily="34" charset="-122"/>
                <a:ea typeface="微软雅黑" panose="020B0503020204020204" pitchFamily="34" charset="-122"/>
              </a:rPr>
              <a:t> </a:t>
            </a:r>
            <a:r>
              <a:rPr kumimoji="1" lang="en-US" altLang="zh-CN" sz="2000" dirty="0">
                <a:solidFill>
                  <a:schemeClr val="bg1"/>
                </a:solidFill>
                <a:latin typeface="微软雅黑" panose="020B0503020204020204" pitchFamily="34" charset="-122"/>
                <a:ea typeface="微软雅黑" panose="020B0503020204020204" pitchFamily="34" charset="-122"/>
              </a:rPr>
              <a:t>|</a:t>
            </a:r>
            <a:r>
              <a:rPr kumimoji="1" lang="en-US" altLang="zh-CN" sz="2000" dirty="0" err="1">
                <a:solidFill>
                  <a:schemeClr val="bg1"/>
                </a:solidFill>
                <a:latin typeface="微软雅黑" panose="020B0503020204020204" pitchFamily="34" charset="-122"/>
                <a:ea typeface="微软雅黑" panose="020B0503020204020204" pitchFamily="34" charset="-122"/>
              </a:rPr>
              <a:t>E|log</a:t>
            </a:r>
            <a:r>
              <a:rPr kumimoji="1" lang="en-US" altLang="zh-CN" sz="2000" dirty="0">
                <a:solidFill>
                  <a:schemeClr val="bg1"/>
                </a:solidFill>
                <a:latin typeface="微软雅黑" panose="020B0503020204020204" pitchFamily="34" charset="-122"/>
                <a:ea typeface="微软雅黑" panose="020B0503020204020204" pitchFamily="34" charset="-122"/>
              </a:rPr>
              <a:t>(|E|)</a:t>
            </a:r>
            <a:r>
              <a:rPr kumimoji="1" lang="zh-CN" altLang="en-US" sz="2000" dirty="0">
                <a:solidFill>
                  <a:schemeClr val="bg1"/>
                </a:solidFill>
                <a:latin typeface="微软雅黑" panose="020B0503020204020204" pitchFamily="34" charset="-122"/>
                <a:ea typeface="微软雅黑" panose="020B0503020204020204" pitchFamily="34" charset="-122"/>
              </a:rPr>
              <a:t>）</a:t>
            </a:r>
            <a:endParaRPr kumimoji="1"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kumimoji="1" lang="zh-CN" altLang="en-US" sz="2000" dirty="0">
                <a:solidFill>
                  <a:schemeClr val="bg1"/>
                </a:solidFill>
                <a:latin typeface="微软雅黑" panose="020B0503020204020204" pitchFamily="34" charset="-122"/>
                <a:ea typeface="微软雅黑" panose="020B0503020204020204" pitchFamily="34" charset="-122"/>
              </a:rPr>
              <a:t>空间复杂度：</a:t>
            </a:r>
            <a:r>
              <a:rPr kumimoji="1" lang="en-US" altLang="zh-CN" sz="2000" dirty="0">
                <a:solidFill>
                  <a:schemeClr val="bg1"/>
                </a:solidFill>
                <a:latin typeface="微软雅黑" panose="020B0503020204020204" pitchFamily="34" charset="-122"/>
                <a:ea typeface="微软雅黑" panose="020B0503020204020204" pitchFamily="34" charset="-122"/>
              </a:rPr>
              <a:t>O(|V|+|E|)</a:t>
            </a:r>
          </a:p>
        </p:txBody>
      </p:sp>
    </p:spTree>
    <p:extLst>
      <p:ext uri="{BB962C8B-B14F-4D97-AF65-F5344CB8AC3E}">
        <p14:creationId xmlns:p14="http://schemas.microsoft.com/office/powerpoint/2010/main" val="332821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sp>
        <p:nvSpPr>
          <p:cNvPr id="9" name="Oval 3">
            <a:extLst>
              <a:ext uri="{FF2B5EF4-FFF2-40B4-BE49-F238E27FC236}">
                <a16:creationId xmlns:a16="http://schemas.microsoft.com/office/drawing/2014/main" id="{339D8B3A-9ADF-4330-9E14-ABC2DBFD8EEC}"/>
              </a:ext>
            </a:extLst>
          </p:cNvPr>
          <p:cNvSpPr>
            <a:spLocks noChangeAspect="1" noChangeArrowheads="1"/>
          </p:cNvSpPr>
          <p:nvPr/>
        </p:nvSpPr>
        <p:spPr bwMode="auto">
          <a:xfrm>
            <a:off x="2757323" y="197381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10" name="Oval 4">
            <a:extLst>
              <a:ext uri="{FF2B5EF4-FFF2-40B4-BE49-F238E27FC236}">
                <a16:creationId xmlns:a16="http://schemas.microsoft.com/office/drawing/2014/main" id="{4CCDFCD3-AC0E-4582-B3DE-D4704B123302}"/>
              </a:ext>
            </a:extLst>
          </p:cNvPr>
          <p:cNvSpPr>
            <a:spLocks noChangeAspect="1" noChangeArrowheads="1"/>
          </p:cNvSpPr>
          <p:nvPr/>
        </p:nvSpPr>
        <p:spPr bwMode="auto">
          <a:xfrm>
            <a:off x="4927436" y="355019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11" name="Oval 5">
            <a:extLst>
              <a:ext uri="{FF2B5EF4-FFF2-40B4-BE49-F238E27FC236}">
                <a16:creationId xmlns:a16="http://schemas.microsoft.com/office/drawing/2014/main" id="{0A35401D-3FC6-435C-ACFE-115BED517EA3}"/>
              </a:ext>
            </a:extLst>
          </p:cNvPr>
          <p:cNvSpPr>
            <a:spLocks noChangeAspect="1" noChangeArrowheads="1"/>
          </p:cNvSpPr>
          <p:nvPr/>
        </p:nvSpPr>
        <p:spPr bwMode="auto">
          <a:xfrm>
            <a:off x="5321136" y="187538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12" name="Oval 6">
            <a:extLst>
              <a:ext uri="{FF2B5EF4-FFF2-40B4-BE49-F238E27FC236}">
                <a16:creationId xmlns:a16="http://schemas.microsoft.com/office/drawing/2014/main" id="{8D820896-C737-410F-B245-65E650511182}"/>
              </a:ext>
            </a:extLst>
          </p:cNvPr>
          <p:cNvSpPr>
            <a:spLocks noChangeAspect="1" noChangeArrowheads="1"/>
          </p:cNvSpPr>
          <p:nvPr/>
        </p:nvSpPr>
        <p:spPr bwMode="auto">
          <a:xfrm>
            <a:off x="2560473" y="394548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13" name="Oval 7">
            <a:extLst>
              <a:ext uri="{FF2B5EF4-FFF2-40B4-BE49-F238E27FC236}">
                <a16:creationId xmlns:a16="http://schemas.microsoft.com/office/drawing/2014/main" id="{B52F47C4-ED56-4A51-AD90-BD64C6E0196A}"/>
              </a:ext>
            </a:extLst>
          </p:cNvPr>
          <p:cNvSpPr>
            <a:spLocks noChangeAspect="1" noChangeArrowheads="1"/>
          </p:cNvSpPr>
          <p:nvPr/>
        </p:nvSpPr>
        <p:spPr bwMode="auto">
          <a:xfrm>
            <a:off x="7195973" y="197381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14" name="Oval 8">
            <a:extLst>
              <a:ext uri="{FF2B5EF4-FFF2-40B4-BE49-F238E27FC236}">
                <a16:creationId xmlns:a16="http://schemas.microsoft.com/office/drawing/2014/main" id="{2E3F1F41-3584-4843-8177-2C047D70857E}"/>
              </a:ext>
            </a:extLst>
          </p:cNvPr>
          <p:cNvSpPr>
            <a:spLocks noChangeAspect="1" noChangeArrowheads="1"/>
          </p:cNvSpPr>
          <p:nvPr/>
        </p:nvSpPr>
        <p:spPr bwMode="auto">
          <a:xfrm>
            <a:off x="8673936" y="197381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15" name="Oval 9">
            <a:extLst>
              <a:ext uri="{FF2B5EF4-FFF2-40B4-BE49-F238E27FC236}">
                <a16:creationId xmlns:a16="http://schemas.microsoft.com/office/drawing/2014/main" id="{79ED2F51-CCEF-4045-94A3-7FCB526E42BB}"/>
              </a:ext>
            </a:extLst>
          </p:cNvPr>
          <p:cNvSpPr>
            <a:spLocks noChangeAspect="1" noChangeArrowheads="1"/>
          </p:cNvSpPr>
          <p:nvPr/>
        </p:nvSpPr>
        <p:spPr bwMode="auto">
          <a:xfrm>
            <a:off x="7786523" y="315649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16" name="Oval 10">
            <a:extLst>
              <a:ext uri="{FF2B5EF4-FFF2-40B4-BE49-F238E27FC236}">
                <a16:creationId xmlns:a16="http://schemas.microsoft.com/office/drawing/2014/main" id="{68FA6F2B-039E-4184-B2C0-32D8F09062DE}"/>
              </a:ext>
            </a:extLst>
          </p:cNvPr>
          <p:cNvSpPr>
            <a:spLocks noChangeAspect="1" noChangeArrowheads="1"/>
          </p:cNvSpPr>
          <p:nvPr/>
        </p:nvSpPr>
        <p:spPr bwMode="auto">
          <a:xfrm>
            <a:off x="6603836" y="414233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17" name="AutoShape 11">
            <a:extLst>
              <a:ext uri="{FF2B5EF4-FFF2-40B4-BE49-F238E27FC236}">
                <a16:creationId xmlns:a16="http://schemas.microsoft.com/office/drawing/2014/main" id="{D7AC3294-1622-4ED2-AD8C-4E34FE4EFCED}"/>
              </a:ext>
            </a:extLst>
          </p:cNvPr>
          <p:cNvCxnSpPr>
            <a:cxnSpLocks noChangeShapeType="1"/>
            <a:stCxn id="9" idx="7"/>
            <a:endCxn id="11" idx="2"/>
          </p:cNvCxnSpPr>
          <p:nvPr/>
        </p:nvCxnSpPr>
        <p:spPr bwMode="auto">
          <a:xfrm>
            <a:off x="3179598" y="2026198"/>
            <a:ext cx="2124075" cy="95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2">
            <a:extLst>
              <a:ext uri="{FF2B5EF4-FFF2-40B4-BE49-F238E27FC236}">
                <a16:creationId xmlns:a16="http://schemas.microsoft.com/office/drawing/2014/main" id="{E92352CE-DFD5-4719-8E85-7E663B735182}"/>
              </a:ext>
            </a:extLst>
          </p:cNvPr>
          <p:cNvCxnSpPr>
            <a:cxnSpLocks noChangeShapeType="1"/>
            <a:stCxn id="11" idx="4"/>
            <a:endCxn id="10" idx="0"/>
          </p:cNvCxnSpPr>
          <p:nvPr/>
        </p:nvCxnSpPr>
        <p:spPr bwMode="auto">
          <a:xfrm flipH="1">
            <a:off x="5173498" y="2386561"/>
            <a:ext cx="395288" cy="11461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AutoShape 13">
            <a:extLst>
              <a:ext uri="{FF2B5EF4-FFF2-40B4-BE49-F238E27FC236}">
                <a16:creationId xmlns:a16="http://schemas.microsoft.com/office/drawing/2014/main" id="{D660BE09-056B-4C34-9DEA-37F224E5B1D4}"/>
              </a:ext>
            </a:extLst>
          </p:cNvPr>
          <p:cNvCxnSpPr>
            <a:cxnSpLocks noChangeShapeType="1"/>
            <a:stCxn id="12" idx="6"/>
            <a:endCxn id="10" idx="3"/>
          </p:cNvCxnSpPr>
          <p:nvPr/>
        </p:nvCxnSpPr>
        <p:spPr bwMode="auto">
          <a:xfrm flipV="1">
            <a:off x="3071648" y="3989936"/>
            <a:ext cx="1927225" cy="2016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0" name="AutoShape 14">
            <a:extLst>
              <a:ext uri="{FF2B5EF4-FFF2-40B4-BE49-F238E27FC236}">
                <a16:creationId xmlns:a16="http://schemas.microsoft.com/office/drawing/2014/main" id="{9DC57AD2-9C31-4788-9F95-7464DE4229EA}"/>
              </a:ext>
            </a:extLst>
          </p:cNvPr>
          <p:cNvCxnSpPr>
            <a:cxnSpLocks noChangeShapeType="1"/>
            <a:stCxn id="9" idx="3"/>
            <a:endCxn id="12" idx="0"/>
          </p:cNvCxnSpPr>
          <p:nvPr/>
        </p:nvCxnSpPr>
        <p:spPr bwMode="auto">
          <a:xfrm flipH="1">
            <a:off x="2806536" y="241354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AutoShape 15">
            <a:extLst>
              <a:ext uri="{FF2B5EF4-FFF2-40B4-BE49-F238E27FC236}">
                <a16:creationId xmlns:a16="http://schemas.microsoft.com/office/drawing/2014/main" id="{8FD6B1F8-9A5B-4D30-AF7A-BC72806B7CD3}"/>
              </a:ext>
            </a:extLst>
          </p:cNvPr>
          <p:cNvCxnSpPr>
            <a:cxnSpLocks noChangeShapeType="1"/>
            <a:stCxn id="10" idx="5"/>
            <a:endCxn id="16" idx="2"/>
          </p:cNvCxnSpPr>
          <p:nvPr/>
        </p:nvCxnSpPr>
        <p:spPr bwMode="auto">
          <a:xfrm>
            <a:off x="5348123" y="398993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2" name="AutoShape 16">
            <a:extLst>
              <a:ext uri="{FF2B5EF4-FFF2-40B4-BE49-F238E27FC236}">
                <a16:creationId xmlns:a16="http://schemas.microsoft.com/office/drawing/2014/main" id="{DA29838D-8E13-42DE-97EF-74483F1AA285}"/>
              </a:ext>
            </a:extLst>
          </p:cNvPr>
          <p:cNvCxnSpPr>
            <a:cxnSpLocks noChangeShapeType="1"/>
            <a:stCxn id="16" idx="3"/>
            <a:endCxn id="12" idx="5"/>
          </p:cNvCxnSpPr>
          <p:nvPr/>
        </p:nvCxnSpPr>
        <p:spPr bwMode="auto">
          <a:xfrm flipH="1" flipV="1">
            <a:off x="2981161" y="438522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17">
            <a:extLst>
              <a:ext uri="{FF2B5EF4-FFF2-40B4-BE49-F238E27FC236}">
                <a16:creationId xmlns:a16="http://schemas.microsoft.com/office/drawing/2014/main" id="{0475E251-9D6D-4829-BDDF-35B17AA23A16}"/>
              </a:ext>
            </a:extLst>
          </p:cNvPr>
          <p:cNvCxnSpPr>
            <a:cxnSpLocks noChangeShapeType="1"/>
            <a:stCxn id="15" idx="1"/>
            <a:endCxn id="13" idx="4"/>
          </p:cNvCxnSpPr>
          <p:nvPr/>
        </p:nvCxnSpPr>
        <p:spPr bwMode="auto">
          <a:xfrm flipH="1" flipV="1">
            <a:off x="7442036" y="248498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18">
            <a:extLst>
              <a:ext uri="{FF2B5EF4-FFF2-40B4-BE49-F238E27FC236}">
                <a16:creationId xmlns:a16="http://schemas.microsoft.com/office/drawing/2014/main" id="{87B02131-2311-4BF4-A452-C248622E473E}"/>
              </a:ext>
            </a:extLst>
          </p:cNvPr>
          <p:cNvCxnSpPr>
            <a:cxnSpLocks noChangeShapeType="1"/>
            <a:stCxn id="13" idx="6"/>
            <a:endCxn id="14" idx="2"/>
          </p:cNvCxnSpPr>
          <p:nvPr/>
        </p:nvCxnSpPr>
        <p:spPr bwMode="auto">
          <a:xfrm>
            <a:off x="7707148" y="221987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AutoShape 19">
            <a:extLst>
              <a:ext uri="{FF2B5EF4-FFF2-40B4-BE49-F238E27FC236}">
                <a16:creationId xmlns:a16="http://schemas.microsoft.com/office/drawing/2014/main" id="{AD66E83F-A55F-45A8-8A2E-33D4553D005E}"/>
              </a:ext>
            </a:extLst>
          </p:cNvPr>
          <p:cNvCxnSpPr>
            <a:cxnSpLocks noChangeShapeType="1"/>
            <a:stCxn id="14" idx="4"/>
            <a:endCxn id="15" idx="7"/>
          </p:cNvCxnSpPr>
          <p:nvPr/>
        </p:nvCxnSpPr>
        <p:spPr bwMode="auto">
          <a:xfrm flipH="1">
            <a:off x="8208798" y="2484986"/>
            <a:ext cx="712788"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6" name="Text Box 20">
            <a:extLst>
              <a:ext uri="{FF2B5EF4-FFF2-40B4-BE49-F238E27FC236}">
                <a16:creationId xmlns:a16="http://schemas.microsoft.com/office/drawing/2014/main" id="{7B11D589-8BA4-422D-9728-C02EE3BEEA41}"/>
              </a:ext>
            </a:extLst>
          </p:cNvPr>
          <p:cNvSpPr txBox="1">
            <a:spLocks noChangeArrowheads="1"/>
          </p:cNvSpPr>
          <p:nvPr/>
        </p:nvSpPr>
        <p:spPr bwMode="auto">
          <a:xfrm>
            <a:off x="3724111" y="159757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cxnSp>
        <p:nvCxnSpPr>
          <p:cNvPr id="27" name="AutoShape 21">
            <a:extLst>
              <a:ext uri="{FF2B5EF4-FFF2-40B4-BE49-F238E27FC236}">
                <a16:creationId xmlns:a16="http://schemas.microsoft.com/office/drawing/2014/main" id="{051BDEEA-3BBA-4587-A097-A6138B5815A2}"/>
              </a:ext>
            </a:extLst>
          </p:cNvPr>
          <p:cNvCxnSpPr>
            <a:cxnSpLocks noChangeShapeType="1"/>
            <a:stCxn id="11" idx="6"/>
            <a:endCxn id="13" idx="2"/>
          </p:cNvCxnSpPr>
          <p:nvPr/>
        </p:nvCxnSpPr>
        <p:spPr bwMode="auto">
          <a:xfrm>
            <a:off x="5833898" y="2121448"/>
            <a:ext cx="1343025" cy="98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 name="AutoShape 22">
            <a:extLst>
              <a:ext uri="{FF2B5EF4-FFF2-40B4-BE49-F238E27FC236}">
                <a16:creationId xmlns:a16="http://schemas.microsoft.com/office/drawing/2014/main" id="{DAF71134-334D-4152-B621-26711E1CCAFE}"/>
              </a:ext>
            </a:extLst>
          </p:cNvPr>
          <p:cNvCxnSpPr>
            <a:cxnSpLocks noChangeShapeType="1"/>
            <a:stCxn id="11" idx="5"/>
            <a:endCxn id="16" idx="1"/>
          </p:cNvCxnSpPr>
          <p:nvPr/>
        </p:nvCxnSpPr>
        <p:spPr bwMode="auto">
          <a:xfrm>
            <a:off x="5743411" y="231512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9" name="Text Box 23">
            <a:extLst>
              <a:ext uri="{FF2B5EF4-FFF2-40B4-BE49-F238E27FC236}">
                <a16:creationId xmlns:a16="http://schemas.microsoft.com/office/drawing/2014/main" id="{E1E60608-7DA3-467C-B06F-713AC9380D03}"/>
              </a:ext>
            </a:extLst>
          </p:cNvPr>
          <p:cNvSpPr txBox="1">
            <a:spLocks noChangeArrowheads="1"/>
          </p:cNvSpPr>
          <p:nvPr/>
        </p:nvSpPr>
        <p:spPr bwMode="auto">
          <a:xfrm>
            <a:off x="6011698" y="167694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30" name="Text Box 24">
            <a:extLst>
              <a:ext uri="{FF2B5EF4-FFF2-40B4-BE49-F238E27FC236}">
                <a16:creationId xmlns:a16="http://schemas.microsoft.com/office/drawing/2014/main" id="{E481F1FD-B4FC-4C46-8872-6D393BC860B8}"/>
              </a:ext>
            </a:extLst>
          </p:cNvPr>
          <p:cNvSpPr txBox="1">
            <a:spLocks noChangeArrowheads="1"/>
          </p:cNvSpPr>
          <p:nvPr/>
        </p:nvSpPr>
        <p:spPr bwMode="auto">
          <a:xfrm>
            <a:off x="7884948" y="177696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31" name="Text Box 25">
            <a:extLst>
              <a:ext uri="{FF2B5EF4-FFF2-40B4-BE49-F238E27FC236}">
                <a16:creationId xmlns:a16="http://schemas.microsoft.com/office/drawing/2014/main" id="{22A11E18-0658-4FD0-8C80-3337E13FDABB}"/>
              </a:ext>
            </a:extLst>
          </p:cNvPr>
          <p:cNvSpPr txBox="1">
            <a:spLocks noChangeArrowheads="1"/>
          </p:cNvSpPr>
          <p:nvPr/>
        </p:nvSpPr>
        <p:spPr bwMode="auto">
          <a:xfrm>
            <a:off x="7589673" y="246593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32" name="Text Box 26">
            <a:extLst>
              <a:ext uri="{FF2B5EF4-FFF2-40B4-BE49-F238E27FC236}">
                <a16:creationId xmlns:a16="http://schemas.microsoft.com/office/drawing/2014/main" id="{C009A8C2-1BE8-47EE-8C27-D1EDBC251978}"/>
              </a:ext>
            </a:extLst>
          </p:cNvPr>
          <p:cNvSpPr txBox="1">
            <a:spLocks noChangeArrowheads="1"/>
          </p:cNvSpPr>
          <p:nvPr/>
        </p:nvSpPr>
        <p:spPr bwMode="auto">
          <a:xfrm>
            <a:off x="8567573" y="266437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a:t>
            </a:r>
          </a:p>
        </p:txBody>
      </p:sp>
      <p:sp>
        <p:nvSpPr>
          <p:cNvPr id="33" name="Text Box 27">
            <a:extLst>
              <a:ext uri="{FF2B5EF4-FFF2-40B4-BE49-F238E27FC236}">
                <a16:creationId xmlns:a16="http://schemas.microsoft.com/office/drawing/2014/main" id="{A8BA1464-60F0-468E-AB6D-3672BB9A4B1F}"/>
              </a:ext>
            </a:extLst>
          </p:cNvPr>
          <p:cNvSpPr txBox="1">
            <a:spLocks noChangeArrowheads="1"/>
          </p:cNvSpPr>
          <p:nvPr/>
        </p:nvSpPr>
        <p:spPr bwMode="auto">
          <a:xfrm>
            <a:off x="7256298" y="350257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34" name="Text Box 28">
            <a:extLst>
              <a:ext uri="{FF2B5EF4-FFF2-40B4-BE49-F238E27FC236}">
                <a16:creationId xmlns:a16="http://schemas.microsoft.com/office/drawing/2014/main" id="{0C7D8238-6179-49C6-801D-F6F3F2835309}"/>
              </a:ext>
            </a:extLst>
          </p:cNvPr>
          <p:cNvSpPr txBox="1">
            <a:spLocks noChangeArrowheads="1"/>
          </p:cNvSpPr>
          <p:nvPr/>
        </p:nvSpPr>
        <p:spPr bwMode="auto">
          <a:xfrm>
            <a:off x="6102186" y="276279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35" name="Text Box 29">
            <a:extLst>
              <a:ext uri="{FF2B5EF4-FFF2-40B4-BE49-F238E27FC236}">
                <a16:creationId xmlns:a16="http://schemas.microsoft.com/office/drawing/2014/main" id="{C4A566EA-43E9-44FC-AF49-DB392149E64C}"/>
              </a:ext>
            </a:extLst>
          </p:cNvPr>
          <p:cNvSpPr txBox="1">
            <a:spLocks noChangeArrowheads="1"/>
          </p:cNvSpPr>
          <p:nvPr/>
        </p:nvSpPr>
        <p:spPr bwMode="auto">
          <a:xfrm>
            <a:off x="5617998" y="365021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36" name="Text Box 30">
            <a:extLst>
              <a:ext uri="{FF2B5EF4-FFF2-40B4-BE49-F238E27FC236}">
                <a16:creationId xmlns:a16="http://schemas.microsoft.com/office/drawing/2014/main" id="{D270E0F1-D2CD-46EF-B98D-8B08CC15D990}"/>
              </a:ext>
            </a:extLst>
          </p:cNvPr>
          <p:cNvSpPr txBox="1">
            <a:spLocks noChangeArrowheads="1"/>
          </p:cNvSpPr>
          <p:nvPr/>
        </p:nvSpPr>
        <p:spPr bwMode="auto">
          <a:xfrm>
            <a:off x="5116348" y="246593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dirty="0">
                <a:latin typeface="Times New Roman" panose="02020603050405020304" pitchFamily="18" charset="0"/>
              </a:rPr>
              <a:t>1</a:t>
            </a:r>
          </a:p>
        </p:txBody>
      </p:sp>
      <p:sp>
        <p:nvSpPr>
          <p:cNvPr id="37" name="Text Box 31">
            <a:extLst>
              <a:ext uri="{FF2B5EF4-FFF2-40B4-BE49-F238E27FC236}">
                <a16:creationId xmlns:a16="http://schemas.microsoft.com/office/drawing/2014/main" id="{1EE4F71E-69D6-416B-ABCD-ACBC311DAEF6}"/>
              </a:ext>
            </a:extLst>
          </p:cNvPr>
          <p:cNvSpPr txBox="1">
            <a:spLocks noChangeArrowheads="1"/>
          </p:cNvSpPr>
          <p:nvPr/>
        </p:nvSpPr>
        <p:spPr bwMode="auto">
          <a:xfrm>
            <a:off x="3681248" y="281677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38" name="Text Box 32">
            <a:extLst>
              <a:ext uri="{FF2B5EF4-FFF2-40B4-BE49-F238E27FC236}">
                <a16:creationId xmlns:a16="http://schemas.microsoft.com/office/drawing/2014/main" id="{FDB7E03B-1AEB-4EAB-ADB3-B6862F4B5CB1}"/>
              </a:ext>
            </a:extLst>
          </p:cNvPr>
          <p:cNvSpPr txBox="1">
            <a:spLocks noChangeArrowheads="1"/>
          </p:cNvSpPr>
          <p:nvPr/>
        </p:nvSpPr>
        <p:spPr bwMode="auto">
          <a:xfrm>
            <a:off x="2462048" y="276279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39" name="Text Box 33">
            <a:extLst>
              <a:ext uri="{FF2B5EF4-FFF2-40B4-BE49-F238E27FC236}">
                <a16:creationId xmlns:a16="http://schemas.microsoft.com/office/drawing/2014/main" id="{0939C59E-3ABC-40F6-8AEF-7A7CC9193EAA}"/>
              </a:ext>
            </a:extLst>
          </p:cNvPr>
          <p:cNvSpPr txBox="1">
            <a:spLocks noChangeArrowheads="1"/>
          </p:cNvSpPr>
          <p:nvPr/>
        </p:nvSpPr>
        <p:spPr bwMode="auto">
          <a:xfrm>
            <a:off x="3447886" y="368989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40" name="Text Box 34">
            <a:extLst>
              <a:ext uri="{FF2B5EF4-FFF2-40B4-BE49-F238E27FC236}">
                <a16:creationId xmlns:a16="http://schemas.microsoft.com/office/drawing/2014/main" id="{21E0B9C0-41D8-4592-91E0-01350A3B2874}"/>
              </a:ext>
            </a:extLst>
          </p:cNvPr>
          <p:cNvSpPr txBox="1">
            <a:spLocks noChangeArrowheads="1"/>
          </p:cNvSpPr>
          <p:nvPr/>
        </p:nvSpPr>
        <p:spPr bwMode="auto">
          <a:xfrm>
            <a:off x="3833648" y="433918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41" name="AutoShape 35">
            <a:extLst>
              <a:ext uri="{FF2B5EF4-FFF2-40B4-BE49-F238E27FC236}">
                <a16:creationId xmlns:a16="http://schemas.microsoft.com/office/drawing/2014/main" id="{01CE6EE0-FD53-4359-BB4F-103DE9B49387}"/>
              </a:ext>
            </a:extLst>
          </p:cNvPr>
          <p:cNvCxnSpPr>
            <a:cxnSpLocks noChangeShapeType="1"/>
            <a:stCxn id="9" idx="5"/>
            <a:endCxn id="10" idx="1"/>
          </p:cNvCxnSpPr>
          <p:nvPr/>
        </p:nvCxnSpPr>
        <p:spPr bwMode="auto">
          <a:xfrm>
            <a:off x="3178011" y="240878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 name="AutoShape 36">
            <a:extLst>
              <a:ext uri="{FF2B5EF4-FFF2-40B4-BE49-F238E27FC236}">
                <a16:creationId xmlns:a16="http://schemas.microsoft.com/office/drawing/2014/main" id="{BA3BAD6F-F758-4F02-B769-AC8DD1102F1F}"/>
              </a:ext>
            </a:extLst>
          </p:cNvPr>
          <p:cNvCxnSpPr>
            <a:cxnSpLocks noChangeShapeType="1"/>
            <a:stCxn id="16" idx="7"/>
            <a:endCxn id="15" idx="3"/>
          </p:cNvCxnSpPr>
          <p:nvPr/>
        </p:nvCxnSpPr>
        <p:spPr bwMode="auto">
          <a:xfrm flipV="1">
            <a:off x="7024523" y="359147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2" name="文本框 1">
            <a:extLst>
              <a:ext uri="{FF2B5EF4-FFF2-40B4-BE49-F238E27FC236}">
                <a16:creationId xmlns:a16="http://schemas.microsoft.com/office/drawing/2014/main" id="{D869D48A-E3CB-471D-AB2F-CE8FD5385781}"/>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26616254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4119117117"/>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solidFill>
                            <a:srgbClr val="FFFF00"/>
                          </a:solidFill>
                        </a:rPr>
                        <a:t>2</a:t>
                      </a:r>
                      <a:endParaRPr lang="zh-CN" altLang="en-US" dirty="0">
                        <a:solidFill>
                          <a:srgbClr val="FFFF00"/>
                        </a:solidFill>
                      </a:endParaRPr>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36645434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1442852800"/>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solidFill>
                            <a:srgbClr val="FFFF00"/>
                          </a:solidFill>
                        </a:rPr>
                        <a:t>7</a:t>
                      </a:r>
                      <a:endParaRPr lang="zh-CN" altLang="en-US" dirty="0">
                        <a:solidFill>
                          <a:srgbClr val="FFFF00"/>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25342991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2898390680"/>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solidFill>
                            <a:srgbClr val="FFFF00"/>
                          </a:solidFill>
                        </a:rPr>
                        <a:t>2</a:t>
                      </a:r>
                      <a:endParaRPr lang="zh-CN" altLang="en-US" dirty="0">
                        <a:solidFill>
                          <a:srgbClr val="FFFF00"/>
                        </a:solidFill>
                      </a:endParaRPr>
                    </a:p>
                  </a:txBody>
                  <a:tcPr/>
                </a:tc>
                <a:tc>
                  <a:txBody>
                    <a:bodyPr/>
                    <a:lstStyle/>
                    <a:p>
                      <a:pPr algn="ctr"/>
                      <a:r>
                        <a:rPr lang="en-US" altLang="zh-CN" dirty="0"/>
                        <a:t>7</a:t>
                      </a:r>
                      <a:endParaRPr lang="zh-CN" altLang="en-US" dirty="0"/>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25607226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3610098843"/>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rgbClr val="FFFF00"/>
                          </a:solidFill>
                        </a:rPr>
                        <a:t>2</a:t>
                      </a:r>
                      <a:endParaRPr lang="zh-CN" altLang="en-US" dirty="0">
                        <a:solidFill>
                          <a:srgbClr val="FFFF00"/>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7</a:t>
                      </a:r>
                      <a:endParaRPr lang="zh-CN" altLang="en-US" dirty="0"/>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16193258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1209213262"/>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7</a:t>
                      </a:r>
                      <a:endParaRPr lang="zh-CN" altLang="en-US" dirty="0"/>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37101161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778718678"/>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Tree>
    <p:extLst>
      <p:ext uri="{BB962C8B-B14F-4D97-AF65-F5344CB8AC3E}">
        <p14:creationId xmlns:p14="http://schemas.microsoft.com/office/powerpoint/2010/main" val="36453497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
        <p:nvSpPr>
          <p:cNvPr id="2" name="文本框 1">
            <a:extLst>
              <a:ext uri="{FF2B5EF4-FFF2-40B4-BE49-F238E27FC236}">
                <a16:creationId xmlns:a16="http://schemas.microsoft.com/office/drawing/2014/main" id="{E85CDFE8-6BCA-4D73-AE27-F7EA7080F862}"/>
              </a:ext>
            </a:extLst>
          </p:cNvPr>
          <p:cNvSpPr txBox="1"/>
          <p:nvPr/>
        </p:nvSpPr>
        <p:spPr>
          <a:xfrm>
            <a:off x="7272622" y="1283771"/>
            <a:ext cx="276229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已连通，不能添加！</a:t>
            </a:r>
          </a:p>
        </p:txBody>
      </p:sp>
    </p:spTree>
    <p:extLst>
      <p:ext uri="{BB962C8B-B14F-4D97-AF65-F5344CB8AC3E}">
        <p14:creationId xmlns:p14="http://schemas.microsoft.com/office/powerpoint/2010/main" val="193003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1224"/>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189FD-2D63-F855-DA59-F074C9CD2767}"/>
                  </a:ext>
                </a:extLst>
              </p:cNvPr>
              <p:cNvSpPr txBox="1"/>
              <p:nvPr/>
            </p:nvSpPr>
            <p:spPr>
              <a:xfrm>
                <a:off x="4629972" y="634152"/>
                <a:ext cx="7371698" cy="6247864"/>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a:pPr>
                <a:r>
                  <a:rPr lang="en-US" altLang="zh-CN" sz="20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InitList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记录各结点入度的顺序表</a:t>
                </a:r>
                <a:endParaRPr lang="en-US" altLang="zh-CN" sz="2000" dirty="0">
                  <a:solidFill>
                    <a:srgbClr val="000000"/>
                  </a:solidFill>
                  <a:latin typeface="+mn-ea"/>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CountInDegree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dag</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p>
              <a:p>
                <a:pPr marL="457200" lvl="0" indent="-457200" eaLnBrk="0" fontAlgn="base" hangingPunct="0">
                  <a:spcBef>
                    <a:spcPct val="0"/>
                  </a:spcBef>
                  <a:spcAft>
                    <a:spcPct val="0"/>
                  </a:spcAft>
                  <a:buFont typeface="+mj-lt"/>
                  <a:buAutoNum type="arabicPeriod"/>
                </a:pPr>
                <a:r>
                  <a:rPr lang="zh-CN"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InitQueue(</a:t>
                </a:r>
                <a:r>
                  <a:rPr lang="zh-CN"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queue</a:t>
                </a:r>
                <a:r>
                  <a:rPr lang="zh-CN"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for</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do</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if</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then</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EnQueue(</a:t>
                </a:r>
                <a:r>
                  <a:rPr lang="zh-CN" altLang="zh-CN" sz="2000" i="1" dirty="0">
                    <a:latin typeface="Times New Roman" panose="02020603050405020304" pitchFamily="18" charset="0"/>
                    <a:cs typeface="Times New Roman" panose="02020603050405020304" pitchFamily="18" charset="0"/>
                  </a:rPr>
                  <a:t>queue, </a:t>
                </a:r>
                <a:r>
                  <a:rPr lang="en-US" altLang="zh-CN" sz="2000" i="1" dirty="0" err="1">
                    <a:latin typeface="Times New Roman" panose="02020603050405020304" pitchFamily="18" charset="0"/>
                    <a:cs typeface="Times New Roman" panose="02020603050405020304" pitchFamily="18" charset="0"/>
                  </a:rPr>
                  <a:t>i</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入度为</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的结点入队</a:t>
                </a:r>
                <a:endParaRPr lang="en-US" altLang="zh-CN" sz="2000" dirty="0">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zh-CN" altLang="zh-CN" sz="2000" b="1" dirty="0">
                    <a:latin typeface="Times New Roman" panose="02020603050405020304" pitchFamily="18" charset="0"/>
                    <a:cs typeface="Times New Roman" panose="02020603050405020304" pitchFamily="18" charset="0"/>
                  </a:rPr>
                  <a:t>while</a:t>
                </a:r>
                <a:r>
                  <a:rPr lang="zh-CN" altLang="zh-CN" sz="2000" dirty="0">
                    <a:latin typeface="Times New Roman" panose="02020603050405020304" pitchFamily="18" charset="0"/>
                    <a:cs typeface="Times New Roman" panose="02020603050405020304" pitchFamily="18" charset="0"/>
                  </a:rPr>
                  <a:t> IsEmpty(</a:t>
                </a:r>
                <a:r>
                  <a:rPr lang="zh-CN" altLang="zh-CN" sz="2000" i="1" dirty="0">
                    <a:latin typeface="Times New Roman" panose="02020603050405020304" pitchFamily="18" charset="0"/>
                    <a:cs typeface="Times New Roman" panose="02020603050405020304" pitchFamily="18" charset="0"/>
                  </a:rPr>
                  <a:t>queue</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 do</a:t>
                </a:r>
                <a:endParaRPr lang="zh-CN" altLang="zh-CN" sz="2800" dirty="0"/>
              </a:p>
              <a:p>
                <a:pPr marL="457200" lvl="0" indent="-457200" eaLnBrk="0" fontAlgn="base" hangingPunct="0">
                  <a:spcBef>
                    <a:spcPct val="0"/>
                  </a:spcBef>
                  <a:spcAft>
                    <a:spcPct val="0"/>
                  </a:spcAft>
                  <a:buFont typeface="+mj-lt"/>
                  <a:buAutoNum type="arabicPeriod"/>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DeQueue(</a:t>
                </a:r>
                <a:r>
                  <a:rPr lang="zh-CN" altLang="zh-CN" sz="2000" i="1" dirty="0">
                    <a:latin typeface="Times New Roman" panose="02020603050405020304" pitchFamily="18" charset="0"/>
                    <a:cs typeface="Times New Roman" panose="02020603050405020304" pitchFamily="18" charset="0"/>
                  </a:rPr>
                  <a:t>queue</a:t>
                </a:r>
                <a:r>
                  <a:rPr lang="zh-CN"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Append(</a:t>
                </a:r>
                <a:r>
                  <a:rPr lang="en-US" altLang="zh-CN" sz="2000" i="1" dirty="0" err="1">
                    <a:latin typeface="Times New Roman" panose="02020603050405020304" pitchFamily="18" charset="0"/>
                    <a:cs typeface="Times New Roman" panose="02020603050405020304" pitchFamily="18" charset="0"/>
                  </a:rPr>
                  <a:t>top_list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u</a:t>
                </a:r>
                <a:r>
                  <a:rPr lang="en-US" altLang="zh-CN" sz="2000" dirty="0">
                    <a:latin typeface="Times New Roman" panose="02020603050405020304" pitchFamily="18" charset="0"/>
                    <a:cs typeface="Times New Roman" panose="02020603050405020304" pitchFamily="18" charset="0"/>
                  </a:rPr>
                  <a:t>)</a:t>
                </a:r>
                <a:r>
                  <a:rPr lang="zh-CN" altLang="en-US"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结点添加至拓扑序列</a:t>
                </a:r>
                <a:endParaRPr lang="zh-CN" altLang="zh-CN" sz="20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dag</a:t>
                </a:r>
                <a:r>
                  <a:rPr lang="zh-CN" altLang="zh-CN" sz="2000" i="1" dirty="0">
                    <a:latin typeface="Times New Roman" panose="02020603050405020304" pitchFamily="18" charset="0"/>
                    <a:cs typeface="Times New Roman" panose="02020603050405020304" pitchFamily="18" charset="0"/>
                  </a:rPr>
                  <a:t>.ver_list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u</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adj</a:t>
                </a:r>
                <a:endParaRPr lang="en-US" altLang="zh-CN" sz="20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while</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zh-CN" altLang="zh-CN" sz="2000" dirty="0">
                    <a:latin typeface="Times New Roman" panose="02020603050405020304" pitchFamily="18" charset="0"/>
                    <a:cs typeface="Times New Roman" panose="02020603050405020304" pitchFamily="18" charset="0"/>
                  </a:rPr>
                  <a:t>IL </a:t>
                </a:r>
                <a:r>
                  <a:rPr lang="zh-CN"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遍历邻接结点</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indegree</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p.dest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indegree</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p.dest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邻接结点入度减</a:t>
                </a:r>
                <a:r>
                  <a:rPr lang="en-US" altLang="zh-CN" sz="2000" dirty="0">
                    <a:solidFill>
                      <a:srgbClr val="0000FF"/>
                    </a:solidFill>
                    <a:latin typeface="Times New Roman" panose="02020603050405020304" pitchFamily="18" charset="0"/>
                    <a:cs typeface="Times New Roman" panose="02020603050405020304" pitchFamily="18" charset="0"/>
                  </a:rPr>
                  <a:t>1</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b="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indegree</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p.des</a:t>
                </a:r>
                <a:r>
                  <a:rPr lang="en-US" altLang="zh-CN" sz="2000" dirty="0" err="1">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如果邻接结点入度降为</a:t>
                </a:r>
                <a:r>
                  <a:rPr lang="en-US" altLang="zh-CN" sz="2000" dirty="0">
                    <a:latin typeface="Times New Roman" panose="02020603050405020304" pitchFamily="18" charset="0"/>
                    <a:cs typeface="Times New Roman" panose="02020603050405020304" pitchFamily="18" charset="0"/>
                  </a:rPr>
                  <a:t>0</a:t>
                </a: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EnQueue</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queue</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p.dest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邻接结点入队</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.next</a:t>
                </a:r>
                <a:endParaRPr lang="en-US" altLang="zh-CN" sz="2000"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2000" b="1" dirty="0">
                    <a:latin typeface="Times New Roman" panose="02020603050405020304" pitchFamily="18" charset="0"/>
                    <a:cs typeface="Times New Roman" panose="02020603050405020304" pitchFamily="18" charset="0"/>
                  </a:rPr>
                  <a:t>end</a:t>
                </a:r>
                <a:endParaRPr lang="zh-CN" altLang="zh-CN" sz="20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53189FD-2D63-F855-DA59-F074C9CD2767}"/>
                  </a:ext>
                </a:extLst>
              </p:cNvPr>
              <p:cNvSpPr txBox="1">
                <a:spLocks noRot="1" noChangeAspect="1" noMove="1" noResize="1" noEditPoints="1" noAdjustHandles="1" noChangeArrowheads="1" noChangeShapeType="1" noTextEdit="1"/>
              </p:cNvSpPr>
              <p:nvPr/>
            </p:nvSpPr>
            <p:spPr>
              <a:xfrm>
                <a:off x="4629972" y="634152"/>
                <a:ext cx="7371698" cy="6247864"/>
              </a:xfrm>
              <a:prstGeom prst="rect">
                <a:avLst/>
              </a:prstGeom>
              <a:blipFill>
                <a:blip r:embed="rId3"/>
                <a:stretch>
                  <a:fillRect l="-687" t="-609" b="-81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5EE2A92-C5CA-E8FA-11E3-46D052848C86}"/>
              </a:ext>
            </a:extLst>
          </p:cNvPr>
          <p:cNvSpPr txBox="1"/>
          <p:nvPr/>
        </p:nvSpPr>
        <p:spPr>
          <a:xfrm>
            <a:off x="190330" y="1146187"/>
            <a:ext cx="4314925"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eaLnBrk="0" fontAlgn="base" hangingPunct="0">
              <a:spcBef>
                <a:spcPct val="0"/>
              </a:spcBef>
              <a:spcAft>
                <a:spcPct val="0"/>
              </a:spcAft>
            </a:pPr>
            <a:r>
              <a:rPr lang="zh-CN" altLang="zh-CN" sz="2000" b="1" u="sng" dirty="0">
                <a:latin typeface="宋体" panose="02010600030101010101" pitchFamily="2" charset="-122"/>
                <a:cs typeface="Times New Roman" panose="02020603050405020304" pitchFamily="18" charset="0"/>
              </a:rPr>
              <a:t>算法</a:t>
            </a:r>
            <a:r>
              <a:rPr lang="zh-CN" altLang="zh-CN" sz="2000" b="1" u="sng" dirty="0">
                <a:latin typeface="Times New Roman" panose="02020603050405020304" pitchFamily="18" charset="0"/>
                <a:cs typeface="Times New Roman" panose="02020603050405020304" pitchFamily="18" charset="0"/>
              </a:rPr>
              <a:t>: </a:t>
            </a:r>
            <a:r>
              <a:rPr lang="zh-CN" altLang="en-US" sz="2000" b="1" u="sng" dirty="0">
                <a:latin typeface="宋体" panose="02010600030101010101" pitchFamily="2" charset="-122"/>
                <a:cs typeface="Times New Roman" panose="02020603050405020304" pitchFamily="18" charset="0"/>
              </a:rPr>
              <a:t> </a:t>
            </a:r>
            <a:r>
              <a:rPr lang="en-US" altLang="zh-CN" sz="2000" b="1" u="sng" dirty="0" err="1">
                <a:latin typeface="宋体" panose="02010600030101010101" pitchFamily="2" charset="-122"/>
                <a:cs typeface="Times New Roman" panose="02020603050405020304" pitchFamily="18" charset="0"/>
              </a:rPr>
              <a:t>TopSort</a:t>
            </a:r>
            <a:r>
              <a:rPr lang="en-US" altLang="zh-CN" sz="2000" b="1" u="sng" dirty="0">
                <a:latin typeface="宋体" panose="02010600030101010101" pitchFamily="2" charset="-122"/>
                <a:cs typeface="Times New Roman" panose="02020603050405020304" pitchFamily="18" charset="0"/>
              </a:rPr>
              <a:t>-</a:t>
            </a:r>
            <a:r>
              <a:rPr lang="zh-CN" altLang="zh-CN" sz="2000" u="sng" dirty="0">
                <a:latin typeface="Times New Roman" panose="02020603050405020304" pitchFamily="18" charset="0"/>
                <a:cs typeface="Times New Roman" panose="02020603050405020304" pitchFamily="18" charset="0"/>
              </a:rPr>
              <a:t>BFS(</a:t>
            </a:r>
            <a:r>
              <a:rPr lang="en-US" altLang="zh-CN" sz="2000" i="1" u="sng" dirty="0" err="1">
                <a:latin typeface="Times New Roman" panose="02020603050405020304" pitchFamily="18" charset="0"/>
                <a:cs typeface="Times New Roman" panose="02020603050405020304" pitchFamily="18" charset="0"/>
              </a:rPr>
              <a:t>dag</a:t>
            </a:r>
            <a:r>
              <a:rPr lang="zh-CN" altLang="zh-CN" sz="2000" i="1" u="sng" dirty="0">
                <a:latin typeface="Times New Roman" panose="02020603050405020304" pitchFamily="18" charset="0"/>
                <a:cs typeface="Times New Roman" panose="02020603050405020304" pitchFamily="18" charset="0"/>
              </a:rPr>
              <a:t>, </a:t>
            </a:r>
            <a:r>
              <a:rPr lang="en-US" altLang="zh-CN" sz="2000" i="1" u="sng" dirty="0">
                <a:latin typeface="Times New Roman" panose="02020603050405020304" pitchFamily="18" charset="0"/>
                <a:cs typeface="Times New Roman" panose="02020603050405020304" pitchFamily="18" charset="0"/>
              </a:rPr>
              <a:t>n,</a:t>
            </a:r>
            <a:r>
              <a:rPr lang="zh-CN" altLang="en-US" sz="2000" i="1" u="sng" dirty="0">
                <a:latin typeface="Times New Roman" panose="02020603050405020304" pitchFamily="18" charset="0"/>
                <a:cs typeface="Times New Roman" panose="02020603050405020304" pitchFamily="18" charset="0"/>
              </a:rPr>
              <a:t> </a:t>
            </a:r>
            <a:r>
              <a:rPr lang="en-US" altLang="zh-CN" sz="2000" i="1" u="sng" dirty="0" err="1">
                <a:latin typeface="Times New Roman" panose="02020603050405020304" pitchFamily="18" charset="0"/>
                <a:cs typeface="Times New Roman" panose="02020603050405020304" pitchFamily="18" charset="0"/>
              </a:rPr>
              <a:t>top_list</a:t>
            </a:r>
            <a:r>
              <a:rPr lang="zh-CN" altLang="zh-CN" sz="2000" u="sng" dirty="0">
                <a:latin typeface="Times New Roman" panose="02020603050405020304" pitchFamily="18" charset="0"/>
                <a:cs typeface="Times New Roman" panose="02020603050405020304" pitchFamily="18" charset="0"/>
              </a:rPr>
              <a:t>)</a:t>
            </a:r>
            <a:endParaRPr lang="zh-CN" altLang="zh-CN" sz="2800" u="sng" dirty="0"/>
          </a:p>
          <a:p>
            <a:pPr lvl="0" eaLnBrk="0" fontAlgn="base" hangingPunct="0">
              <a:spcBef>
                <a:spcPct val="0"/>
              </a:spcBef>
              <a:spcAft>
                <a:spcPct val="0"/>
              </a:spcAft>
            </a:pPr>
            <a:r>
              <a:rPr lang="zh-CN" altLang="zh-CN" sz="2000" b="1" dirty="0">
                <a:latin typeface="宋体" panose="02010600030101010101" pitchFamily="2" charset="-122"/>
                <a:cs typeface="Times New Roman" panose="02020603050405020304" pitchFamily="18" charset="0"/>
              </a:rPr>
              <a:t>输入：</a:t>
            </a:r>
            <a:r>
              <a:rPr lang="zh-CN" altLang="en-US" sz="2000" dirty="0">
                <a:latin typeface="宋体" panose="02010600030101010101" pitchFamily="2" charset="-122"/>
                <a:cs typeface="Times New Roman" panose="02020603050405020304" pitchFamily="18" charset="0"/>
              </a:rPr>
              <a:t>有向无环</a:t>
            </a:r>
            <a:r>
              <a:rPr lang="zh-CN" altLang="zh-CN" sz="2000" dirty="0">
                <a:latin typeface="宋体" panose="02010600030101010101" pitchFamily="2" charset="-122"/>
                <a:cs typeface="Times New Roman" panose="02020603050405020304" pitchFamily="18" charset="0"/>
              </a:rPr>
              <a:t>图</a:t>
            </a:r>
            <a:r>
              <a:rPr lang="en-US" altLang="zh-CN" sz="2000" i="1" dirty="0" err="1">
                <a:latin typeface="Times New Roman" panose="02020603050405020304" pitchFamily="18" charset="0"/>
                <a:cs typeface="Times New Roman" panose="02020603050405020304" pitchFamily="18" charset="0"/>
              </a:rPr>
              <a:t>dag</a:t>
            </a:r>
            <a:r>
              <a:rPr lang="zh-CN" altLang="zh-CN" sz="2000" dirty="0">
                <a:latin typeface="宋体" panose="02010600030101010101" pitchFamily="2" charset="-122"/>
                <a:cs typeface="Times New Roman" panose="02020603050405020304" pitchFamily="18" charset="0"/>
              </a:rPr>
              <a:t>，</a:t>
            </a:r>
            <a:r>
              <a:rPr lang="zh-CN" altLang="en-US" sz="2000" dirty="0">
                <a:latin typeface="宋体" panose="02010600030101010101" pitchFamily="2" charset="-122"/>
                <a:cs typeface="Times New Roman" panose="02020603050405020304" pitchFamily="18" charset="0"/>
              </a:rPr>
              <a:t>结点数</a:t>
            </a:r>
            <a:r>
              <a:rPr lang="en-US" altLang="zh-CN" sz="2000" i="1" dirty="0">
                <a:latin typeface="Times New Roman" panose="02020603050405020304" pitchFamily="18" charset="0"/>
                <a:cs typeface="Times New Roman" panose="02020603050405020304" pitchFamily="18" charset="0"/>
              </a:rPr>
              <a:t>n</a:t>
            </a:r>
            <a:endParaRPr lang="zh-CN" altLang="zh-CN" sz="28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zh-CN" sz="2000" b="1" dirty="0">
                <a:latin typeface="宋体" panose="02010600030101010101" pitchFamily="2" charset="-122"/>
                <a:cs typeface="Times New Roman" panose="02020603050405020304" pitchFamily="18" charset="0"/>
              </a:rPr>
              <a:t>输出：</a:t>
            </a:r>
            <a:r>
              <a:rPr lang="zh-CN" altLang="zh-CN" sz="2000" dirty="0">
                <a:latin typeface="宋体" panose="02010600030101010101" pitchFamily="2" charset="-122"/>
                <a:cs typeface="Times New Roman" panose="02020603050405020304" pitchFamily="18" charset="0"/>
              </a:rPr>
              <a:t>图</a:t>
            </a:r>
            <a:r>
              <a:rPr lang="en-US" altLang="zh-CN" sz="2000" i="1" dirty="0" err="1">
                <a:latin typeface="Times New Roman" panose="02020603050405020304" pitchFamily="18" charset="0"/>
                <a:cs typeface="Times New Roman" panose="02020603050405020304" pitchFamily="18" charset="0"/>
              </a:rPr>
              <a:t>dag</a:t>
            </a:r>
            <a:r>
              <a:rPr lang="zh-CN" altLang="zh-CN" sz="2000" dirty="0">
                <a:latin typeface="宋体" panose="02010600030101010101" pitchFamily="2" charset="-122"/>
                <a:cs typeface="Times New Roman" panose="02020603050405020304" pitchFamily="18" charset="0"/>
              </a:rPr>
              <a:t>的</a:t>
            </a:r>
            <a:r>
              <a:rPr lang="zh-CN" altLang="en-US" sz="2000" dirty="0">
                <a:latin typeface="宋体" panose="02010600030101010101" pitchFamily="2" charset="-122"/>
                <a:cs typeface="Times New Roman" panose="02020603050405020304" pitchFamily="18" charset="0"/>
              </a:rPr>
              <a:t>拓扑序列</a:t>
            </a:r>
            <a:r>
              <a:rPr lang="en-US" altLang="zh-CN" sz="2000" i="1" dirty="0" err="1">
                <a:latin typeface="Times New Roman" panose="02020603050405020304" pitchFamily="18" charset="0"/>
                <a:cs typeface="Times New Roman" panose="02020603050405020304" pitchFamily="18" charset="0"/>
              </a:rPr>
              <a:t>top_list</a:t>
            </a:r>
            <a:endParaRPr lang="zh-CN" altLang="zh-CN" sz="2800" i="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E3AE7DE-7AA3-FF86-E2F1-5D583682E346}"/>
              </a:ext>
            </a:extLst>
          </p:cNvPr>
          <p:cNvSpPr txBox="1"/>
          <p:nvPr/>
        </p:nvSpPr>
        <p:spPr>
          <a:xfrm>
            <a:off x="489930" y="2478579"/>
            <a:ext cx="3425938"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时间复杂度：</a:t>
            </a:r>
            <a:r>
              <a:rPr kumimoji="1" lang="en-US" altLang="zh-CN" sz="2400" dirty="0">
                <a:solidFill>
                  <a:schemeClr val="bg1"/>
                </a:solidFill>
                <a:latin typeface="Microsoft YaHei" panose="020B0503020204020204" pitchFamily="34" charset="-122"/>
                <a:ea typeface="Microsoft YaHei" panose="020B0503020204020204" pitchFamily="34" charset="-122"/>
              </a:rPr>
              <a:t>O(|V|+|E|)</a:t>
            </a:r>
          </a:p>
        </p:txBody>
      </p:sp>
      <p:sp>
        <p:nvSpPr>
          <p:cNvPr id="8" name="文本框 7">
            <a:extLst>
              <a:ext uri="{FF2B5EF4-FFF2-40B4-BE49-F238E27FC236}">
                <a16:creationId xmlns:a16="http://schemas.microsoft.com/office/drawing/2014/main" id="{099C2599-5EF5-8AB8-5D3F-AA59921F0BE6}"/>
              </a:ext>
            </a:extLst>
          </p:cNvPr>
          <p:cNvSpPr txBox="1"/>
          <p:nvPr/>
        </p:nvSpPr>
        <p:spPr>
          <a:xfrm>
            <a:off x="489929" y="3132927"/>
            <a:ext cx="3425939" cy="1569660"/>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思考</a:t>
            </a:r>
            <a:r>
              <a:rPr kumimoji="1" lang="en-US" altLang="zh-CN" sz="2400" b="1"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：算法中没有删除结点与边，因此如何判断有向图中是否有环（回路）？</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E141C873-D7B2-340B-BDB3-7642D7797FFC}"/>
              </a:ext>
            </a:extLst>
          </p:cNvPr>
          <p:cNvSpPr txBox="1"/>
          <p:nvPr/>
        </p:nvSpPr>
        <p:spPr>
          <a:xfrm>
            <a:off x="471033" y="4926983"/>
            <a:ext cx="3425939" cy="1569660"/>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思考</a:t>
            </a:r>
            <a:r>
              <a:rPr kumimoji="1" lang="en-US" altLang="zh-CN" sz="2400" b="1"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：算法中没有删除结点与边，会不会出现无法终止，即出现“死循环”的状况</a:t>
            </a:r>
            <a:r>
              <a:rPr kumimoji="1" lang="en-US" altLang="zh-CN" sz="24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582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t>5</a:t>
                      </a:r>
                      <a:endParaRPr lang="zh-CN" altLang="en-US" dirty="0"/>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
        <p:nvSpPr>
          <p:cNvPr id="79" name="文本框 78">
            <a:extLst>
              <a:ext uri="{FF2B5EF4-FFF2-40B4-BE49-F238E27FC236}">
                <a16:creationId xmlns:a16="http://schemas.microsoft.com/office/drawing/2014/main" id="{D206F746-C4E5-42E4-A0EA-32772694F544}"/>
              </a:ext>
            </a:extLst>
          </p:cNvPr>
          <p:cNvSpPr txBox="1"/>
          <p:nvPr/>
        </p:nvSpPr>
        <p:spPr>
          <a:xfrm>
            <a:off x="210413" y="3028102"/>
            <a:ext cx="276229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已连通，不能添加！</a:t>
            </a:r>
          </a:p>
        </p:txBody>
      </p:sp>
    </p:spTree>
    <p:extLst>
      <p:ext uri="{BB962C8B-B14F-4D97-AF65-F5344CB8AC3E}">
        <p14:creationId xmlns:p14="http://schemas.microsoft.com/office/powerpoint/2010/main" val="29687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2306083337"/>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rgbClr val="FFFF00"/>
                          </a:solidFill>
                        </a:rPr>
                        <a:t>1</a:t>
                      </a:r>
                      <a:endParaRPr lang="zh-CN" altLang="en-US" dirty="0">
                        <a:solidFill>
                          <a:srgbClr val="FFFF00"/>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
        <p:nvSpPr>
          <p:cNvPr id="2" name="文本框 1">
            <a:extLst>
              <a:ext uri="{FF2B5EF4-FFF2-40B4-BE49-F238E27FC236}">
                <a16:creationId xmlns:a16="http://schemas.microsoft.com/office/drawing/2014/main" id="{0482F826-0263-48B5-9869-173C79AFA34E}"/>
              </a:ext>
            </a:extLst>
          </p:cNvPr>
          <p:cNvSpPr txBox="1"/>
          <p:nvPr/>
        </p:nvSpPr>
        <p:spPr>
          <a:xfrm>
            <a:off x="7778093" y="4160433"/>
            <a:ext cx="2723823" cy="369332"/>
          </a:xfrm>
          <a:prstGeom prst="rect">
            <a:avLst/>
          </a:prstGeom>
          <a:solidFill>
            <a:srgbClr val="009999"/>
          </a:solid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剩下所有边都添加不了！</a:t>
            </a:r>
          </a:p>
        </p:txBody>
      </p:sp>
    </p:spTree>
    <p:extLst>
      <p:ext uri="{BB962C8B-B14F-4D97-AF65-F5344CB8AC3E}">
        <p14:creationId xmlns:p14="http://schemas.microsoft.com/office/powerpoint/2010/main" val="38467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584225" y="493631"/>
            <a:ext cx="10515600" cy="518958"/>
          </a:xfrm>
        </p:spPr>
        <p:txBody>
          <a:bodyPr/>
          <a:lstStyle/>
          <a:p>
            <a:r>
              <a:rPr lang="en-US" altLang="zh-CN" dirty="0"/>
              <a:t>Kruskal</a:t>
            </a:r>
            <a:r>
              <a:rPr lang="zh-CN" altLang="en-US" dirty="0"/>
              <a:t>算法</a:t>
            </a:r>
          </a:p>
        </p:txBody>
      </p:sp>
      <p:graphicFrame>
        <p:nvGraphicFramePr>
          <p:cNvPr id="43" name="表格 42">
            <a:extLst>
              <a:ext uri="{FF2B5EF4-FFF2-40B4-BE49-F238E27FC236}">
                <a16:creationId xmlns:a16="http://schemas.microsoft.com/office/drawing/2014/main" id="{D9EEFBC4-63C5-4AD1-B1E2-F6FCF2908B5C}"/>
              </a:ext>
            </a:extLst>
          </p:cNvPr>
          <p:cNvGraphicFramePr>
            <a:graphicFrameLocks noGrp="1"/>
          </p:cNvGraphicFramePr>
          <p:nvPr>
            <p:extLst>
              <p:ext uri="{D42A27DB-BD31-4B8C-83A1-F6EECF244321}">
                <p14:modId xmlns:p14="http://schemas.microsoft.com/office/powerpoint/2010/main" val="36750841"/>
              </p:ext>
            </p:extLst>
          </p:nvPr>
        </p:nvGraphicFramePr>
        <p:xfrm>
          <a:off x="3833648" y="5151033"/>
          <a:ext cx="4217552" cy="741680"/>
        </p:xfrm>
        <a:graphic>
          <a:graphicData uri="http://schemas.openxmlformats.org/drawingml/2006/table">
            <a:tbl>
              <a:tblPr firstRow="1" bandRow="1">
                <a:tableStyleId>{073A0DAA-6AF3-43AB-8588-CEC1D06C72B9}</a:tableStyleId>
              </a:tblPr>
              <a:tblGrid>
                <a:gridCol w="527194">
                  <a:extLst>
                    <a:ext uri="{9D8B030D-6E8A-4147-A177-3AD203B41FA5}">
                      <a16:colId xmlns:a16="http://schemas.microsoft.com/office/drawing/2014/main" val="1726055859"/>
                    </a:ext>
                  </a:extLst>
                </a:gridCol>
                <a:gridCol w="527194">
                  <a:extLst>
                    <a:ext uri="{9D8B030D-6E8A-4147-A177-3AD203B41FA5}">
                      <a16:colId xmlns:a16="http://schemas.microsoft.com/office/drawing/2014/main" val="1439277084"/>
                    </a:ext>
                  </a:extLst>
                </a:gridCol>
                <a:gridCol w="527194">
                  <a:extLst>
                    <a:ext uri="{9D8B030D-6E8A-4147-A177-3AD203B41FA5}">
                      <a16:colId xmlns:a16="http://schemas.microsoft.com/office/drawing/2014/main" val="4053346215"/>
                    </a:ext>
                  </a:extLst>
                </a:gridCol>
                <a:gridCol w="527194">
                  <a:extLst>
                    <a:ext uri="{9D8B030D-6E8A-4147-A177-3AD203B41FA5}">
                      <a16:colId xmlns:a16="http://schemas.microsoft.com/office/drawing/2014/main" val="518918624"/>
                    </a:ext>
                  </a:extLst>
                </a:gridCol>
                <a:gridCol w="527194">
                  <a:extLst>
                    <a:ext uri="{9D8B030D-6E8A-4147-A177-3AD203B41FA5}">
                      <a16:colId xmlns:a16="http://schemas.microsoft.com/office/drawing/2014/main" val="236846290"/>
                    </a:ext>
                  </a:extLst>
                </a:gridCol>
                <a:gridCol w="527194">
                  <a:extLst>
                    <a:ext uri="{9D8B030D-6E8A-4147-A177-3AD203B41FA5}">
                      <a16:colId xmlns:a16="http://schemas.microsoft.com/office/drawing/2014/main" val="3341341519"/>
                    </a:ext>
                  </a:extLst>
                </a:gridCol>
                <a:gridCol w="527194">
                  <a:extLst>
                    <a:ext uri="{9D8B030D-6E8A-4147-A177-3AD203B41FA5}">
                      <a16:colId xmlns:a16="http://schemas.microsoft.com/office/drawing/2014/main" val="1780419127"/>
                    </a:ext>
                  </a:extLst>
                </a:gridCol>
                <a:gridCol w="527194">
                  <a:extLst>
                    <a:ext uri="{9D8B030D-6E8A-4147-A177-3AD203B41FA5}">
                      <a16:colId xmlns:a16="http://schemas.microsoft.com/office/drawing/2014/main" val="3236036084"/>
                    </a:ext>
                  </a:extLst>
                </a:gridCol>
              </a:tblGrid>
              <a:tr h="370840">
                <a:tc>
                  <a:txBody>
                    <a:bodyPr/>
                    <a:lstStyle/>
                    <a:p>
                      <a:pPr algn="ctr"/>
                      <a:r>
                        <a:rPr lang="en-US" altLang="zh-CN" dirty="0"/>
                        <a:t>1</a:t>
                      </a:r>
                      <a:endParaRPr lang="zh-CN" altLang="en-US" dirty="0"/>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2</a:t>
                      </a:r>
                      <a:endParaRPr lang="zh-CN" altLang="en-US" dirty="0">
                        <a:solidFill>
                          <a:schemeClr val="bg1"/>
                        </a:solidFill>
                      </a:endParaRPr>
                    </a:p>
                  </a:txBody>
                  <a:tcPr/>
                </a:tc>
                <a:tc>
                  <a:txBody>
                    <a:bodyPr/>
                    <a:lstStyle/>
                    <a:p>
                      <a:pPr algn="ctr"/>
                      <a:r>
                        <a:rPr lang="en-US" altLang="zh-CN" dirty="0">
                          <a:solidFill>
                            <a:schemeClr val="bg1"/>
                          </a:solidFill>
                        </a:rPr>
                        <a:t>1</a:t>
                      </a:r>
                      <a:endParaRPr lang="zh-CN" altLang="en-US" dirty="0">
                        <a:solidFill>
                          <a:schemeClr val="bg1"/>
                        </a:solidFill>
                      </a:endParaRPr>
                    </a:p>
                  </a:txBody>
                  <a:tcPr/>
                </a:tc>
                <a:tc>
                  <a:txBody>
                    <a:bodyPr/>
                    <a:lstStyle/>
                    <a:p>
                      <a:pPr algn="ctr"/>
                      <a:r>
                        <a:rPr lang="en-US" altLang="zh-CN" dirty="0">
                          <a:solidFill>
                            <a:schemeClr val="bg1"/>
                          </a:solidFill>
                        </a:rPr>
                        <a:t>7</a:t>
                      </a:r>
                      <a:endParaRPr lang="zh-CN" altLang="en-US" dirty="0">
                        <a:solidFill>
                          <a:schemeClr val="bg1"/>
                        </a:solidFill>
                      </a:endParaRPr>
                    </a:p>
                  </a:txBody>
                  <a:tcPr/>
                </a:tc>
                <a:extLst>
                  <a:ext uri="{0D108BD9-81ED-4DB2-BD59-A6C34878D82A}">
                    <a16:rowId xmlns:a16="http://schemas.microsoft.com/office/drawing/2014/main" val="3153602107"/>
                  </a:ext>
                </a:extLst>
              </a:tr>
              <a:tr h="370840">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142251421"/>
                  </a:ext>
                </a:extLst>
              </a:tr>
            </a:tbl>
          </a:graphicData>
        </a:graphic>
      </p:graphicFrame>
      <p:sp>
        <p:nvSpPr>
          <p:cNvPr id="44" name="Oval 3">
            <a:extLst>
              <a:ext uri="{FF2B5EF4-FFF2-40B4-BE49-F238E27FC236}">
                <a16:creationId xmlns:a16="http://schemas.microsoft.com/office/drawing/2014/main" id="{842E749C-2669-43E1-9C54-0DE6224ACB45}"/>
              </a:ext>
            </a:extLst>
          </p:cNvPr>
          <p:cNvSpPr>
            <a:spLocks noChangeAspect="1" noChangeArrowheads="1"/>
          </p:cNvSpPr>
          <p:nvPr/>
        </p:nvSpPr>
        <p:spPr bwMode="auto">
          <a:xfrm>
            <a:off x="2828268" y="1831921"/>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1</a:t>
            </a:r>
          </a:p>
        </p:txBody>
      </p:sp>
      <p:sp>
        <p:nvSpPr>
          <p:cNvPr id="45" name="Oval 4">
            <a:extLst>
              <a:ext uri="{FF2B5EF4-FFF2-40B4-BE49-F238E27FC236}">
                <a16:creationId xmlns:a16="http://schemas.microsoft.com/office/drawing/2014/main" id="{35F52DCA-8FB5-44AD-A29C-1C9C4F1C2EC0}"/>
              </a:ext>
            </a:extLst>
          </p:cNvPr>
          <p:cNvSpPr>
            <a:spLocks noChangeAspect="1" noChangeArrowheads="1"/>
          </p:cNvSpPr>
          <p:nvPr/>
        </p:nvSpPr>
        <p:spPr bwMode="auto">
          <a:xfrm>
            <a:off x="4998381" y="3408308"/>
            <a:ext cx="493712"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3</a:t>
            </a:r>
          </a:p>
        </p:txBody>
      </p:sp>
      <p:sp>
        <p:nvSpPr>
          <p:cNvPr id="46" name="Oval 5">
            <a:extLst>
              <a:ext uri="{FF2B5EF4-FFF2-40B4-BE49-F238E27FC236}">
                <a16:creationId xmlns:a16="http://schemas.microsoft.com/office/drawing/2014/main" id="{668279D4-84C4-4F3A-989B-6F48E2482BAC}"/>
              </a:ext>
            </a:extLst>
          </p:cNvPr>
          <p:cNvSpPr>
            <a:spLocks noChangeAspect="1" noChangeArrowheads="1"/>
          </p:cNvSpPr>
          <p:nvPr/>
        </p:nvSpPr>
        <p:spPr bwMode="auto">
          <a:xfrm>
            <a:off x="5392081" y="1733496"/>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2</a:t>
            </a:r>
          </a:p>
        </p:txBody>
      </p:sp>
      <p:sp>
        <p:nvSpPr>
          <p:cNvPr id="47" name="Oval 6">
            <a:extLst>
              <a:ext uri="{FF2B5EF4-FFF2-40B4-BE49-F238E27FC236}">
                <a16:creationId xmlns:a16="http://schemas.microsoft.com/office/drawing/2014/main" id="{9BB5F251-E212-49D5-8752-EBAF2755C37D}"/>
              </a:ext>
            </a:extLst>
          </p:cNvPr>
          <p:cNvSpPr>
            <a:spLocks noChangeAspect="1" noChangeArrowheads="1"/>
          </p:cNvSpPr>
          <p:nvPr/>
        </p:nvSpPr>
        <p:spPr bwMode="auto">
          <a:xfrm>
            <a:off x="2631418" y="3803596"/>
            <a:ext cx="493713"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4</a:t>
            </a:r>
          </a:p>
        </p:txBody>
      </p:sp>
      <p:sp>
        <p:nvSpPr>
          <p:cNvPr id="48" name="Oval 7">
            <a:extLst>
              <a:ext uri="{FF2B5EF4-FFF2-40B4-BE49-F238E27FC236}">
                <a16:creationId xmlns:a16="http://schemas.microsoft.com/office/drawing/2014/main" id="{CC26E96F-BA5C-45D8-8D31-291C955EC0F7}"/>
              </a:ext>
            </a:extLst>
          </p:cNvPr>
          <p:cNvSpPr>
            <a:spLocks noChangeAspect="1" noChangeArrowheads="1"/>
          </p:cNvSpPr>
          <p:nvPr/>
        </p:nvSpPr>
        <p:spPr bwMode="auto">
          <a:xfrm>
            <a:off x="7266918" y="1831921"/>
            <a:ext cx="492125"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6</a:t>
            </a:r>
          </a:p>
        </p:txBody>
      </p:sp>
      <p:sp>
        <p:nvSpPr>
          <p:cNvPr id="49" name="Oval 8">
            <a:extLst>
              <a:ext uri="{FF2B5EF4-FFF2-40B4-BE49-F238E27FC236}">
                <a16:creationId xmlns:a16="http://schemas.microsoft.com/office/drawing/2014/main" id="{647EEB05-2390-4476-AAD0-4CB39FF31281}"/>
              </a:ext>
            </a:extLst>
          </p:cNvPr>
          <p:cNvSpPr>
            <a:spLocks noChangeAspect="1" noChangeArrowheads="1"/>
          </p:cNvSpPr>
          <p:nvPr/>
        </p:nvSpPr>
        <p:spPr bwMode="auto">
          <a:xfrm>
            <a:off x="8744881" y="1831921"/>
            <a:ext cx="493712" cy="492125"/>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8</a:t>
            </a:r>
          </a:p>
        </p:txBody>
      </p:sp>
      <p:sp>
        <p:nvSpPr>
          <p:cNvPr id="50" name="Oval 9">
            <a:extLst>
              <a:ext uri="{FF2B5EF4-FFF2-40B4-BE49-F238E27FC236}">
                <a16:creationId xmlns:a16="http://schemas.microsoft.com/office/drawing/2014/main" id="{EFD25209-F168-4367-B081-BCCF2DFA791E}"/>
              </a:ext>
            </a:extLst>
          </p:cNvPr>
          <p:cNvSpPr>
            <a:spLocks noChangeAspect="1" noChangeArrowheads="1"/>
          </p:cNvSpPr>
          <p:nvPr/>
        </p:nvSpPr>
        <p:spPr bwMode="auto">
          <a:xfrm>
            <a:off x="7857468" y="3014608"/>
            <a:ext cx="493713" cy="493713"/>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7</a:t>
            </a:r>
          </a:p>
        </p:txBody>
      </p:sp>
      <p:sp>
        <p:nvSpPr>
          <p:cNvPr id="51" name="Oval 10">
            <a:extLst>
              <a:ext uri="{FF2B5EF4-FFF2-40B4-BE49-F238E27FC236}">
                <a16:creationId xmlns:a16="http://schemas.microsoft.com/office/drawing/2014/main" id="{57319AFE-4EC4-4F6F-B599-2F5542CCA893}"/>
              </a:ext>
            </a:extLst>
          </p:cNvPr>
          <p:cNvSpPr>
            <a:spLocks noChangeAspect="1" noChangeArrowheads="1"/>
          </p:cNvSpPr>
          <p:nvPr/>
        </p:nvSpPr>
        <p:spPr bwMode="auto">
          <a:xfrm>
            <a:off x="6674781" y="4000446"/>
            <a:ext cx="493712" cy="493712"/>
          </a:xfrm>
          <a:prstGeom prst="ellipse">
            <a:avLst/>
          </a:prstGeom>
          <a:solidFill>
            <a:schemeClr val="bg1"/>
          </a:solidFill>
          <a:ln w="28575">
            <a:solidFill>
              <a:schemeClr val="tx1"/>
            </a:solidFill>
            <a:round/>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2200" b="1" dirty="0">
                <a:latin typeface="Courier New" panose="02070309020205020404" pitchFamily="49" charset="0"/>
              </a:rPr>
              <a:t>5</a:t>
            </a:r>
          </a:p>
        </p:txBody>
      </p:sp>
      <p:cxnSp>
        <p:nvCxnSpPr>
          <p:cNvPr id="52" name="AutoShape 11">
            <a:extLst>
              <a:ext uri="{FF2B5EF4-FFF2-40B4-BE49-F238E27FC236}">
                <a16:creationId xmlns:a16="http://schemas.microsoft.com/office/drawing/2014/main" id="{63939258-F0E6-40C1-B48E-D8EAAED1A556}"/>
              </a:ext>
            </a:extLst>
          </p:cNvPr>
          <p:cNvCxnSpPr>
            <a:cxnSpLocks noChangeShapeType="1"/>
            <a:stCxn id="44" idx="7"/>
            <a:endCxn id="46" idx="2"/>
          </p:cNvCxnSpPr>
          <p:nvPr/>
        </p:nvCxnSpPr>
        <p:spPr bwMode="auto">
          <a:xfrm>
            <a:off x="3250543" y="1884308"/>
            <a:ext cx="2124075" cy="9525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2">
            <a:extLst>
              <a:ext uri="{FF2B5EF4-FFF2-40B4-BE49-F238E27FC236}">
                <a16:creationId xmlns:a16="http://schemas.microsoft.com/office/drawing/2014/main" id="{142C94A0-2B5E-467E-9D40-C6F67808D266}"/>
              </a:ext>
            </a:extLst>
          </p:cNvPr>
          <p:cNvCxnSpPr>
            <a:cxnSpLocks noChangeShapeType="1"/>
            <a:stCxn id="46" idx="4"/>
            <a:endCxn id="45" idx="0"/>
          </p:cNvCxnSpPr>
          <p:nvPr/>
        </p:nvCxnSpPr>
        <p:spPr bwMode="auto">
          <a:xfrm flipH="1">
            <a:off x="5244443" y="2244671"/>
            <a:ext cx="395288" cy="114617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4" name="AutoShape 13">
            <a:extLst>
              <a:ext uri="{FF2B5EF4-FFF2-40B4-BE49-F238E27FC236}">
                <a16:creationId xmlns:a16="http://schemas.microsoft.com/office/drawing/2014/main" id="{7C913C5E-0AAC-4020-919A-AE01815C7432}"/>
              </a:ext>
            </a:extLst>
          </p:cNvPr>
          <p:cNvCxnSpPr>
            <a:cxnSpLocks noChangeShapeType="1"/>
            <a:stCxn id="47" idx="6"/>
            <a:endCxn id="45" idx="3"/>
          </p:cNvCxnSpPr>
          <p:nvPr/>
        </p:nvCxnSpPr>
        <p:spPr bwMode="auto">
          <a:xfrm flipV="1">
            <a:off x="3142593" y="3848046"/>
            <a:ext cx="1927225" cy="201612"/>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5" name="AutoShape 14">
            <a:extLst>
              <a:ext uri="{FF2B5EF4-FFF2-40B4-BE49-F238E27FC236}">
                <a16:creationId xmlns:a16="http://schemas.microsoft.com/office/drawing/2014/main" id="{F8EE0957-9E69-4D81-80A2-10293C0995B0}"/>
              </a:ext>
            </a:extLst>
          </p:cNvPr>
          <p:cNvCxnSpPr>
            <a:cxnSpLocks noChangeShapeType="1"/>
            <a:stCxn id="44" idx="3"/>
            <a:endCxn id="47" idx="0"/>
          </p:cNvCxnSpPr>
          <p:nvPr/>
        </p:nvCxnSpPr>
        <p:spPr bwMode="auto">
          <a:xfrm flipH="1">
            <a:off x="2877481" y="2271658"/>
            <a:ext cx="23812" cy="1512888"/>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6" name="AutoShape 15">
            <a:extLst>
              <a:ext uri="{FF2B5EF4-FFF2-40B4-BE49-F238E27FC236}">
                <a16:creationId xmlns:a16="http://schemas.microsoft.com/office/drawing/2014/main" id="{9B42BB78-BB1D-49B1-B408-5D20AA6DF207}"/>
              </a:ext>
            </a:extLst>
          </p:cNvPr>
          <p:cNvCxnSpPr>
            <a:cxnSpLocks noChangeShapeType="1"/>
            <a:stCxn id="45" idx="5"/>
            <a:endCxn id="51" idx="2"/>
          </p:cNvCxnSpPr>
          <p:nvPr/>
        </p:nvCxnSpPr>
        <p:spPr bwMode="auto">
          <a:xfrm>
            <a:off x="5419068" y="3848046"/>
            <a:ext cx="1236663" cy="398462"/>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7" name="AutoShape 16">
            <a:extLst>
              <a:ext uri="{FF2B5EF4-FFF2-40B4-BE49-F238E27FC236}">
                <a16:creationId xmlns:a16="http://schemas.microsoft.com/office/drawing/2014/main" id="{5C909583-8A26-4DFE-9625-4621CFBD2C1D}"/>
              </a:ext>
            </a:extLst>
          </p:cNvPr>
          <p:cNvCxnSpPr>
            <a:cxnSpLocks noChangeShapeType="1"/>
            <a:stCxn id="51" idx="3"/>
            <a:endCxn id="47" idx="5"/>
          </p:cNvCxnSpPr>
          <p:nvPr/>
        </p:nvCxnSpPr>
        <p:spPr bwMode="auto">
          <a:xfrm flipH="1" flipV="1">
            <a:off x="3052106" y="4243333"/>
            <a:ext cx="3694112" cy="196850"/>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8" name="AutoShape 17">
            <a:extLst>
              <a:ext uri="{FF2B5EF4-FFF2-40B4-BE49-F238E27FC236}">
                <a16:creationId xmlns:a16="http://schemas.microsoft.com/office/drawing/2014/main" id="{AB16894F-A025-47E0-8B21-F4779C0A7622}"/>
              </a:ext>
            </a:extLst>
          </p:cNvPr>
          <p:cNvCxnSpPr>
            <a:cxnSpLocks noChangeShapeType="1"/>
            <a:stCxn id="50" idx="1"/>
            <a:endCxn id="48" idx="4"/>
          </p:cNvCxnSpPr>
          <p:nvPr/>
        </p:nvCxnSpPr>
        <p:spPr bwMode="auto">
          <a:xfrm flipH="1" flipV="1">
            <a:off x="7512981" y="2343096"/>
            <a:ext cx="417512"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59" name="AutoShape 18">
            <a:extLst>
              <a:ext uri="{FF2B5EF4-FFF2-40B4-BE49-F238E27FC236}">
                <a16:creationId xmlns:a16="http://schemas.microsoft.com/office/drawing/2014/main" id="{26154A5F-71C0-4FF2-A728-1558A6FFBF16}"/>
              </a:ext>
            </a:extLst>
          </p:cNvPr>
          <p:cNvCxnSpPr>
            <a:cxnSpLocks noChangeShapeType="1"/>
            <a:stCxn id="48" idx="6"/>
            <a:endCxn id="49" idx="2"/>
          </p:cNvCxnSpPr>
          <p:nvPr/>
        </p:nvCxnSpPr>
        <p:spPr bwMode="auto">
          <a:xfrm>
            <a:off x="7778093" y="2077983"/>
            <a:ext cx="949325" cy="0"/>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0" name="AutoShape 19">
            <a:extLst>
              <a:ext uri="{FF2B5EF4-FFF2-40B4-BE49-F238E27FC236}">
                <a16:creationId xmlns:a16="http://schemas.microsoft.com/office/drawing/2014/main" id="{7CA76001-CC3A-4364-9406-910330188B3D}"/>
              </a:ext>
            </a:extLst>
          </p:cNvPr>
          <p:cNvCxnSpPr>
            <a:cxnSpLocks noChangeShapeType="1"/>
            <a:stCxn id="49" idx="4"/>
            <a:endCxn id="50" idx="7"/>
          </p:cNvCxnSpPr>
          <p:nvPr/>
        </p:nvCxnSpPr>
        <p:spPr bwMode="auto">
          <a:xfrm flipH="1">
            <a:off x="8279743" y="2343096"/>
            <a:ext cx="712788" cy="725487"/>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61" name="Text Box 20">
            <a:extLst>
              <a:ext uri="{FF2B5EF4-FFF2-40B4-BE49-F238E27FC236}">
                <a16:creationId xmlns:a16="http://schemas.microsoft.com/office/drawing/2014/main" id="{62AD623E-1EE5-435A-B722-FA1BF7E56CD3}"/>
              </a:ext>
            </a:extLst>
          </p:cNvPr>
          <p:cNvSpPr txBox="1">
            <a:spLocks noChangeArrowheads="1"/>
          </p:cNvSpPr>
          <p:nvPr/>
        </p:nvSpPr>
        <p:spPr bwMode="auto">
          <a:xfrm>
            <a:off x="3795056" y="1455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cxnSp>
        <p:nvCxnSpPr>
          <p:cNvPr id="62" name="AutoShape 21">
            <a:extLst>
              <a:ext uri="{FF2B5EF4-FFF2-40B4-BE49-F238E27FC236}">
                <a16:creationId xmlns:a16="http://schemas.microsoft.com/office/drawing/2014/main" id="{76998FCF-6B94-49B1-A5CE-9660379D05B3}"/>
              </a:ext>
            </a:extLst>
          </p:cNvPr>
          <p:cNvCxnSpPr>
            <a:cxnSpLocks noChangeShapeType="1"/>
            <a:stCxn id="46" idx="6"/>
            <a:endCxn id="48" idx="2"/>
          </p:cNvCxnSpPr>
          <p:nvPr/>
        </p:nvCxnSpPr>
        <p:spPr bwMode="auto">
          <a:xfrm>
            <a:off x="5904843" y="1979558"/>
            <a:ext cx="1343025" cy="98425"/>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cxnSp>
        <p:nvCxnSpPr>
          <p:cNvPr id="63" name="AutoShape 22">
            <a:extLst>
              <a:ext uri="{FF2B5EF4-FFF2-40B4-BE49-F238E27FC236}">
                <a16:creationId xmlns:a16="http://schemas.microsoft.com/office/drawing/2014/main" id="{6A8B3DB7-9C4A-41C7-B3E4-820DA37E5B16}"/>
              </a:ext>
            </a:extLst>
          </p:cNvPr>
          <p:cNvCxnSpPr>
            <a:cxnSpLocks noChangeShapeType="1"/>
            <a:stCxn id="46" idx="5"/>
            <a:endCxn id="51" idx="1"/>
          </p:cNvCxnSpPr>
          <p:nvPr/>
        </p:nvCxnSpPr>
        <p:spPr bwMode="auto">
          <a:xfrm>
            <a:off x="5814356" y="2173233"/>
            <a:ext cx="931862" cy="1881188"/>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64" name="Text Box 23">
            <a:extLst>
              <a:ext uri="{FF2B5EF4-FFF2-40B4-BE49-F238E27FC236}">
                <a16:creationId xmlns:a16="http://schemas.microsoft.com/office/drawing/2014/main" id="{D4A9DE23-99E1-4653-AB82-EB9BDED18F09}"/>
              </a:ext>
            </a:extLst>
          </p:cNvPr>
          <p:cNvSpPr txBox="1">
            <a:spLocks noChangeArrowheads="1"/>
          </p:cNvSpPr>
          <p:nvPr/>
        </p:nvSpPr>
        <p:spPr bwMode="auto">
          <a:xfrm>
            <a:off x="6082643" y="153505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5" name="Text Box 24">
            <a:extLst>
              <a:ext uri="{FF2B5EF4-FFF2-40B4-BE49-F238E27FC236}">
                <a16:creationId xmlns:a16="http://schemas.microsoft.com/office/drawing/2014/main" id="{4F0A8182-CF54-4ECA-8290-603DD8DED892}"/>
              </a:ext>
            </a:extLst>
          </p:cNvPr>
          <p:cNvSpPr txBox="1">
            <a:spLocks noChangeArrowheads="1"/>
          </p:cNvSpPr>
          <p:nvPr/>
        </p:nvSpPr>
        <p:spPr bwMode="auto">
          <a:xfrm>
            <a:off x="7955893" y="163507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3</a:t>
            </a:r>
          </a:p>
        </p:txBody>
      </p:sp>
      <p:sp>
        <p:nvSpPr>
          <p:cNvPr id="66" name="Text Box 25">
            <a:extLst>
              <a:ext uri="{FF2B5EF4-FFF2-40B4-BE49-F238E27FC236}">
                <a16:creationId xmlns:a16="http://schemas.microsoft.com/office/drawing/2014/main" id="{4F7D3481-0ACB-4657-A833-9F181617288F}"/>
              </a:ext>
            </a:extLst>
          </p:cNvPr>
          <p:cNvSpPr txBox="1">
            <a:spLocks noChangeArrowheads="1"/>
          </p:cNvSpPr>
          <p:nvPr/>
        </p:nvSpPr>
        <p:spPr bwMode="auto">
          <a:xfrm>
            <a:off x="7660618"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67" name="Text Box 26">
            <a:extLst>
              <a:ext uri="{FF2B5EF4-FFF2-40B4-BE49-F238E27FC236}">
                <a16:creationId xmlns:a16="http://schemas.microsoft.com/office/drawing/2014/main" id="{F7154388-4FA0-4A22-A03E-741F58983E13}"/>
              </a:ext>
            </a:extLst>
          </p:cNvPr>
          <p:cNvSpPr txBox="1">
            <a:spLocks noChangeArrowheads="1"/>
          </p:cNvSpPr>
          <p:nvPr/>
        </p:nvSpPr>
        <p:spPr bwMode="auto">
          <a:xfrm>
            <a:off x="8638518" y="25224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68" name="Text Box 27">
            <a:extLst>
              <a:ext uri="{FF2B5EF4-FFF2-40B4-BE49-F238E27FC236}">
                <a16:creationId xmlns:a16="http://schemas.microsoft.com/office/drawing/2014/main" id="{BB4CA2BA-6810-4D04-9DE4-1792DEDD7417}"/>
              </a:ext>
            </a:extLst>
          </p:cNvPr>
          <p:cNvSpPr txBox="1">
            <a:spLocks noChangeArrowheads="1"/>
          </p:cNvSpPr>
          <p:nvPr/>
        </p:nvSpPr>
        <p:spPr bwMode="auto">
          <a:xfrm>
            <a:off x="7327243" y="33606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4</a:t>
            </a:r>
          </a:p>
        </p:txBody>
      </p:sp>
      <p:sp>
        <p:nvSpPr>
          <p:cNvPr id="69" name="Text Box 28">
            <a:extLst>
              <a:ext uri="{FF2B5EF4-FFF2-40B4-BE49-F238E27FC236}">
                <a16:creationId xmlns:a16="http://schemas.microsoft.com/office/drawing/2014/main" id="{84CD8223-68F1-4655-B03B-9F3FDDF74B84}"/>
              </a:ext>
            </a:extLst>
          </p:cNvPr>
          <p:cNvSpPr txBox="1">
            <a:spLocks noChangeArrowheads="1"/>
          </p:cNvSpPr>
          <p:nvPr/>
        </p:nvSpPr>
        <p:spPr bwMode="auto">
          <a:xfrm>
            <a:off x="6173131" y="262090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10</a:t>
            </a:r>
          </a:p>
        </p:txBody>
      </p:sp>
      <p:sp>
        <p:nvSpPr>
          <p:cNvPr id="70" name="Text Box 29">
            <a:extLst>
              <a:ext uri="{FF2B5EF4-FFF2-40B4-BE49-F238E27FC236}">
                <a16:creationId xmlns:a16="http://schemas.microsoft.com/office/drawing/2014/main" id="{402B0183-4EF6-48F4-8EBD-7EF6BE35BDAA}"/>
              </a:ext>
            </a:extLst>
          </p:cNvPr>
          <p:cNvSpPr txBox="1">
            <a:spLocks noChangeArrowheads="1"/>
          </p:cNvSpPr>
          <p:nvPr/>
        </p:nvSpPr>
        <p:spPr bwMode="auto">
          <a:xfrm>
            <a:off x="5688943" y="3508321"/>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8</a:t>
            </a:r>
          </a:p>
        </p:txBody>
      </p:sp>
      <p:sp>
        <p:nvSpPr>
          <p:cNvPr id="71" name="Text Box 30">
            <a:extLst>
              <a:ext uri="{FF2B5EF4-FFF2-40B4-BE49-F238E27FC236}">
                <a16:creationId xmlns:a16="http://schemas.microsoft.com/office/drawing/2014/main" id="{B2B28338-36D4-46D7-AE53-3759433511A2}"/>
              </a:ext>
            </a:extLst>
          </p:cNvPr>
          <p:cNvSpPr txBox="1">
            <a:spLocks noChangeArrowheads="1"/>
          </p:cNvSpPr>
          <p:nvPr/>
        </p:nvSpPr>
        <p:spPr bwMode="auto">
          <a:xfrm>
            <a:off x="5187293" y="232404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1</a:t>
            </a:r>
          </a:p>
        </p:txBody>
      </p:sp>
      <p:sp>
        <p:nvSpPr>
          <p:cNvPr id="72" name="Text Box 31">
            <a:extLst>
              <a:ext uri="{FF2B5EF4-FFF2-40B4-BE49-F238E27FC236}">
                <a16:creationId xmlns:a16="http://schemas.microsoft.com/office/drawing/2014/main" id="{F7CC153F-6A17-4694-81E2-9FDB81FE13B8}"/>
              </a:ext>
            </a:extLst>
          </p:cNvPr>
          <p:cNvSpPr txBox="1">
            <a:spLocks noChangeArrowheads="1"/>
          </p:cNvSpPr>
          <p:nvPr/>
        </p:nvSpPr>
        <p:spPr bwMode="auto">
          <a:xfrm>
            <a:off x="3752193" y="2674883"/>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9</a:t>
            </a:r>
          </a:p>
        </p:txBody>
      </p:sp>
      <p:sp>
        <p:nvSpPr>
          <p:cNvPr id="73" name="Text Box 32">
            <a:extLst>
              <a:ext uri="{FF2B5EF4-FFF2-40B4-BE49-F238E27FC236}">
                <a16:creationId xmlns:a16="http://schemas.microsoft.com/office/drawing/2014/main" id="{45842144-9A64-42E1-A93F-787719206CD4}"/>
              </a:ext>
            </a:extLst>
          </p:cNvPr>
          <p:cNvSpPr txBox="1">
            <a:spLocks noChangeArrowheads="1"/>
          </p:cNvSpPr>
          <p:nvPr/>
        </p:nvSpPr>
        <p:spPr bwMode="auto">
          <a:xfrm>
            <a:off x="2532993" y="26209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latin typeface="Times New Roman" panose="02020603050405020304" pitchFamily="18" charset="0"/>
              </a:rPr>
              <a:t>4</a:t>
            </a:r>
          </a:p>
        </p:txBody>
      </p:sp>
      <p:sp>
        <p:nvSpPr>
          <p:cNvPr id="74" name="Text Box 33">
            <a:extLst>
              <a:ext uri="{FF2B5EF4-FFF2-40B4-BE49-F238E27FC236}">
                <a16:creationId xmlns:a16="http://schemas.microsoft.com/office/drawing/2014/main" id="{5B3E61FC-DF63-472C-87D9-A9CF5D0D7D46}"/>
              </a:ext>
            </a:extLst>
          </p:cNvPr>
          <p:cNvSpPr txBox="1">
            <a:spLocks noChangeArrowheads="1"/>
          </p:cNvSpPr>
          <p:nvPr/>
        </p:nvSpPr>
        <p:spPr bwMode="auto">
          <a:xfrm>
            <a:off x="3518831" y="354800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a:solidFill>
                  <a:srgbClr val="FF0000"/>
                </a:solidFill>
                <a:latin typeface="Times New Roman" panose="02020603050405020304" pitchFamily="18" charset="0"/>
              </a:rPr>
              <a:t>2</a:t>
            </a:r>
          </a:p>
        </p:txBody>
      </p:sp>
      <p:sp>
        <p:nvSpPr>
          <p:cNvPr id="75" name="Text Box 34">
            <a:extLst>
              <a:ext uri="{FF2B5EF4-FFF2-40B4-BE49-F238E27FC236}">
                <a16:creationId xmlns:a16="http://schemas.microsoft.com/office/drawing/2014/main" id="{88170EED-2B57-4253-BC83-03C07C232BC8}"/>
              </a:ext>
            </a:extLst>
          </p:cNvPr>
          <p:cNvSpPr txBox="1">
            <a:spLocks noChangeArrowheads="1"/>
          </p:cNvSpPr>
          <p:nvPr/>
        </p:nvSpPr>
        <p:spPr bwMode="auto">
          <a:xfrm>
            <a:off x="3904593" y="4197296"/>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dirty="0">
                <a:latin typeface="Times New Roman" panose="02020603050405020304" pitchFamily="18" charset="0"/>
              </a:rPr>
              <a:t>7</a:t>
            </a:r>
          </a:p>
        </p:txBody>
      </p:sp>
      <p:cxnSp>
        <p:nvCxnSpPr>
          <p:cNvPr id="76" name="AutoShape 35">
            <a:extLst>
              <a:ext uri="{FF2B5EF4-FFF2-40B4-BE49-F238E27FC236}">
                <a16:creationId xmlns:a16="http://schemas.microsoft.com/office/drawing/2014/main" id="{514A5B9F-40D7-4E65-8F7B-AD9866AB659D}"/>
              </a:ext>
            </a:extLst>
          </p:cNvPr>
          <p:cNvCxnSpPr>
            <a:cxnSpLocks noChangeShapeType="1"/>
            <a:stCxn id="44" idx="5"/>
            <a:endCxn id="45" idx="1"/>
          </p:cNvCxnSpPr>
          <p:nvPr/>
        </p:nvCxnSpPr>
        <p:spPr bwMode="auto">
          <a:xfrm>
            <a:off x="3248956" y="2266896"/>
            <a:ext cx="1822450" cy="1200150"/>
          </a:xfrm>
          <a:prstGeom prst="straightConnector1">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7" name="AutoShape 36">
            <a:extLst>
              <a:ext uri="{FF2B5EF4-FFF2-40B4-BE49-F238E27FC236}">
                <a16:creationId xmlns:a16="http://schemas.microsoft.com/office/drawing/2014/main" id="{7183B8DA-DDCF-431E-9600-65C81462C4B0}"/>
              </a:ext>
            </a:extLst>
          </p:cNvPr>
          <p:cNvCxnSpPr>
            <a:cxnSpLocks noChangeShapeType="1"/>
            <a:stCxn id="51" idx="7"/>
            <a:endCxn id="50" idx="3"/>
          </p:cNvCxnSpPr>
          <p:nvPr/>
        </p:nvCxnSpPr>
        <p:spPr bwMode="auto">
          <a:xfrm flipV="1">
            <a:off x="7095468" y="3449583"/>
            <a:ext cx="835025" cy="60960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
        <p:nvSpPr>
          <p:cNvPr id="78" name="文本框 77">
            <a:extLst>
              <a:ext uri="{FF2B5EF4-FFF2-40B4-BE49-F238E27FC236}">
                <a16:creationId xmlns:a16="http://schemas.microsoft.com/office/drawing/2014/main" id="{380F0C33-A83C-460E-A91E-982EBD1FD51E}"/>
              </a:ext>
            </a:extLst>
          </p:cNvPr>
          <p:cNvSpPr txBox="1"/>
          <p:nvPr/>
        </p:nvSpPr>
        <p:spPr>
          <a:xfrm>
            <a:off x="2903531" y="5121763"/>
            <a:ext cx="891141" cy="400110"/>
          </a:xfrm>
          <a:prstGeom prst="rect">
            <a:avLst/>
          </a:prstGeom>
          <a:noFill/>
        </p:spPr>
        <p:txBody>
          <a:bodyPr wrap="none" rtlCol="0">
            <a:spAutoFit/>
          </a:bodyPr>
          <a:lstStyle/>
          <a:p>
            <a:r>
              <a:rPr lang="en-US" altLang="zh-CN" sz="2000" b="1" dirty="0"/>
              <a:t>parent</a:t>
            </a:r>
            <a:endParaRPr lang="zh-CN" altLang="en-US" sz="2000" b="1" dirty="0"/>
          </a:p>
        </p:txBody>
      </p:sp>
      <p:sp>
        <p:nvSpPr>
          <p:cNvPr id="79" name="文本框 78">
            <a:extLst>
              <a:ext uri="{FF2B5EF4-FFF2-40B4-BE49-F238E27FC236}">
                <a16:creationId xmlns:a16="http://schemas.microsoft.com/office/drawing/2014/main" id="{1A13D0F3-92F6-4B3E-87B3-B3BC1FE0B2D9}"/>
              </a:ext>
            </a:extLst>
          </p:cNvPr>
          <p:cNvSpPr txBox="1"/>
          <p:nvPr/>
        </p:nvSpPr>
        <p:spPr>
          <a:xfrm>
            <a:off x="5216379" y="1204104"/>
            <a:ext cx="1338828" cy="369332"/>
          </a:xfrm>
          <a:prstGeom prst="rect">
            <a:avLst/>
          </a:prstGeom>
          <a:solidFill>
            <a:srgbClr val="009999"/>
          </a:solid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最小生成树</a:t>
            </a:r>
          </a:p>
        </p:txBody>
      </p:sp>
      <p:sp>
        <p:nvSpPr>
          <p:cNvPr id="7" name="文本框 6">
            <a:extLst>
              <a:ext uri="{FF2B5EF4-FFF2-40B4-BE49-F238E27FC236}">
                <a16:creationId xmlns:a16="http://schemas.microsoft.com/office/drawing/2014/main" id="{03D9007E-EAD4-4287-AF4A-1F2D98314EC7}"/>
              </a:ext>
            </a:extLst>
          </p:cNvPr>
          <p:cNvSpPr txBox="1"/>
          <p:nvPr/>
        </p:nvSpPr>
        <p:spPr>
          <a:xfrm>
            <a:off x="3803540" y="6080243"/>
            <a:ext cx="4339650" cy="369332"/>
          </a:xfrm>
          <a:prstGeom prst="rect">
            <a:avLst/>
          </a:prstGeom>
          <a:noFill/>
        </p:spPr>
        <p:txBody>
          <a:bodyPr wrap="none" rtlCol="0">
            <a:spAutoFit/>
          </a:bodyPr>
          <a:lstStyle/>
          <a:p>
            <a:r>
              <a:rPr lang="zh-CN" altLang="en-US" b="1" dirty="0">
                <a:solidFill>
                  <a:srgbClr val="0000FF"/>
                </a:solidFill>
                <a:latin typeface="微软雅黑" panose="020B0503020204020204" pitchFamily="34" charset="-122"/>
                <a:ea typeface="微软雅黑" panose="020B0503020204020204" pitchFamily="34" charset="-122"/>
              </a:rPr>
              <a:t>思考</a:t>
            </a:r>
            <a:r>
              <a:rPr lang="zh-CN" altLang="en-US" dirty="0">
                <a:solidFill>
                  <a:srgbClr val="0000FF"/>
                </a:solidFill>
                <a:latin typeface="微软雅黑" panose="020B0503020204020204" pitchFamily="34" charset="-122"/>
                <a:ea typeface="微软雅黑" panose="020B0503020204020204" pitchFamily="34" charset="-122"/>
              </a:rPr>
              <a:t>：这是最小生成树的父亲表示法吗？</a:t>
            </a:r>
          </a:p>
        </p:txBody>
      </p:sp>
    </p:spTree>
    <p:extLst>
      <p:ext uri="{BB962C8B-B14F-4D97-AF65-F5344CB8AC3E}">
        <p14:creationId xmlns:p14="http://schemas.microsoft.com/office/powerpoint/2010/main" val="40201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p:txBody>
          <a:bodyPr/>
          <a:lstStyle/>
          <a:p>
            <a:r>
              <a:rPr lang="zh-CN" altLang="en-US" dirty="0">
                <a:sym typeface="+mn-ea"/>
              </a:rPr>
              <a:t>Kruskal算法</a:t>
            </a:r>
            <a:r>
              <a:rPr lang="zh-CN" altLang="en-US" dirty="0"/>
              <a:t>执行过程</a:t>
            </a:r>
          </a:p>
        </p:txBody>
      </p:sp>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70219" y="1124682"/>
            <a:ext cx="6529382" cy="5193039"/>
          </a:xfrm>
          <a:prstGeom prst="rect">
            <a:avLst/>
          </a:prstGeom>
        </p:spPr>
      </p:pic>
      <p:sp>
        <p:nvSpPr>
          <p:cNvPr id="7" name="箭头: 右 38"/>
          <p:cNvSpPr/>
          <p:nvPr/>
        </p:nvSpPr>
        <p:spPr>
          <a:xfrm>
            <a:off x="4650005"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箭头: 右 38"/>
          <p:cNvSpPr/>
          <p:nvPr/>
        </p:nvSpPr>
        <p:spPr>
          <a:xfrm>
            <a:off x="7129440"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箭头: 右 38"/>
          <p:cNvSpPr/>
          <p:nvPr/>
        </p:nvSpPr>
        <p:spPr>
          <a:xfrm>
            <a:off x="4650005" y="464591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箭头: 右 38"/>
          <p:cNvSpPr/>
          <p:nvPr/>
        </p:nvSpPr>
        <p:spPr>
          <a:xfrm>
            <a:off x="7129440" y="464591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2" name="箭头: 右 38"/>
          <p:cNvSpPr/>
          <p:nvPr/>
        </p:nvSpPr>
        <p:spPr>
          <a:xfrm>
            <a:off x="9503438" y="2166876"/>
            <a:ext cx="484632" cy="4236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952666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a:xfrm>
            <a:off x="838200" y="261139"/>
            <a:ext cx="10515600" cy="518958"/>
          </a:xfrm>
        </p:spPr>
        <p:txBody>
          <a:bodyPr/>
          <a:lstStyle/>
          <a:p>
            <a:r>
              <a:rPr lang="zh-CN" altLang="en-US" dirty="0">
                <a:sym typeface="+mn-ea"/>
              </a:rPr>
              <a:t>Kruskal算法应用</a:t>
            </a:r>
            <a:endParaRPr lang="zh-CN" altLang="en-US" dirty="0"/>
          </a:p>
        </p:txBody>
      </p:sp>
      <p:sp>
        <p:nvSpPr>
          <p:cNvPr id="5" name="文本框 4">
            <a:extLst>
              <a:ext uri="{FF2B5EF4-FFF2-40B4-BE49-F238E27FC236}">
                <a16:creationId xmlns:a16="http://schemas.microsoft.com/office/drawing/2014/main" id="{E1C108DB-2030-7433-A276-381017928323}"/>
              </a:ext>
            </a:extLst>
          </p:cNvPr>
          <p:cNvSpPr txBox="1"/>
          <p:nvPr/>
        </p:nvSpPr>
        <p:spPr>
          <a:xfrm>
            <a:off x="838199" y="843827"/>
            <a:ext cx="10410173" cy="646331"/>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问题</a:t>
            </a:r>
            <a:r>
              <a:rPr kumimoji="1" lang="zh-CN" altLang="en-US" dirty="0">
                <a:latin typeface="Microsoft YaHei" panose="020B0503020204020204" pitchFamily="34" charset="-122"/>
                <a:ea typeface="Microsoft YaHei" panose="020B0503020204020204" pitchFamily="34" charset="-122"/>
              </a:rPr>
              <a:t>：给定加权无向图</a:t>
            </a:r>
            <a:r>
              <a:rPr kumimoji="1" lang="en-US" altLang="zh-CN" dirty="0">
                <a:latin typeface="Microsoft YaHei" panose="020B0503020204020204" pitchFamily="34" charset="-122"/>
                <a:ea typeface="Microsoft YaHei" panose="020B0503020204020204" pitchFamily="34" charset="-122"/>
              </a:rPr>
              <a:t>G=(V,E)</a:t>
            </a:r>
            <a:r>
              <a:rPr kumimoji="1" lang="zh-CN" altLang="en-US" dirty="0">
                <a:latin typeface="Microsoft YaHei" panose="020B0503020204020204" pitchFamily="34" charset="-122"/>
                <a:ea typeface="Microsoft YaHei" panose="020B0503020204020204" pitchFamily="34" charset="-122"/>
              </a:rPr>
              <a:t>和正整数</a:t>
            </a:r>
            <a:r>
              <a:rPr kumimoji="1" lang="en-US" altLang="zh-CN" dirty="0">
                <a:latin typeface="Microsoft YaHei" panose="020B0503020204020204" pitchFamily="34" charset="-122"/>
                <a:ea typeface="Microsoft YaHei" panose="020B0503020204020204" pitchFamily="34" charset="-122"/>
              </a:rPr>
              <a:t>Limit</a:t>
            </a:r>
            <a:r>
              <a:rPr kumimoji="1" lang="zh-CN" altLang="en-US" dirty="0">
                <a:latin typeface="Microsoft YaHei" panose="020B0503020204020204" pitchFamily="34" charset="-122"/>
                <a:ea typeface="Microsoft YaHei" panose="020B0503020204020204" pitchFamily="34" charset="-122"/>
              </a:rPr>
              <a:t>。接下来有</a:t>
            </a:r>
            <a:r>
              <a:rPr kumimoji="1" lang="en-US" altLang="zh-CN" dirty="0">
                <a:latin typeface="Microsoft YaHei" panose="020B0503020204020204" pitchFamily="34" charset="-122"/>
                <a:ea typeface="Microsoft YaHei" panose="020B0503020204020204" pitchFamily="34" charset="-122"/>
              </a:rPr>
              <a:t>m</a:t>
            </a:r>
            <a:r>
              <a:rPr kumimoji="1" lang="zh-CN" altLang="en-US" dirty="0">
                <a:latin typeface="Microsoft YaHei" panose="020B0503020204020204" pitchFamily="34" charset="-122"/>
                <a:ea typeface="Microsoft YaHei" panose="020B0503020204020204" pitchFamily="34" charset="-122"/>
              </a:rPr>
              <a:t>条提问，每条提问给出两个结点</a:t>
            </a:r>
            <a:r>
              <a:rPr kumimoji="1" lang="en-US" altLang="zh-CN"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zh-CN" altLang="en-US" dirty="0">
                <a:latin typeface="Microsoft YaHei" panose="020B0503020204020204" pitchFamily="34" charset="-122"/>
                <a:ea typeface="Microsoft YaHei" panose="020B0503020204020204" pitchFamily="34" charset="-122"/>
              </a:rPr>
              <a:t>。对每一条提问，判断</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中是否存在连通结点</a:t>
            </a:r>
            <a:r>
              <a:rPr kumimoji="1" lang="en-US" altLang="zh-CN"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zh-CN" altLang="en-US" dirty="0">
                <a:latin typeface="Microsoft YaHei" panose="020B0503020204020204" pitchFamily="34" charset="-122"/>
                <a:ea typeface="Microsoft YaHei" panose="020B0503020204020204" pitchFamily="34" charset="-122"/>
              </a:rPr>
              <a:t>的路径，并且该路径包含的</a:t>
            </a:r>
            <a:r>
              <a:rPr kumimoji="1" lang="zh-CN" altLang="en-US" dirty="0">
                <a:solidFill>
                  <a:srgbClr val="0070C0"/>
                </a:solidFill>
                <a:latin typeface="Microsoft YaHei" panose="020B0503020204020204" pitchFamily="34" charset="-122"/>
                <a:ea typeface="Microsoft YaHei" panose="020B0503020204020204" pitchFamily="34" charset="-122"/>
              </a:rPr>
              <a:t>所有边的权重都小于</a:t>
            </a:r>
            <a:r>
              <a:rPr kumimoji="1" lang="en-US" altLang="zh-CN" dirty="0">
                <a:solidFill>
                  <a:srgbClr val="0070C0"/>
                </a:solidFill>
                <a:latin typeface="Microsoft YaHei" panose="020B0503020204020204" pitchFamily="34" charset="-122"/>
                <a:ea typeface="Microsoft YaHei" panose="020B0503020204020204" pitchFamily="34" charset="-122"/>
              </a:rPr>
              <a:t>Limit</a:t>
            </a:r>
            <a:r>
              <a:rPr kumimoji="1" lang="zh-CN" altLang="en-US" dirty="0">
                <a:latin typeface="Microsoft YaHei" panose="020B0503020204020204" pitchFamily="34" charset="-122"/>
                <a:ea typeface="Microsoft YaHei" panose="020B0503020204020204" pitchFamily="34" charset="-122"/>
              </a:rPr>
              <a:t>。 </a:t>
            </a:r>
          </a:p>
        </p:txBody>
      </p:sp>
      <p:sp>
        <p:nvSpPr>
          <p:cNvPr id="6" name="文本框 5">
            <a:extLst>
              <a:ext uri="{FF2B5EF4-FFF2-40B4-BE49-F238E27FC236}">
                <a16:creationId xmlns:a16="http://schemas.microsoft.com/office/drawing/2014/main" id="{05001DF0-1498-33E4-4D10-DF52E99E74E4}"/>
              </a:ext>
            </a:extLst>
          </p:cNvPr>
          <p:cNvSpPr txBox="1"/>
          <p:nvPr/>
        </p:nvSpPr>
        <p:spPr>
          <a:xfrm>
            <a:off x="468730" y="2188922"/>
            <a:ext cx="1860253"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DFS</a:t>
            </a:r>
            <a:endParaRPr kumimoji="1" lang="zh-CN" altLang="en-US"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CAC4C59-D9A6-71AA-66ED-12121A01640A}"/>
                  </a:ext>
                </a:extLst>
              </p:cNvPr>
              <p:cNvSpPr txBox="1"/>
              <p:nvPr/>
            </p:nvSpPr>
            <p:spPr>
              <a:xfrm>
                <a:off x="2832399" y="1692056"/>
                <a:ext cx="8696766" cy="4770537"/>
              </a:xfrm>
              <a:prstGeom prst="rect">
                <a:avLst/>
              </a:prstGeom>
              <a:solidFill>
                <a:srgbClr val="009999"/>
              </a:solidFill>
            </p:spPr>
            <p:txBody>
              <a:bodyPr wrap="square" rtlCol="0">
                <a:spAutoFit/>
              </a:bodyPr>
              <a:lstStyle/>
              <a:p>
                <a:pPr lvl="0" eaLnBrk="0" fontAlgn="base" hangingPunct="0">
                  <a:spcBef>
                    <a:spcPct val="0"/>
                  </a:spcBef>
                  <a:spcAft>
                    <a:spcPct val="0"/>
                  </a:spcAft>
                </a:pPr>
                <a:r>
                  <a:rPr lang="zh-CN" altLang="zh-CN" sz="2000" b="1" u="sng" dirty="0">
                    <a:solidFill>
                      <a:schemeClr val="bg1"/>
                    </a:solidFill>
                    <a:latin typeface="宋体" panose="02010600030101010101" pitchFamily="2" charset="-122"/>
                    <a:cs typeface="Times New Roman" panose="02020603050405020304" pitchFamily="18" charset="0"/>
                  </a:rPr>
                  <a:t>算法</a:t>
                </a:r>
                <a:r>
                  <a:rPr lang="zh-CN" altLang="zh-CN" sz="2000" b="1" u="sng" dirty="0">
                    <a:solidFill>
                      <a:schemeClr val="bg1"/>
                    </a:solidFill>
                    <a:latin typeface="Times New Roman" panose="02020603050405020304" pitchFamily="18" charset="0"/>
                    <a:cs typeface="Times New Roman" panose="02020603050405020304" pitchFamily="18" charset="0"/>
                  </a:rPr>
                  <a:t>: </a:t>
                </a:r>
                <a:r>
                  <a:rPr lang="zh-CN" altLang="zh-CN" sz="2000" u="sng" dirty="0">
                    <a:solidFill>
                      <a:schemeClr val="bg1"/>
                    </a:solidFill>
                    <a:latin typeface="宋体" panose="02010600030101010101" pitchFamily="2" charset="-122"/>
                    <a:cs typeface="Times New Roman" panose="02020603050405020304" pitchFamily="18" charset="0"/>
                  </a:rPr>
                  <a:t>从指定</a:t>
                </a:r>
                <a:r>
                  <a:rPr lang="zh-CN" altLang="en-US" sz="2000" u="sng" dirty="0">
                    <a:solidFill>
                      <a:schemeClr val="bg1"/>
                    </a:solidFill>
                    <a:latin typeface="宋体" panose="02010600030101010101" pitchFamily="2" charset="-122"/>
                    <a:cs typeface="Times New Roman" panose="02020603050405020304" pitchFamily="18" charset="0"/>
                  </a:rPr>
                  <a:t>结点</a:t>
                </a:r>
                <a:r>
                  <a:rPr lang="zh-CN" altLang="zh-CN" sz="2000" u="sng" dirty="0">
                    <a:solidFill>
                      <a:schemeClr val="bg1"/>
                    </a:solidFill>
                    <a:latin typeface="宋体" panose="02010600030101010101" pitchFamily="2" charset="-122"/>
                    <a:cs typeface="Times New Roman" panose="02020603050405020304" pitchFamily="18" charset="0"/>
                  </a:rPr>
                  <a:t>开始深度优先遍历</a:t>
                </a:r>
                <a:r>
                  <a:rPr lang="zh-CN" altLang="zh-CN" sz="2000" u="sng" dirty="0">
                    <a:solidFill>
                      <a:schemeClr val="bg1"/>
                    </a:solidFill>
                    <a:latin typeface="Times New Roman" panose="02020603050405020304" pitchFamily="18" charset="0"/>
                    <a:cs typeface="Times New Roman" panose="02020603050405020304" pitchFamily="18" charset="0"/>
                  </a:rPr>
                  <a:t> DFS(</a:t>
                </a:r>
                <a:r>
                  <a:rPr lang="zh-CN" altLang="zh-CN" sz="2000" i="1" u="sng" dirty="0">
                    <a:solidFill>
                      <a:schemeClr val="bg1"/>
                    </a:solidFill>
                    <a:latin typeface="Times New Roman" panose="02020603050405020304" pitchFamily="18" charset="0"/>
                    <a:cs typeface="Times New Roman" panose="02020603050405020304" pitchFamily="18" charset="0"/>
                  </a:rPr>
                  <a:t>graph,v,</a:t>
                </a:r>
                <a:r>
                  <a:rPr lang="zh-CN" altLang="en-US" sz="2000" i="1" u="sng" dirty="0">
                    <a:solidFill>
                      <a:schemeClr val="bg1"/>
                    </a:solidFill>
                    <a:latin typeface="Times New Roman" panose="02020603050405020304" pitchFamily="18" charset="0"/>
                    <a:cs typeface="Times New Roman" panose="02020603050405020304" pitchFamily="18" charset="0"/>
                  </a:rPr>
                  <a:t> </a:t>
                </a:r>
                <a:r>
                  <a:rPr lang="en-US" altLang="zh-CN" sz="2000" i="1" u="sng" dirty="0">
                    <a:solidFill>
                      <a:schemeClr val="bg1"/>
                    </a:solidFill>
                    <a:latin typeface="Times New Roman" panose="02020603050405020304" pitchFamily="18" charset="0"/>
                    <a:cs typeface="Times New Roman" panose="02020603050405020304" pitchFamily="18" charset="0"/>
                  </a:rPr>
                  <a:t>target,</a:t>
                </a:r>
                <a:r>
                  <a:rPr lang="zh-CN" altLang="zh-CN" sz="2000" i="1" u="sng" dirty="0">
                    <a:solidFill>
                      <a:schemeClr val="bg1"/>
                    </a:solidFill>
                    <a:latin typeface="Times New Roman" panose="02020603050405020304" pitchFamily="18" charset="0"/>
                    <a:cs typeface="Times New Roman" panose="02020603050405020304" pitchFamily="18" charset="0"/>
                  </a:rPr>
                  <a:t>visited</a:t>
                </a:r>
                <a:r>
                  <a:rPr lang="zh-CN" altLang="zh-CN" sz="2000" u="sng" dirty="0">
                    <a:solidFill>
                      <a:schemeClr val="bg1"/>
                    </a:solidFill>
                    <a:latin typeface="Times New Roman" panose="02020603050405020304" pitchFamily="18" charset="0"/>
                    <a:cs typeface="Times New Roman" panose="02020603050405020304" pitchFamily="18" charset="0"/>
                  </a:rPr>
                  <a:t>)</a:t>
                </a:r>
                <a:endParaRPr lang="zh-CN" altLang="zh-CN" sz="2800" u="sng" dirty="0">
                  <a:solidFill>
                    <a:schemeClr val="bg1"/>
                  </a:solidFill>
                </a:endParaRPr>
              </a:p>
              <a:p>
                <a:pPr marL="457200" lvl="0" indent="-457200" eaLnBrk="0" fontAlgn="base" hangingPunct="0">
                  <a:spcBef>
                    <a:spcPct val="0"/>
                  </a:spcBef>
                  <a:spcAft>
                    <a:spcPct val="0"/>
                  </a:spcAft>
                  <a:buFont typeface="+mj-lt"/>
                  <a:buAutoNum type="arabicPeriod"/>
                </a:pPr>
                <a:r>
                  <a:rPr lang="zh-CN" altLang="zh-CN" sz="2000" i="1" dirty="0">
                    <a:solidFill>
                      <a:schemeClr val="bg1"/>
                    </a:solidFill>
                    <a:latin typeface="Times New Roman" panose="02020603050405020304" pitchFamily="18" charset="0"/>
                    <a:cs typeface="Times New Roman" panose="02020603050405020304" pitchFamily="18" charset="0"/>
                  </a:rPr>
                  <a:t>visited</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zh-CN" sz="2000" i="1" dirty="0">
                    <a:solidFill>
                      <a:schemeClr val="bg1"/>
                    </a:solidFill>
                    <a:latin typeface="Times New Roman" panose="02020603050405020304" pitchFamily="18" charset="0"/>
                    <a:cs typeface="Times New Roman" panose="02020603050405020304" pitchFamily="18" charset="0"/>
                  </a:rPr>
                  <a:t>v</a:t>
                </a:r>
                <a:r>
                  <a:rPr lang="zh-CN" altLang="zh-CN" sz="2000" dirty="0">
                    <a:solidFill>
                      <a:schemeClr val="bg1"/>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2000" b="0" i="0" smtClean="0">
                        <a:solidFill>
                          <a:schemeClr val="bg1"/>
                        </a:solidFill>
                        <a:latin typeface="Cambria Math" panose="02040503050406030204" pitchFamily="18" charset="0"/>
                        <a:cs typeface="Times New Roman" panose="02020603050405020304" pitchFamily="18" charset="0"/>
                      </a:rPr>
                      <m:t> </m:t>
                    </m:r>
                    <m:r>
                      <a:rPr lang="zh-CN" altLang="en-US" sz="2000" i="1" smtClean="0">
                        <a:solidFill>
                          <a:schemeClr val="bg1"/>
                        </a:solidFill>
                        <a:latin typeface="Cambria Math" panose="02040503050406030204" pitchFamily="18" charset="0"/>
                        <a:cs typeface="Times New Roman" panose="02020603050405020304" pitchFamily="18" charset="0"/>
                      </a:rPr>
                      <m:t>←</m:t>
                    </m:r>
                  </m:oMath>
                </a14:m>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true</a:t>
                </a:r>
                <a:r>
                  <a:rPr lang="zh-CN" altLang="zh-CN" sz="2000" dirty="0">
                    <a:solidFill>
                      <a:schemeClr val="bg1"/>
                    </a:solidFill>
                    <a:latin typeface="Times New Roman" panose="02020603050405020304" pitchFamily="18" charset="0"/>
                    <a:cs typeface="Times New Roman" panose="02020603050405020304" pitchFamily="18" charset="0"/>
                  </a:rPr>
                  <a:t>  </a:t>
                </a:r>
                <a:r>
                  <a:rPr lang="zh-CN" altLang="zh-CN" sz="32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标记结点</a:t>
                </a:r>
                <a:endParaRPr lang="en-US" altLang="zh-CN" sz="2000" dirty="0">
                  <a:solidFill>
                    <a:schemeClr val="bg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i="1" dirty="0">
                    <a:solidFill>
                      <a:schemeClr val="bg1"/>
                    </a:solidFill>
                    <a:latin typeface="Times New Roman" panose="02020603050405020304" pitchFamily="18" charset="0"/>
                    <a:cs typeface="Times New Roman" panose="02020603050405020304" pitchFamily="18" charset="0"/>
                  </a:rPr>
                  <a:t>success</a:t>
                </a:r>
                <a:r>
                  <a:rPr lang="zh-CN" altLang="en-US" sz="2000"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solidFill>
                          <a:schemeClr val="bg1"/>
                        </a:solidFill>
                        <a:latin typeface="Cambria Math" panose="02040503050406030204" pitchFamily="18" charset="0"/>
                        <a:cs typeface="Times New Roman" panose="02020603050405020304" pitchFamily="18" charset="0"/>
                      </a:rPr>
                      <m:t>←</m:t>
                    </m:r>
                  </m:oMath>
                </a14:m>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false</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查找结果初始值</a:t>
                </a:r>
                <a:endParaRPr lang="en-US" altLang="zh-CN" sz="2000" dirty="0">
                  <a:solidFill>
                    <a:schemeClr val="bg1"/>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000" b="1" dirty="0">
                    <a:solidFill>
                      <a:schemeClr val="bg1"/>
                    </a:solidFill>
                    <a:latin typeface="Times New Roman" panose="02020603050405020304" pitchFamily="18" charset="0"/>
                    <a:cs typeface="Times New Roman" panose="02020603050405020304" pitchFamily="18" charset="0"/>
                  </a:rPr>
                  <a:t>if</a:t>
                </a:r>
                <a:r>
                  <a:rPr lang="zh-CN" altLang="en-US" sz="2000" b="1" dirty="0">
                    <a:solidFill>
                      <a:schemeClr val="bg1"/>
                    </a:solidFill>
                    <a:latin typeface="Times New Roman" panose="02020603050405020304" pitchFamily="18" charset="0"/>
                    <a:cs typeface="Times New Roman" panose="02020603050405020304" pitchFamily="18" charset="0"/>
                  </a:rPr>
                  <a:t> </a:t>
                </a:r>
                <a:r>
                  <a:rPr lang="zh-CN" altLang="zh-CN" sz="2000" i="1" dirty="0">
                    <a:solidFill>
                      <a:schemeClr val="bg1"/>
                    </a:solidFill>
                    <a:latin typeface="Times New Roman" panose="02020603050405020304" pitchFamily="18" charset="0"/>
                    <a:cs typeface="Times New Roman" panose="02020603050405020304" pitchFamily="18" charset="0"/>
                  </a:rPr>
                  <a:t>v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target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then</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到达目标点</a:t>
                </a:r>
                <a:endParaRPr lang="en-US" altLang="zh-CN" sz="2000" dirty="0">
                  <a:solidFill>
                    <a:schemeClr val="bg1"/>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success</a:t>
                </a:r>
                <a:r>
                  <a:rPr lang="zh-CN" altLang="en-US" sz="2000" b="1"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solidFill>
                          <a:schemeClr val="bg1"/>
                        </a:solidFill>
                        <a:latin typeface="Cambria Math" panose="02040503050406030204" pitchFamily="18" charset="0"/>
                        <a:cs typeface="Times New Roman" panose="02020603050405020304" pitchFamily="18" charset="0"/>
                      </a:rPr>
                      <m:t>←</m:t>
                    </m:r>
                  </m:oMath>
                </a14:m>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true</a:t>
                </a:r>
              </a:p>
              <a:p>
                <a:pPr marL="457200" indent="-457200" eaLnBrk="0" fontAlgn="base" hangingPunct="0">
                  <a:spcBef>
                    <a:spcPct val="0"/>
                  </a:spcBef>
                  <a:spcAft>
                    <a:spcPct val="0"/>
                  </a:spcAft>
                  <a:buFont typeface="+mj-lt"/>
                  <a:buAutoNum type="arabicPeriod"/>
                </a:pPr>
                <a:r>
                  <a:rPr lang="en-US" altLang="zh-CN" sz="2000" b="1" dirty="0">
                    <a:solidFill>
                      <a:schemeClr val="bg1"/>
                    </a:solidFill>
                    <a:latin typeface="Times New Roman" panose="02020603050405020304" pitchFamily="18" charset="0"/>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zh-CN" altLang="en-US" sz="2000" i="1" dirty="0">
                    <a:solidFill>
                      <a:schemeClr val="bg1"/>
                    </a:solidFill>
                    <a:latin typeface="Times New Roman" panose="02020603050405020304" pitchFamily="18" charset="0"/>
                    <a:cs typeface="Times New Roman" panose="02020603050405020304" pitchFamily="18" charset="0"/>
                  </a:rPr>
                  <a:t> </a:t>
                </a:r>
                <a:r>
                  <a:rPr lang="zh-CN" altLang="zh-CN" sz="2000" i="1" dirty="0">
                    <a:solidFill>
                      <a:schemeClr val="bg1"/>
                    </a:solidFill>
                    <a:latin typeface="Times New Roman" panose="02020603050405020304" pitchFamily="18" charset="0"/>
                    <a:cs typeface="Times New Roman" panose="02020603050405020304" pitchFamily="18" charset="0"/>
                  </a:rPr>
                  <a:t>p</a:t>
                </a:r>
                <a:r>
                  <a:rPr lang="zh-CN" altLang="en-US" sz="2000" dirty="0">
                    <a:solidFill>
                      <a:schemeClr val="bg1"/>
                    </a:solidFill>
                    <a:cs typeface="Times New Roman" panose="02020603050405020304" pitchFamily="18" charset="0"/>
                  </a:rPr>
                  <a:t> </a:t>
                </a:r>
                <a14:m>
                  <m:oMath xmlns:m="http://schemas.openxmlformats.org/officeDocument/2006/math">
                    <m:r>
                      <a:rPr lang="zh-CN" altLang="en-US" sz="2000" i="1">
                        <a:solidFill>
                          <a:schemeClr val="bg1"/>
                        </a:solidFill>
                        <a:latin typeface="Cambria Math" panose="02040503050406030204" pitchFamily="18" charset="0"/>
                        <a:cs typeface="Times New Roman" panose="02020603050405020304" pitchFamily="18" charset="0"/>
                      </a:rPr>
                      <m:t>←</m:t>
                    </m:r>
                  </m:oMath>
                </a14:m>
                <a:r>
                  <a:rPr lang="zh-CN" altLang="zh-CN" sz="3200" i="1" dirty="0">
                    <a:solidFill>
                      <a:schemeClr val="bg1"/>
                    </a:solidFill>
                    <a:latin typeface="Times New Roman" panose="02020603050405020304" pitchFamily="18" charset="0"/>
                    <a:cs typeface="Times New Roman" panose="02020603050405020304" pitchFamily="18" charset="0"/>
                  </a:rPr>
                  <a:t> </a:t>
                </a:r>
                <a:r>
                  <a:rPr lang="zh-CN" altLang="zh-CN" sz="2000" dirty="0">
                    <a:solidFill>
                      <a:schemeClr val="bg1"/>
                    </a:solidFill>
                    <a:latin typeface="Times New Roman" panose="02020603050405020304" pitchFamily="18" charset="0"/>
                    <a:cs typeface="Times New Roman" panose="02020603050405020304" pitchFamily="18" charset="0"/>
                  </a:rPr>
                  <a:t>graph.ver_list[v].adj</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遍历邻接结点</a:t>
                </a:r>
                <a:endParaRPr lang="zh-CN" altLang="zh-CN" sz="2000" dirty="0">
                  <a:solidFill>
                    <a:schemeClr val="bg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sz="2000" b="1" dirty="0">
                    <a:solidFill>
                      <a:schemeClr val="bg1"/>
                    </a:solidFill>
                    <a:latin typeface="Times New Roman" panose="02020603050405020304" pitchFamily="18" charset="0"/>
                    <a:cs typeface="Times New Roman" panose="02020603050405020304" pitchFamily="18" charset="0"/>
                  </a:rPr>
                  <a:t>while</a:t>
                </a:r>
                <a:r>
                  <a:rPr lang="zh-CN" altLang="zh-CN"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success</a:t>
                </a:r>
                <a:r>
                  <a:rPr lang="zh-CN" altLang="en-US"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false</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and</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i="1" dirty="0">
                    <a:solidFill>
                      <a:schemeClr val="bg1"/>
                    </a:solidFill>
                    <a:latin typeface="Times New Roman" panose="02020603050405020304" pitchFamily="18" charset="0"/>
                    <a:cs typeface="Times New Roman" panose="02020603050405020304" pitchFamily="18" charset="0"/>
                  </a:rPr>
                  <a:t>p</a:t>
                </a:r>
                <a14:m>
                  <m:oMath xmlns:m="http://schemas.openxmlformats.org/officeDocument/2006/math">
                    <m:r>
                      <a:rPr lang="zh-CN" altLang="en-US" sz="2000" b="0" i="1" smtClean="0">
                        <a:solidFill>
                          <a:schemeClr val="bg1"/>
                        </a:solidFill>
                        <a:latin typeface="Cambria Math" panose="02040503050406030204" pitchFamily="18" charset="0"/>
                        <a:cs typeface="Times New Roman" panose="02020603050405020304" pitchFamily="18" charset="0"/>
                      </a:rPr>
                      <m:t> </m:t>
                    </m:r>
                    <m:r>
                      <a:rPr lang="zh-CN" altLang="en-US" sz="2000" i="1" smtClean="0">
                        <a:solidFill>
                          <a:schemeClr val="bg1"/>
                        </a:solidFill>
                        <a:latin typeface="Cambria Math" panose="02040503050406030204" pitchFamily="18" charset="0"/>
                        <a:cs typeface="Times New Roman" panose="02020603050405020304" pitchFamily="18" charset="0"/>
                      </a:rPr>
                      <m:t>≠</m:t>
                    </m:r>
                  </m:oMath>
                </a14:m>
                <a:r>
                  <a:rPr lang="zh-CN" altLang="zh-CN"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N</a:t>
                </a:r>
                <a:r>
                  <a:rPr lang="zh-CN" altLang="zh-CN" sz="2000" dirty="0">
                    <a:solidFill>
                      <a:schemeClr val="bg1"/>
                    </a:solidFill>
                    <a:latin typeface="Times New Roman" panose="02020603050405020304" pitchFamily="18" charset="0"/>
                    <a:cs typeface="Times New Roman" panose="02020603050405020304" pitchFamily="18" charset="0"/>
                  </a:rPr>
                  <a:t>IL </a:t>
                </a:r>
                <a:r>
                  <a:rPr lang="zh-CN" altLang="zh-CN" sz="2000" b="1" dirty="0">
                    <a:solidFill>
                      <a:schemeClr val="bg1"/>
                    </a:solidFill>
                    <a:latin typeface="Times New Roman" panose="02020603050405020304" pitchFamily="18" charset="0"/>
                    <a:cs typeface="Times New Roman" panose="02020603050405020304" pitchFamily="18" charset="0"/>
                  </a:rPr>
                  <a:t>do</a:t>
                </a:r>
                <a:endParaRPr lang="zh-CN" altLang="zh-CN" sz="2800" dirty="0">
                  <a:solidFill>
                    <a:schemeClr val="bg1"/>
                  </a:solidFill>
                </a:endParaRPr>
              </a:p>
              <a:p>
                <a:pPr marL="457200" lvl="0" indent="-457200" eaLnBrk="0" fontAlgn="base" hangingPunct="0">
                  <a:spcBef>
                    <a:spcPct val="0"/>
                  </a:spcBef>
                  <a:spcAft>
                    <a:spcPct val="0"/>
                  </a:spcAft>
                  <a:buFont typeface="+mj-lt"/>
                  <a:buAutoNum type="arabicPeriod"/>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b="1" dirty="0">
                    <a:solidFill>
                      <a:schemeClr val="bg1"/>
                    </a:solidFill>
                    <a:latin typeface="Times New Roman" panose="02020603050405020304" pitchFamily="18" charset="0"/>
                    <a:cs typeface="Times New Roman" panose="02020603050405020304" pitchFamily="18" charset="0"/>
                  </a:rPr>
                  <a:t>if</a:t>
                </a:r>
                <a:r>
                  <a:rPr lang="zh-CN" altLang="zh-CN" sz="2000" dirty="0">
                    <a:solidFill>
                      <a:schemeClr val="bg1"/>
                    </a:solidFill>
                    <a:latin typeface="Times New Roman" panose="02020603050405020304" pitchFamily="18" charset="0"/>
                    <a:cs typeface="Times New Roman" panose="02020603050405020304" pitchFamily="18" charset="0"/>
                  </a:rPr>
                  <a:t> </a:t>
                </a:r>
                <a:r>
                  <a:rPr lang="zh-CN" altLang="zh-CN" sz="2000" i="1" dirty="0">
                    <a:solidFill>
                      <a:schemeClr val="bg1"/>
                    </a:solidFill>
                    <a:latin typeface="Times New Roman" panose="02020603050405020304" pitchFamily="18" charset="0"/>
                    <a:cs typeface="Times New Roman" panose="02020603050405020304" pitchFamily="18" charset="0"/>
                  </a:rPr>
                  <a:t>visited</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zh-CN" sz="2000" i="1" dirty="0">
                    <a:solidFill>
                      <a:schemeClr val="bg1"/>
                    </a:solidFill>
                    <a:latin typeface="Times New Roman" panose="02020603050405020304" pitchFamily="18" charset="0"/>
                    <a:cs typeface="Times New Roman" panose="02020603050405020304" pitchFamily="18" charset="0"/>
                  </a:rPr>
                  <a:t>p.dest</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b="1" dirty="0">
                    <a:solidFill>
                      <a:schemeClr val="bg1"/>
                    </a:solidFill>
                    <a:latin typeface="Times New Roman" panose="02020603050405020304" pitchFamily="18" charset="0"/>
                    <a:cs typeface="Times New Roman" panose="02020603050405020304" pitchFamily="18" charset="0"/>
                  </a:rPr>
                  <a:t>false </a:t>
                </a:r>
                <a:r>
                  <a:rPr lang="en-US" altLang="zh-CN" sz="2000" b="1" dirty="0">
                    <a:solidFill>
                      <a:schemeClr val="bg1"/>
                    </a:solidFill>
                    <a:latin typeface="Times New Roman" panose="02020603050405020304" pitchFamily="18" charset="0"/>
                    <a:cs typeface="Times New Roman" panose="02020603050405020304" pitchFamily="18" charset="0"/>
                  </a:rPr>
                  <a:t>and</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rgbClr val="FFFF00"/>
                    </a:solidFill>
                    <a:latin typeface="Times New Roman" panose="02020603050405020304" pitchFamily="18" charset="0"/>
                    <a:cs typeface="Times New Roman" panose="02020603050405020304" pitchFamily="18" charset="0"/>
                  </a:rPr>
                  <a:t>w</a:t>
                </a:r>
                <a:r>
                  <a:rPr lang="en-US" altLang="zh-CN" sz="2000" dirty="0">
                    <a:solidFill>
                      <a:srgbClr val="FFFF00"/>
                    </a:solidFill>
                    <a:latin typeface="Times New Roman" panose="02020603050405020304" pitchFamily="18" charset="0"/>
                    <a:cs typeface="Times New Roman" panose="02020603050405020304" pitchFamily="18" charset="0"/>
                  </a:rPr>
                  <a:t>(</a:t>
                </a:r>
                <a:r>
                  <a:rPr lang="en-US" altLang="zh-CN" sz="2000" i="1" dirty="0">
                    <a:solidFill>
                      <a:srgbClr val="FFFF00"/>
                    </a:solidFill>
                    <a:latin typeface="Times New Roman" panose="02020603050405020304" pitchFamily="18" charset="0"/>
                    <a:cs typeface="Times New Roman" panose="02020603050405020304" pitchFamily="18" charset="0"/>
                  </a:rPr>
                  <a:t>v</a:t>
                </a:r>
                <a:r>
                  <a:rPr lang="en-US" altLang="zh-CN" sz="2000" dirty="0">
                    <a:solidFill>
                      <a:srgbClr val="FFFF00"/>
                    </a:solidFill>
                    <a:latin typeface="Times New Roman" panose="02020603050405020304" pitchFamily="18" charset="0"/>
                    <a:cs typeface="Times New Roman" panose="02020603050405020304" pitchFamily="18" charset="0"/>
                  </a:rPr>
                  <a:t>,</a:t>
                </a:r>
                <a:r>
                  <a:rPr lang="zh-CN" altLang="en-US" sz="2000" dirty="0">
                    <a:solidFill>
                      <a:srgbClr val="FFFF00"/>
                    </a:solidFill>
                    <a:latin typeface="Times New Roman" panose="02020603050405020304" pitchFamily="18" charset="0"/>
                    <a:cs typeface="Times New Roman" panose="02020603050405020304" pitchFamily="18" charset="0"/>
                  </a:rPr>
                  <a:t> </a:t>
                </a:r>
                <a:r>
                  <a:rPr lang="en-US" altLang="zh-CN" sz="2000" i="1" dirty="0" err="1">
                    <a:solidFill>
                      <a:srgbClr val="FFFF00"/>
                    </a:solidFill>
                    <a:latin typeface="Times New Roman" panose="02020603050405020304" pitchFamily="18" charset="0"/>
                    <a:cs typeface="Times New Roman" panose="02020603050405020304" pitchFamily="18" charset="0"/>
                  </a:rPr>
                  <a:t>p.dest</a:t>
                </a:r>
                <a:r>
                  <a:rPr lang="en-US" altLang="zh-CN" sz="2000" dirty="0">
                    <a:solidFill>
                      <a:srgbClr val="FFFF00"/>
                    </a:solidFill>
                    <a:latin typeface="Times New Roman" panose="02020603050405020304" pitchFamily="18" charset="0"/>
                    <a:cs typeface="Times New Roman" panose="02020603050405020304" pitchFamily="18" charset="0"/>
                  </a:rPr>
                  <a:t>)</a:t>
                </a:r>
                <a:r>
                  <a:rPr lang="zh-CN" altLang="en-US" sz="2000" dirty="0">
                    <a:solidFill>
                      <a:srgbClr val="FFFF00"/>
                    </a:solidFill>
                    <a:latin typeface="Times New Roman" panose="02020603050405020304" pitchFamily="18" charset="0"/>
                    <a:cs typeface="Times New Roman" panose="02020603050405020304" pitchFamily="18" charset="0"/>
                  </a:rPr>
                  <a:t> </a:t>
                </a:r>
                <a:r>
                  <a:rPr lang="en-US" altLang="zh-CN" sz="2000" dirty="0">
                    <a:solidFill>
                      <a:srgbClr val="FFFF00"/>
                    </a:solidFill>
                    <a:latin typeface="Times New Roman" panose="02020603050405020304" pitchFamily="18" charset="0"/>
                    <a:cs typeface="Times New Roman" panose="02020603050405020304" pitchFamily="18" charset="0"/>
                  </a:rPr>
                  <a:t>&lt;</a:t>
                </a:r>
                <a:r>
                  <a:rPr lang="zh-CN" altLang="en-US" sz="2000" dirty="0">
                    <a:solidFill>
                      <a:srgbClr val="FFFF00"/>
                    </a:solidFill>
                    <a:latin typeface="Times New Roman" panose="02020603050405020304" pitchFamily="18" charset="0"/>
                    <a:cs typeface="Times New Roman" panose="02020603050405020304" pitchFamily="18" charset="0"/>
                  </a:rPr>
                  <a:t> </a:t>
                </a:r>
                <a:r>
                  <a:rPr lang="en-US" altLang="zh-CN" sz="2000" dirty="0">
                    <a:solidFill>
                      <a:srgbClr val="FFFF00"/>
                    </a:solidFill>
                    <a:latin typeface="Times New Roman" panose="02020603050405020304" pitchFamily="18" charset="0"/>
                    <a:cs typeface="Times New Roman" panose="02020603050405020304" pitchFamily="18" charset="0"/>
                  </a:rPr>
                  <a:t>Limit</a:t>
                </a:r>
                <a:r>
                  <a:rPr lang="zh-CN" altLang="en-US" sz="2000" b="1" dirty="0">
                    <a:solidFill>
                      <a:srgbClr val="FFFF00"/>
                    </a:solidFill>
                    <a:latin typeface="Times New Roman" panose="02020603050405020304" pitchFamily="18" charset="0"/>
                    <a:cs typeface="Times New Roman" panose="02020603050405020304" pitchFamily="18" charset="0"/>
                  </a:rPr>
                  <a:t> </a:t>
                </a:r>
                <a:r>
                  <a:rPr lang="zh-CN" altLang="zh-CN" sz="2000" b="1" dirty="0">
                    <a:solidFill>
                      <a:schemeClr val="bg1"/>
                    </a:solidFill>
                    <a:latin typeface="Times New Roman" panose="02020603050405020304" pitchFamily="18" charset="0"/>
                    <a:cs typeface="Times New Roman" panose="02020603050405020304" pitchFamily="18" charset="0"/>
                  </a:rPr>
                  <a:t>then</a:t>
                </a:r>
                <a:r>
                  <a:rPr lang="zh-CN" altLang="zh-CN" sz="2000" dirty="0">
                    <a:solidFill>
                      <a:schemeClr val="bg1"/>
                    </a:solidFill>
                    <a:latin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邻接结点未访问</a:t>
                </a:r>
                <a:endParaRPr lang="en-US" altLang="zh-CN" sz="2000" dirty="0">
                  <a:solidFill>
                    <a:schemeClr val="bg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success</a:t>
                </a:r>
                <a:r>
                  <a:rPr lang="zh-CN" altLang="en-US" sz="2000" b="1" dirty="0">
                    <a:solidFill>
                      <a:schemeClr val="bg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solidFill>
                          <a:schemeClr val="bg1"/>
                        </a:solidFill>
                        <a:latin typeface="Cambria Math" panose="02040503050406030204" pitchFamily="18" charset="0"/>
                        <a:cs typeface="Times New Roman" panose="02020603050405020304" pitchFamily="18" charset="0"/>
                      </a:rPr>
                      <m:t>← </m:t>
                    </m:r>
                  </m:oMath>
                </a14:m>
                <a:r>
                  <a:rPr lang="zh-CN" altLang="zh-CN" sz="2000" dirty="0">
                    <a:solidFill>
                      <a:schemeClr val="bg1"/>
                    </a:solidFill>
                    <a:latin typeface="Times New Roman" panose="02020603050405020304" pitchFamily="18" charset="0"/>
                    <a:cs typeface="Times New Roman" panose="02020603050405020304" pitchFamily="18" charset="0"/>
                  </a:rPr>
                  <a:t>DFS(</a:t>
                </a:r>
                <a:r>
                  <a:rPr lang="zh-CN" altLang="zh-CN" sz="2000" i="1" dirty="0">
                    <a:solidFill>
                      <a:schemeClr val="bg1"/>
                    </a:solidFill>
                    <a:latin typeface="Times New Roman" panose="02020603050405020304" pitchFamily="18" charset="0"/>
                    <a:cs typeface="Times New Roman" panose="02020603050405020304" pitchFamily="18" charset="0"/>
                  </a:rPr>
                  <a:t>graph, p.dest, visited</a:t>
                </a:r>
                <a:r>
                  <a:rPr lang="zh-CN"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递归访问邻接结点</a:t>
                </a:r>
                <a:endParaRPr lang="zh-CN" altLang="zh-CN" sz="2800" dirty="0">
                  <a:solidFill>
                    <a:schemeClr val="bg1"/>
                  </a:solidFill>
                </a:endParaRPr>
              </a:p>
              <a:p>
                <a:pPr marL="457200" lvl="0" indent="-457200" eaLnBrk="0" fontAlgn="base" hangingPunct="0">
                  <a:spcBef>
                    <a:spcPct val="0"/>
                  </a:spcBef>
                  <a:spcAft>
                    <a:spcPct val="0"/>
                  </a:spcAft>
                  <a:buFont typeface="+mj-lt"/>
                  <a:buAutoNum type="arabicPeriod"/>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b="1" dirty="0">
                    <a:solidFill>
                      <a:schemeClr val="bg1"/>
                    </a:solidFill>
                    <a:latin typeface="Times New Roman" panose="02020603050405020304" pitchFamily="18" charset="0"/>
                    <a:cs typeface="Times New Roman" panose="02020603050405020304" pitchFamily="18" charset="0"/>
                  </a:rPr>
                  <a:t>end</a:t>
                </a:r>
                <a:endParaRPr lang="zh-CN" altLang="zh-CN" sz="2800" dirty="0">
                  <a:solidFill>
                    <a:schemeClr val="bg1"/>
                  </a:solidFill>
                </a:endParaRPr>
              </a:p>
              <a:p>
                <a:pPr marL="457200" lvl="0" indent="-457200" eaLnBrk="0" fontAlgn="base" hangingPunct="0">
                  <a:spcBef>
                    <a:spcPct val="0"/>
                  </a:spcBef>
                  <a:spcAft>
                    <a:spcPct val="0"/>
                  </a:spcAft>
                  <a:buFont typeface="+mj-lt"/>
                  <a:buAutoNum type="arabicPeriod"/>
                </a:pP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  </a:t>
                </a:r>
                <a:r>
                  <a:rPr lang="zh-CN" altLang="zh-CN" sz="2000" i="1" dirty="0">
                    <a:solidFill>
                      <a:schemeClr val="bg1"/>
                    </a:solidFill>
                    <a:latin typeface="Times New Roman" panose="02020603050405020304" pitchFamily="18" charset="0"/>
                    <a:cs typeface="Times New Roman" panose="02020603050405020304" pitchFamily="18" charset="0"/>
                  </a:rPr>
                  <a:t>p</a:t>
                </a:r>
                <a:r>
                  <a:rPr lang="zh-CN" altLang="en-US" sz="2000" dirty="0">
                    <a:solidFill>
                      <a:schemeClr val="bg1"/>
                    </a:solidFill>
                    <a:cs typeface="Times New Roman" panose="02020603050405020304" pitchFamily="18" charset="0"/>
                  </a:rPr>
                  <a:t> </a:t>
                </a:r>
                <a14:m>
                  <m:oMath xmlns:m="http://schemas.openxmlformats.org/officeDocument/2006/math">
                    <m:r>
                      <a:rPr lang="zh-CN" altLang="en-US" sz="2000" i="1">
                        <a:solidFill>
                          <a:schemeClr val="bg1"/>
                        </a:solidFill>
                        <a:latin typeface="Cambria Math" panose="02040503050406030204" pitchFamily="18" charset="0"/>
                        <a:cs typeface="Times New Roman" panose="02020603050405020304" pitchFamily="18" charset="0"/>
                      </a:rPr>
                      <m:t>←</m:t>
                    </m:r>
                  </m:oMath>
                </a14:m>
                <a:r>
                  <a:rPr lang="zh-CN" altLang="zh-CN" sz="2000" i="1" dirty="0">
                    <a:solidFill>
                      <a:schemeClr val="bg1"/>
                    </a:solidFill>
                    <a:latin typeface="Times New Roman" panose="02020603050405020304" pitchFamily="18" charset="0"/>
                    <a:cs typeface="Times New Roman" panose="02020603050405020304" pitchFamily="18" charset="0"/>
                  </a:rPr>
                  <a:t>p.next</a:t>
                </a:r>
                <a:r>
                  <a:rPr lang="zh-CN" altLang="en-US" sz="2000" i="1"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继续遍历下一个邻接结点</a:t>
                </a:r>
                <a:endParaRPr lang="zh-CN" altLang="zh-CN" sz="2800" dirty="0">
                  <a:solidFill>
                    <a:schemeClr val="bg1"/>
                  </a:solidFill>
                </a:endParaRPr>
              </a:p>
              <a:p>
                <a:pPr marL="457200" lvl="0" indent="-457200" eaLnBrk="0" fontAlgn="base" hangingPunct="0">
                  <a:spcBef>
                    <a:spcPct val="0"/>
                  </a:spcBef>
                  <a:spcAft>
                    <a:spcPct val="0"/>
                  </a:spcAft>
                  <a:buFont typeface="+mj-lt"/>
                  <a:buAutoNum type="arabicPeriod"/>
                </a:pPr>
                <a:r>
                  <a:rPr lang="zh-CN" altLang="zh-CN" sz="2000" b="1" dirty="0">
                    <a:solidFill>
                      <a:schemeClr val="bg1"/>
                    </a:solidFill>
                    <a:latin typeface="Times New Roman" panose="02020603050405020304" pitchFamily="18" charset="0"/>
                    <a:cs typeface="Times New Roman" panose="02020603050405020304" pitchFamily="18" charset="0"/>
                  </a:rPr>
                  <a:t>end</a:t>
                </a:r>
                <a:endParaRPr lang="en-US" altLang="zh-CN" sz="2000" b="1" dirty="0">
                  <a:solidFill>
                    <a:schemeClr val="bg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b="1" dirty="0">
                    <a:solidFill>
                      <a:schemeClr val="bg1"/>
                    </a:solidFill>
                    <a:latin typeface="Times New Roman" panose="02020603050405020304" pitchFamily="18" charset="0"/>
                    <a:cs typeface="Times New Roman" panose="02020603050405020304" pitchFamily="18" charset="0"/>
                  </a:rPr>
                  <a:t>return</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i="1" dirty="0">
                    <a:solidFill>
                      <a:schemeClr val="bg1"/>
                    </a:solidFill>
                    <a:latin typeface="Times New Roman" panose="02020603050405020304" pitchFamily="18" charset="0"/>
                    <a:cs typeface="Times New Roman" panose="02020603050405020304" pitchFamily="18" charset="0"/>
                  </a:rPr>
                  <a:t>success</a:t>
                </a:r>
              </a:p>
            </p:txBody>
          </p:sp>
        </mc:Choice>
        <mc:Fallback xmlns="">
          <p:sp>
            <p:nvSpPr>
              <p:cNvPr id="13" name="文本框 12">
                <a:extLst>
                  <a:ext uri="{FF2B5EF4-FFF2-40B4-BE49-F238E27FC236}">
                    <a16:creationId xmlns:a16="http://schemas.microsoft.com/office/drawing/2014/main" id="{2CAC4C59-D9A6-71AA-66ED-12121A01640A}"/>
                  </a:ext>
                </a:extLst>
              </p:cNvPr>
              <p:cNvSpPr txBox="1">
                <a:spLocks noRot="1" noChangeAspect="1" noMove="1" noResize="1" noEditPoints="1" noAdjustHandles="1" noChangeArrowheads="1" noChangeShapeType="1" noTextEdit="1"/>
              </p:cNvSpPr>
              <p:nvPr/>
            </p:nvSpPr>
            <p:spPr>
              <a:xfrm>
                <a:off x="2832399" y="1692056"/>
                <a:ext cx="8696766" cy="4770537"/>
              </a:xfrm>
              <a:prstGeom prst="rect">
                <a:avLst/>
              </a:prstGeom>
              <a:blipFill>
                <a:blip r:embed="rId3"/>
                <a:stretch>
                  <a:fillRect l="-876" t="-1330" b="-159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8EECFE7-1828-8CE8-C4FF-AAADD418A9F7}"/>
              </a:ext>
            </a:extLst>
          </p:cNvPr>
          <p:cNvSpPr txBox="1"/>
          <p:nvPr/>
        </p:nvSpPr>
        <p:spPr>
          <a:xfrm>
            <a:off x="345522" y="4195754"/>
            <a:ext cx="2106667"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时间复杂度</a:t>
            </a:r>
            <a:endParaRPr kumimoji="1" lang="en-US" altLang="zh-CN" sz="2000" dirty="0"/>
          </a:p>
          <a:p>
            <a:r>
              <a:rPr kumimoji="1" lang="zh-CN" altLang="en-US" sz="2000" dirty="0"/>
              <a:t>    </a:t>
            </a:r>
            <a:r>
              <a:rPr kumimoji="1" lang="en-US" altLang="zh-CN" sz="2000" dirty="0"/>
              <a:t>O(m</a:t>
            </a:r>
            <a:r>
              <a:rPr kumimoji="1" lang="zh-CN" altLang="en-US" sz="2000" dirty="0"/>
              <a:t>*</a:t>
            </a:r>
            <a:r>
              <a:rPr kumimoji="1" lang="en-US" altLang="zh-CN" sz="2000" dirty="0"/>
              <a:t>(|V|+|E|))</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a:xfrm>
            <a:off x="838200" y="261139"/>
            <a:ext cx="10515600" cy="518958"/>
          </a:xfrm>
        </p:spPr>
        <p:txBody>
          <a:bodyPr/>
          <a:lstStyle/>
          <a:p>
            <a:r>
              <a:rPr lang="zh-CN" altLang="en-US" dirty="0">
                <a:sym typeface="+mn-ea"/>
              </a:rPr>
              <a:t>Kruskal算法应用</a:t>
            </a:r>
            <a:endParaRPr lang="zh-CN" altLang="en-US" dirty="0"/>
          </a:p>
        </p:txBody>
      </p:sp>
      <p:sp>
        <p:nvSpPr>
          <p:cNvPr id="5" name="文本框 4">
            <a:extLst>
              <a:ext uri="{FF2B5EF4-FFF2-40B4-BE49-F238E27FC236}">
                <a16:creationId xmlns:a16="http://schemas.microsoft.com/office/drawing/2014/main" id="{E1C108DB-2030-7433-A276-381017928323}"/>
              </a:ext>
            </a:extLst>
          </p:cNvPr>
          <p:cNvSpPr txBox="1"/>
          <p:nvPr/>
        </p:nvSpPr>
        <p:spPr>
          <a:xfrm>
            <a:off x="838199" y="843827"/>
            <a:ext cx="10515599" cy="646331"/>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问题</a:t>
            </a:r>
            <a:r>
              <a:rPr kumimoji="1" lang="zh-CN" altLang="en-US" dirty="0">
                <a:latin typeface="Microsoft YaHei" panose="020B0503020204020204" pitchFamily="34" charset="-122"/>
                <a:ea typeface="Microsoft YaHei" panose="020B0503020204020204" pitchFamily="34" charset="-122"/>
              </a:rPr>
              <a:t>：给定加权无向图</a:t>
            </a:r>
            <a:r>
              <a:rPr kumimoji="1" lang="en-US" altLang="zh-CN" dirty="0">
                <a:latin typeface="Microsoft YaHei" panose="020B0503020204020204" pitchFamily="34" charset="-122"/>
                <a:ea typeface="Microsoft YaHei" panose="020B0503020204020204" pitchFamily="34" charset="-122"/>
              </a:rPr>
              <a:t>G=(V,E)</a:t>
            </a:r>
            <a:r>
              <a:rPr kumimoji="1" lang="zh-CN" altLang="en-US" dirty="0">
                <a:latin typeface="Microsoft YaHei" panose="020B0503020204020204" pitchFamily="34" charset="-122"/>
                <a:ea typeface="Microsoft YaHei" panose="020B0503020204020204" pitchFamily="34" charset="-122"/>
              </a:rPr>
              <a:t>和正整数</a:t>
            </a:r>
            <a:r>
              <a:rPr kumimoji="1" lang="en-US" altLang="zh-CN" dirty="0">
                <a:latin typeface="Microsoft YaHei" panose="020B0503020204020204" pitchFamily="34" charset="-122"/>
                <a:ea typeface="Microsoft YaHei" panose="020B0503020204020204" pitchFamily="34" charset="-122"/>
              </a:rPr>
              <a:t>Limit</a:t>
            </a:r>
            <a:r>
              <a:rPr kumimoji="1" lang="zh-CN" altLang="en-US" dirty="0">
                <a:latin typeface="Microsoft YaHei" panose="020B0503020204020204" pitchFamily="34" charset="-122"/>
                <a:ea typeface="Microsoft YaHei" panose="020B0503020204020204" pitchFamily="34" charset="-122"/>
              </a:rPr>
              <a:t>。接下来有</a:t>
            </a:r>
            <a:r>
              <a:rPr kumimoji="1" lang="en-US" altLang="zh-CN" dirty="0">
                <a:latin typeface="Microsoft YaHei" panose="020B0503020204020204" pitchFamily="34" charset="-122"/>
                <a:ea typeface="Microsoft YaHei" panose="020B0503020204020204" pitchFamily="34" charset="-122"/>
              </a:rPr>
              <a:t>m</a:t>
            </a:r>
            <a:r>
              <a:rPr kumimoji="1" lang="zh-CN" altLang="en-US" dirty="0">
                <a:latin typeface="Microsoft YaHei" panose="020B0503020204020204" pitchFamily="34" charset="-122"/>
                <a:ea typeface="Microsoft YaHei" panose="020B0503020204020204" pitchFamily="34" charset="-122"/>
              </a:rPr>
              <a:t>条提问，每条提问给出两个结点</a:t>
            </a:r>
            <a:r>
              <a:rPr kumimoji="1" lang="en-US" altLang="zh-CN"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zh-CN" altLang="en-US" dirty="0">
                <a:latin typeface="Microsoft YaHei" panose="020B0503020204020204" pitchFamily="34" charset="-122"/>
                <a:ea typeface="Microsoft YaHei" panose="020B0503020204020204" pitchFamily="34" charset="-122"/>
              </a:rPr>
              <a:t>。对每一条提问，判断</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中是否存在连通结点</a:t>
            </a:r>
            <a:r>
              <a:rPr kumimoji="1" lang="en-US" altLang="zh-CN"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zh-CN" altLang="en-US" dirty="0">
                <a:latin typeface="Microsoft YaHei" panose="020B0503020204020204" pitchFamily="34" charset="-122"/>
                <a:ea typeface="Microsoft YaHei" panose="020B0503020204020204" pitchFamily="34" charset="-122"/>
              </a:rPr>
              <a:t>的路径，并且该路径包含的</a:t>
            </a:r>
            <a:r>
              <a:rPr kumimoji="1" lang="zh-CN" altLang="en-US" dirty="0">
                <a:solidFill>
                  <a:srgbClr val="0070C0"/>
                </a:solidFill>
                <a:latin typeface="Microsoft YaHei" panose="020B0503020204020204" pitchFamily="34" charset="-122"/>
                <a:ea typeface="Microsoft YaHei" panose="020B0503020204020204" pitchFamily="34" charset="-122"/>
              </a:rPr>
              <a:t>所有边的权重都小于</a:t>
            </a:r>
            <a:r>
              <a:rPr kumimoji="1" lang="en-US" altLang="zh-CN" dirty="0">
                <a:solidFill>
                  <a:srgbClr val="0070C0"/>
                </a:solidFill>
                <a:latin typeface="Microsoft YaHei" panose="020B0503020204020204" pitchFamily="34" charset="-122"/>
                <a:ea typeface="Microsoft YaHei" panose="020B0503020204020204" pitchFamily="34" charset="-122"/>
              </a:rPr>
              <a:t>Limit</a:t>
            </a:r>
            <a:r>
              <a:rPr kumimoji="1" lang="zh-CN" altLang="en-US" dirty="0">
                <a:latin typeface="Microsoft YaHei" panose="020B0503020204020204" pitchFamily="34" charset="-122"/>
                <a:ea typeface="Microsoft YaHei" panose="020B0503020204020204" pitchFamily="34" charset="-122"/>
              </a:rPr>
              <a:t>。 </a:t>
            </a:r>
          </a:p>
        </p:txBody>
      </p:sp>
      <p:sp>
        <p:nvSpPr>
          <p:cNvPr id="6" name="文本框 5">
            <a:extLst>
              <a:ext uri="{FF2B5EF4-FFF2-40B4-BE49-F238E27FC236}">
                <a16:creationId xmlns:a16="http://schemas.microsoft.com/office/drawing/2014/main" id="{05001DF0-1498-33E4-4D10-DF52E99E74E4}"/>
              </a:ext>
            </a:extLst>
          </p:cNvPr>
          <p:cNvSpPr txBox="1"/>
          <p:nvPr/>
        </p:nvSpPr>
        <p:spPr>
          <a:xfrm>
            <a:off x="3266539" y="1517032"/>
            <a:ext cx="5658921"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a:t>
            </a:r>
            <a:r>
              <a:rPr kumimoji="1" lang="en-US" altLang="zh-CN" sz="2400" dirty="0">
                <a:latin typeface="Microsoft YaHei" panose="020B0503020204020204" pitchFamily="34" charset="-122"/>
                <a:ea typeface="Microsoft YaHei" panose="020B0503020204020204" pitchFamily="34" charset="-122"/>
              </a:rPr>
              <a:t>Kruskal</a:t>
            </a:r>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并查集判断连通性</a:t>
            </a:r>
          </a:p>
        </p:txBody>
      </p:sp>
      <p:sp>
        <p:nvSpPr>
          <p:cNvPr id="14" name="文本框 13">
            <a:extLst>
              <a:ext uri="{FF2B5EF4-FFF2-40B4-BE49-F238E27FC236}">
                <a16:creationId xmlns:a16="http://schemas.microsoft.com/office/drawing/2014/main" id="{88EECFE7-1828-8CE8-C4FF-AAADD418A9F7}"/>
              </a:ext>
            </a:extLst>
          </p:cNvPr>
          <p:cNvSpPr txBox="1"/>
          <p:nvPr/>
        </p:nvSpPr>
        <p:spPr>
          <a:xfrm>
            <a:off x="7799739" y="4565915"/>
            <a:ext cx="3746538"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时间复杂度</a:t>
            </a:r>
            <a:endParaRPr kumimoji="1" lang="en-US" altLang="zh-CN" sz="2000" dirty="0"/>
          </a:p>
          <a:p>
            <a:r>
              <a:rPr kumimoji="1" lang="zh-CN" altLang="en-US" sz="2000" dirty="0"/>
              <a:t>    </a:t>
            </a:r>
            <a:r>
              <a:rPr kumimoji="1" lang="en-US" altLang="zh-CN" sz="2000" dirty="0"/>
              <a:t>O(|E|</a:t>
            </a:r>
            <a:r>
              <a:rPr kumimoji="1" lang="zh-CN" altLang="en-US" sz="2000" dirty="0"/>
              <a:t>*</a:t>
            </a:r>
            <a:r>
              <a:rPr kumimoji="1" lang="en-US" altLang="zh-CN" sz="2000" dirty="0"/>
              <a:t>log(|E|)</a:t>
            </a:r>
            <a:r>
              <a:rPr kumimoji="1" lang="zh-CN" altLang="en-US" sz="2000" dirty="0"/>
              <a:t> </a:t>
            </a:r>
            <a:r>
              <a:rPr kumimoji="1" lang="en-US" altLang="zh-CN" sz="2000" dirty="0"/>
              <a:t>+</a:t>
            </a:r>
            <a:r>
              <a:rPr kumimoji="1" lang="zh-CN" altLang="en-US" sz="2000" dirty="0"/>
              <a:t> </a:t>
            </a:r>
            <a:r>
              <a:rPr kumimoji="1" lang="en-US" altLang="zh-CN" sz="2000" dirty="0"/>
              <a:t>O(m</a:t>
            </a:r>
            <a:r>
              <a:rPr kumimoji="1" lang="zh-CN" altLang="en-US" sz="2000" dirty="0"/>
              <a:t>*</a:t>
            </a:r>
            <a:r>
              <a:rPr kumimoji="1" lang="en-US" altLang="zh-CN" sz="2000" dirty="0"/>
              <a:t>log(|V|))</a:t>
            </a:r>
            <a:endParaRPr kumimoji="1" lang="zh-CN" altLang="en-US" sz="2000" dirty="0"/>
          </a:p>
        </p:txBody>
      </p:sp>
      <mc:AlternateContent xmlns:mc="http://schemas.openxmlformats.org/markup-compatibility/2006" xmlns:a14="http://schemas.microsoft.com/office/drawing/2010/main">
        <mc:Choice Requires="a14">
          <p:sp>
            <p:nvSpPr>
              <p:cNvPr id="9" name="内容占位符 4">
                <a:extLst>
                  <a:ext uri="{FF2B5EF4-FFF2-40B4-BE49-F238E27FC236}">
                    <a16:creationId xmlns:a16="http://schemas.microsoft.com/office/drawing/2014/main" id="{46AE3203-CAF5-8692-C853-CF4EF9D8286A}"/>
                  </a:ext>
                </a:extLst>
              </p:cNvPr>
              <p:cNvSpPr txBox="1">
                <a:spLocks/>
              </p:cNvSpPr>
              <p:nvPr/>
            </p:nvSpPr>
            <p:spPr>
              <a:xfrm>
                <a:off x="132027" y="2056727"/>
                <a:ext cx="7142942" cy="4759582"/>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457200" indent="-457200">
                  <a:lnSpc>
                    <a:spcPts val="2800"/>
                  </a:lnSpc>
                  <a:spcBef>
                    <a:spcPts val="0"/>
                  </a:spcBef>
                  <a:buAutoNum type="arabicPeriod"/>
                </a:pPr>
                <a:r>
                  <a:rPr lang="en-US" altLang="zh-CN" i="1" dirty="0">
                    <a:solidFill>
                      <a:schemeClr val="bg1"/>
                    </a:solidFill>
                    <a:latin typeface="Times New Roman" panose="02020603050405020304" pitchFamily="18" charset="0"/>
                    <a:cs typeface="Times New Roman" panose="02020603050405020304" pitchFamily="18" charset="0"/>
                    <a:sym typeface="+mn-ea"/>
                  </a:rPr>
                  <a:t>n</a:t>
                </a:r>
                <a:r>
                  <a:rPr lang="zh-CN" altLang="en-US" dirty="0">
                    <a:solidFill>
                      <a:schemeClr val="bg1"/>
                    </a:solidFill>
                    <a:latin typeface="Times New Roman" panose="02020603050405020304" pitchFamily="18" charset="0"/>
                    <a:cs typeface="Times New Roman" panose="02020603050405020304" pitchFamily="18" charset="0"/>
                    <a:sym typeface="+mn-ea"/>
                  </a:rPr>
                  <a:t> ← </a:t>
                </a:r>
                <a:r>
                  <a:rPr lang="en-US" altLang="zh-CN" i="1" dirty="0" err="1">
                    <a:solidFill>
                      <a:schemeClr val="bg1"/>
                    </a:solidFill>
                    <a:latin typeface="Times New Roman" panose="02020603050405020304" pitchFamily="18" charset="0"/>
                    <a:cs typeface="Times New Roman" panose="02020603050405020304" pitchFamily="18" charset="0"/>
                    <a:sym typeface="+mn-ea"/>
                  </a:rPr>
                  <a:t>graph.n_verts</a:t>
                </a:r>
                <a:endParaRPr lang="en-US" altLang="zh-CN" i="1" dirty="0">
                  <a:solidFill>
                    <a:schemeClr val="bg1"/>
                  </a:solidFill>
                  <a:latin typeface="Times New Roman" panose="02020603050405020304" pitchFamily="18" charset="0"/>
                  <a:cs typeface="Times New Roman" panose="02020603050405020304" pitchFamily="18" charset="0"/>
                  <a:sym typeface="+mn-ea"/>
                </a:endParaRPr>
              </a:p>
              <a:p>
                <a:pPr marL="457200" indent="-457200">
                  <a:lnSpc>
                    <a:spcPts val="2800"/>
                  </a:lnSpc>
                  <a:spcBef>
                    <a:spcPts val="0"/>
                  </a:spcBef>
                  <a:buAutoNum type="arabicPeriod"/>
                </a:pPr>
                <a:r>
                  <a:rPr lang="en-US" altLang="zh-CN" dirty="0" err="1">
                    <a:solidFill>
                      <a:schemeClr val="bg1"/>
                    </a:solidFill>
                    <a:latin typeface="Times New Roman" panose="02020603050405020304" pitchFamily="18" charset="0"/>
                    <a:cs typeface="Times New Roman" panose="02020603050405020304" pitchFamily="18" charset="0"/>
                    <a:sym typeface="+mn-ea"/>
                  </a:rPr>
                  <a:t>MakeMinHeap</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en-US" altLang="zh-CN" i="1" dirty="0">
                    <a:solidFill>
                      <a:schemeClr val="bg1"/>
                    </a:solidFill>
                    <a:latin typeface="Times New Roman" panose="02020603050405020304" pitchFamily="18" charset="0"/>
                    <a:cs typeface="Times New Roman" panose="02020603050405020304" pitchFamily="18" charset="0"/>
                    <a:sym typeface="+mn-ea"/>
                  </a:rPr>
                  <a:t>Q</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最小堆</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for</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err="1">
                    <a:solidFill>
                      <a:schemeClr val="bg1"/>
                    </a:solidFill>
                    <a:latin typeface="Times New Roman" panose="02020603050405020304" pitchFamily="18" charset="0"/>
                    <a:cs typeface="Times New Roman" panose="02020603050405020304" pitchFamily="18" charset="0"/>
                    <a:sym typeface="+mn-ea"/>
                  </a:rPr>
                  <a:t>i</a:t>
                </a:r>
                <a:r>
                  <a:rPr lang="zh-CN" altLang="en-US" dirty="0">
                    <a:solidFill>
                      <a:schemeClr val="bg1"/>
                    </a:solidFill>
                    <a:latin typeface="Times New Roman" panose="02020603050405020304" pitchFamily="18" charset="0"/>
                    <a:cs typeface="Times New Roman" panose="02020603050405020304" pitchFamily="18" charset="0"/>
                    <a:sym typeface="+mn-ea"/>
                  </a:rPr>
                  <a:t> ← </a:t>
                </a:r>
                <a:r>
                  <a:rPr lang="en-US" altLang="zh-CN" dirty="0">
                    <a:solidFill>
                      <a:schemeClr val="bg1"/>
                    </a:solidFill>
                    <a:latin typeface="Times New Roman" panose="02020603050405020304" pitchFamily="18" charset="0"/>
                    <a:cs typeface="Times New Roman" panose="02020603050405020304" pitchFamily="18" charset="0"/>
                    <a:sym typeface="+mn-ea"/>
                  </a:rPr>
                  <a:t>0</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to</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a:solidFill>
                      <a:schemeClr val="bg1"/>
                    </a:solidFill>
                    <a:latin typeface="Times New Roman" panose="02020603050405020304" pitchFamily="18" charset="0"/>
                    <a:cs typeface="Times New Roman" panose="02020603050405020304" pitchFamily="18" charset="0"/>
                    <a:sym typeface="+mn-ea"/>
                  </a:rPr>
                  <a:t>n</a:t>
                </a:r>
                <a:r>
                  <a:rPr lang="en-US" altLang="zh-CN" dirty="0">
                    <a:solidFill>
                      <a:schemeClr val="bg1"/>
                    </a:solidFill>
                    <a:latin typeface="Times New Roman" panose="02020603050405020304" pitchFamily="18" charset="0"/>
                    <a:cs typeface="Times New Roman" panose="02020603050405020304" pitchFamily="18" charset="0"/>
                    <a:sym typeface="+mn-ea"/>
                  </a:rPr>
                  <a:t>-1</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i="1" dirty="0">
                    <a:solidFill>
                      <a:schemeClr val="bg1"/>
                    </a:solidFill>
                    <a:latin typeface="Times New Roman" panose="02020603050405020304" pitchFamily="18" charset="0"/>
                    <a:cs typeface="Times New Roman" panose="02020603050405020304" pitchFamily="18" charset="0"/>
                    <a:sym typeface="+mn-ea"/>
                  </a:rPr>
                  <a:t>parent</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en-US" altLang="zh-CN" i="1" dirty="0" err="1">
                    <a:solidFill>
                      <a:schemeClr val="bg1"/>
                    </a:solidFill>
                    <a:latin typeface="Times New Roman" panose="02020603050405020304" pitchFamily="18" charset="0"/>
                    <a:cs typeface="Times New Roman" panose="02020603050405020304" pitchFamily="18" charset="0"/>
                    <a:sym typeface="+mn-ea"/>
                  </a:rPr>
                  <a:t>i</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 </a:t>
                </a: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i="1" dirty="0" err="1">
                    <a:solidFill>
                      <a:schemeClr val="bg1"/>
                    </a:solidFill>
                    <a:latin typeface="Times New Roman" panose="02020603050405020304" pitchFamily="18" charset="0"/>
                    <a:cs typeface="Times New Roman" panose="02020603050405020304" pitchFamily="18" charset="0"/>
                    <a:sym typeface="+mn-ea"/>
                  </a:rPr>
                  <a:t>i</a:t>
                </a:r>
                <a:r>
                  <a:rPr lang="zh-CN" altLang="en-US" i="1" dirty="0">
                    <a:solidFill>
                      <a:schemeClr val="bg1"/>
                    </a:solidFill>
                    <a:latin typeface="Times New Roman" panose="02020603050405020304" pitchFamily="18" charset="0"/>
                    <a:cs typeface="Times New Roman" panose="02020603050405020304" pitchFamily="18" charset="0"/>
                    <a:sym typeface="+mn-ea"/>
                  </a:rPr>
                  <a:t> </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zh-CN" altLang="zh-CN" i="1" dirty="0">
                    <a:solidFill>
                      <a:schemeClr val="bg1"/>
                    </a:solidFill>
                    <a:latin typeface="Times New Roman" panose="02020603050405020304" pitchFamily="18" charset="0"/>
                    <a:cs typeface="Times New Roman" panose="02020603050405020304" pitchFamily="18" charset="0"/>
                  </a:rPr>
                  <a:t>p</a:t>
                </a:r>
                <a:r>
                  <a:rPr lang="zh-CN" altLang="en-US" dirty="0">
                    <a:solidFill>
                      <a:schemeClr val="bg1"/>
                    </a:solidFill>
                    <a:cs typeface="Times New Roman" panose="02020603050405020304" pitchFamily="18" charset="0"/>
                  </a:rPr>
                  <a:t> </a:t>
                </a:r>
                <a14:m>
                  <m:oMath xmlns:m="http://schemas.openxmlformats.org/officeDocument/2006/math">
                    <m:r>
                      <a:rPr lang="zh-CN" altLang="en-US">
                        <a:solidFill>
                          <a:schemeClr val="bg1"/>
                        </a:solidFill>
                        <a:latin typeface="Cambria Math" panose="02040503050406030204" pitchFamily="18" charset="0"/>
                        <a:cs typeface="Times New Roman" panose="02020603050405020304" pitchFamily="18" charset="0"/>
                      </a:rPr>
                      <m:t>←</m:t>
                    </m:r>
                  </m:oMath>
                </a14:m>
                <a:r>
                  <a:rPr lang="zh-CN" altLang="zh-CN" dirty="0">
                    <a:solidFill>
                      <a:schemeClr val="bg1"/>
                    </a:solidFill>
                    <a:latin typeface="Times New Roman" panose="02020603050405020304" pitchFamily="18" charset="0"/>
                    <a:cs typeface="Times New Roman" panose="02020603050405020304" pitchFamily="18" charset="0"/>
                  </a:rPr>
                  <a:t> </a:t>
                </a:r>
                <a:r>
                  <a:rPr lang="en-US" altLang="zh-CN" i="1" dirty="0">
                    <a:solidFill>
                      <a:schemeClr val="bg1"/>
                    </a:solidFill>
                    <a:latin typeface="Times New Roman" panose="02020603050405020304" pitchFamily="18" charset="0"/>
                    <a:cs typeface="Times New Roman" panose="02020603050405020304" pitchFamily="18" charset="0"/>
                  </a:rPr>
                  <a:t>graph</a:t>
                </a:r>
                <a:r>
                  <a:rPr lang="zh-CN" altLang="zh-CN" i="1" dirty="0">
                    <a:solidFill>
                      <a:schemeClr val="bg1"/>
                    </a:solidFill>
                    <a:latin typeface="Times New Roman" panose="02020603050405020304" pitchFamily="18" charset="0"/>
                    <a:cs typeface="Times New Roman" panose="02020603050405020304" pitchFamily="18" charset="0"/>
                  </a:rPr>
                  <a:t>.ver_list</a:t>
                </a:r>
                <a:r>
                  <a:rPr lang="zh-CN" altLang="zh-CN" dirty="0">
                    <a:solidFill>
                      <a:schemeClr val="bg1"/>
                    </a:solidFill>
                    <a:latin typeface="Times New Roman" panose="02020603050405020304" pitchFamily="18" charset="0"/>
                    <a:cs typeface="Times New Roman" panose="02020603050405020304" pitchFamily="18" charset="0"/>
                  </a:rPr>
                  <a:t>[</a:t>
                </a:r>
                <a:r>
                  <a:rPr lang="en-US" altLang="zh-CN" i="1" dirty="0" err="1">
                    <a:solidFill>
                      <a:schemeClr val="bg1"/>
                    </a:solidFill>
                    <a:latin typeface="Times New Roman" panose="02020603050405020304" pitchFamily="18" charset="0"/>
                    <a:cs typeface="Times New Roman" panose="02020603050405020304" pitchFamily="18" charset="0"/>
                  </a:rPr>
                  <a:t>i</a:t>
                </a:r>
                <a:r>
                  <a:rPr lang="zh-CN" altLang="zh-CN" dirty="0">
                    <a:solidFill>
                      <a:schemeClr val="bg1"/>
                    </a:solidFill>
                    <a:latin typeface="Times New Roman" panose="02020603050405020304" pitchFamily="18" charset="0"/>
                    <a:cs typeface="Times New Roman" panose="02020603050405020304" pitchFamily="18" charset="0"/>
                  </a:rPr>
                  <a:t>].</a:t>
                </a:r>
                <a:r>
                  <a:rPr lang="zh-CN" altLang="zh-CN" i="1" dirty="0">
                    <a:solidFill>
                      <a:schemeClr val="bg1"/>
                    </a:solidFill>
                    <a:latin typeface="Times New Roman" panose="02020603050405020304" pitchFamily="18" charset="0"/>
                    <a:cs typeface="Times New Roman" panose="02020603050405020304" pitchFamily="18" charset="0"/>
                  </a:rPr>
                  <a:t>adj</a:t>
                </a:r>
                <a:r>
                  <a:rPr lang="en-US" altLang="zh-CN" i="1" dirty="0">
                    <a:solidFill>
                      <a:schemeClr val="bg1"/>
                    </a:solidFill>
                    <a:latin typeface="Times New Roman" panose="02020603050405020304" pitchFamily="18" charset="0"/>
                    <a:cs typeface="Times New Roman" panose="02020603050405020304" pitchFamily="18" charset="0"/>
                  </a:rPr>
                  <a:t> </a:t>
                </a:r>
              </a:p>
              <a:p>
                <a:pPr>
                  <a:lnSpc>
                    <a:spcPts val="2800"/>
                  </a:lnSpc>
                  <a:spcBef>
                    <a:spcPts val="0"/>
                  </a:spcBef>
                  <a:buFont typeface="+mj-lt"/>
                  <a:buAutoNum type="arabicPeriod"/>
                </a:pPr>
                <a:r>
                  <a:rPr lang="en-US" altLang="zh-CN" i="1" dirty="0">
                    <a:solidFill>
                      <a:schemeClr val="bg1"/>
                    </a:solidFill>
                    <a:latin typeface="Times New Roman" panose="02020603050405020304" pitchFamily="18" charset="0"/>
                    <a:cs typeface="Times New Roman" panose="02020603050405020304" pitchFamily="18" charset="0"/>
                    <a:sym typeface="+mn-ea"/>
                  </a:rPr>
                  <a:t>   |  </a:t>
                </a:r>
                <a:r>
                  <a:rPr lang="en-US" altLang="zh-CN" b="1" dirty="0">
                    <a:solidFill>
                      <a:schemeClr val="bg1"/>
                    </a:solidFill>
                    <a:latin typeface="Times New Roman" panose="02020603050405020304" pitchFamily="18" charset="0"/>
                    <a:cs typeface="Times New Roman" panose="02020603050405020304" pitchFamily="18" charset="0"/>
                    <a:sym typeface="+mn-ea"/>
                  </a:rPr>
                  <a:t>while</a:t>
                </a:r>
                <a:r>
                  <a:rPr lang="en-US" altLang="zh-CN" dirty="0">
                    <a:solidFill>
                      <a:schemeClr val="bg1"/>
                    </a:solidFill>
                    <a:latin typeface="Times New Roman" panose="02020603050405020304" pitchFamily="18" charset="0"/>
                    <a:cs typeface="Times New Roman" panose="02020603050405020304" pitchFamily="18" charset="0"/>
                    <a:sym typeface="+mn-ea"/>
                  </a:rPr>
                  <a:t> </a:t>
                </a:r>
                <a14:m>
                  <m:oMath xmlns:m="http://schemas.openxmlformats.org/officeDocument/2006/math">
                    <m:r>
                      <a:rPr lang="en-US" altLang="zh-CN" b="0" i="1" smtClean="0">
                        <a:solidFill>
                          <a:schemeClr val="bg1"/>
                        </a:solidFill>
                        <a:latin typeface="Cambria Math" panose="02040503050406030204" pitchFamily="18" charset="0"/>
                        <a:cs typeface="Times New Roman" panose="02020603050405020304" pitchFamily="18" charset="0"/>
                        <a:sym typeface="+mn-ea"/>
                      </a:rPr>
                      <m:t>𝑝</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m:rPr>
                        <m:sty m:val="p"/>
                      </m:rPr>
                      <a:rPr lang="en-US" altLang="zh-CN" b="0" i="0" smtClean="0">
                        <a:solidFill>
                          <a:schemeClr val="bg1"/>
                        </a:solidFill>
                        <a:latin typeface="Cambria Math" panose="02040503050406030204" pitchFamily="18" charset="0"/>
                        <a:cs typeface="Times New Roman" panose="02020603050405020304" pitchFamily="18" charset="0"/>
                        <a:sym typeface="+mn-ea"/>
                      </a:rPr>
                      <m:t>NIL</m:t>
                    </m:r>
                  </m:oMath>
                </a14:m>
                <a:r>
                  <a:rPr lang="en-US" altLang="zh-CN" b="0"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do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遍历邻接结点及边</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a:t>
                </a:r>
                <a:r>
                  <a:rPr lang="zh-CN" altLang="en-US" b="1"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if</a:t>
                </a:r>
                <a:r>
                  <a:rPr lang="zh-CN" altLang="en-US" dirty="0">
                    <a:solidFill>
                      <a:schemeClr val="bg1"/>
                    </a:solidFill>
                    <a:latin typeface="Times New Roman" panose="02020603050405020304" pitchFamily="18" charset="0"/>
                    <a:cs typeface="Times New Roman" panose="02020603050405020304" pitchFamily="18" charset="0"/>
                    <a:sym typeface="+mn-ea"/>
                  </a:rPr>
                  <a:t> </a:t>
                </a:r>
                <a14:m>
                  <m:oMath xmlns:m="http://schemas.openxmlformats.org/officeDocument/2006/math">
                    <m:r>
                      <a:rPr lang="zh-CN" altLang="en-US" i="1">
                        <a:solidFill>
                          <a:srgbClr val="FFFF00"/>
                        </a:solidFill>
                        <a:latin typeface="Cambria Math" panose="02040503050406030204" pitchFamily="18" charset="0"/>
                        <a:cs typeface="Times New Roman" panose="02020603050405020304" pitchFamily="18" charset="0"/>
                        <a:sym typeface="+mn-ea"/>
                      </a:rPr>
                      <m:t> </m:t>
                    </m:r>
                    <m:r>
                      <a:rPr lang="en-US" altLang="zh-CN" b="0" i="1" smtClean="0">
                        <a:solidFill>
                          <a:srgbClr val="FFFF00"/>
                        </a:solidFill>
                        <a:latin typeface="Cambria Math" panose="02040503050406030204" pitchFamily="18" charset="0"/>
                        <a:cs typeface="Times New Roman" panose="02020603050405020304" pitchFamily="18" charset="0"/>
                        <a:sym typeface="+mn-ea"/>
                      </a:rPr>
                      <m:t>𝑤</m:t>
                    </m:r>
                    <m:d>
                      <m:dPr>
                        <m:ctrlPr>
                          <a:rPr lang="en-US" altLang="zh-CN" b="0" i="1" smtClean="0">
                            <a:solidFill>
                              <a:srgbClr val="FFFF00"/>
                            </a:solidFill>
                            <a:latin typeface="Cambria Math" panose="02040503050406030204" pitchFamily="18" charset="0"/>
                            <a:cs typeface="Times New Roman" panose="02020603050405020304" pitchFamily="18" charset="0"/>
                            <a:sym typeface="+mn-ea"/>
                          </a:rPr>
                        </m:ctrlPr>
                      </m:dPr>
                      <m:e>
                        <m:r>
                          <a:rPr lang="en-US" altLang="zh-CN" b="0" i="1" smtClean="0">
                            <a:solidFill>
                              <a:srgbClr val="FFFF00"/>
                            </a:solidFill>
                            <a:latin typeface="Cambria Math" panose="02040503050406030204" pitchFamily="18" charset="0"/>
                            <a:cs typeface="Times New Roman" panose="02020603050405020304" pitchFamily="18" charset="0"/>
                            <a:sym typeface="+mn-ea"/>
                          </a:rPr>
                          <m:t>𝑖</m:t>
                        </m:r>
                        <m:r>
                          <a:rPr lang="en-US" altLang="zh-CN" b="0" i="1" smtClean="0">
                            <a:solidFill>
                              <a:srgbClr val="FFFF00"/>
                            </a:solidFill>
                            <a:latin typeface="Cambria Math" panose="02040503050406030204" pitchFamily="18" charset="0"/>
                            <a:cs typeface="Times New Roman" panose="02020603050405020304" pitchFamily="18" charset="0"/>
                            <a:sym typeface="+mn-ea"/>
                          </a:rPr>
                          <m:t>, </m:t>
                        </m:r>
                        <m:r>
                          <a:rPr lang="en-US" altLang="zh-CN" b="0" i="1" smtClean="0">
                            <a:solidFill>
                              <a:srgbClr val="FFFF00"/>
                            </a:solidFill>
                            <a:latin typeface="Cambria Math" panose="02040503050406030204" pitchFamily="18" charset="0"/>
                            <a:cs typeface="Times New Roman" panose="02020603050405020304" pitchFamily="18" charset="0"/>
                            <a:sym typeface="+mn-ea"/>
                          </a:rPr>
                          <m:t>𝑝</m:t>
                        </m:r>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0" i="1" smtClean="0">
                            <a:solidFill>
                              <a:srgbClr val="FFFF00"/>
                            </a:solidFill>
                            <a:latin typeface="Cambria Math" panose="02040503050406030204" pitchFamily="18" charset="0"/>
                            <a:cs typeface="Times New Roman" panose="02020603050405020304" pitchFamily="18" charset="0"/>
                            <a:sym typeface="+mn-ea"/>
                          </a:rPr>
                          <m:t>𝑑𝑒𝑠𝑡</m:t>
                        </m:r>
                      </m:e>
                    </m:d>
                    <m:r>
                      <a:rPr lang="en-US" altLang="zh-CN" b="0" i="1" smtClean="0">
                        <a:solidFill>
                          <a:srgbClr val="FFFF00"/>
                        </a:solidFill>
                        <a:latin typeface="Cambria Math" panose="02040503050406030204" pitchFamily="18" charset="0"/>
                        <a:cs typeface="Times New Roman" panose="02020603050405020304" pitchFamily="18" charset="0"/>
                        <a:sym typeface="+mn-ea"/>
                      </a:rPr>
                      <m:t>)</m:t>
                    </m:r>
                    <m:r>
                      <a:rPr lang="en-US" altLang="zh-CN" b="0" i="0" smtClean="0">
                        <a:solidFill>
                          <a:srgbClr val="FFFF00"/>
                        </a:solidFill>
                        <a:latin typeface="Cambria Math" panose="02040503050406030204" pitchFamily="18" charset="0"/>
                        <a:cs typeface="Times New Roman" panose="02020603050405020304" pitchFamily="18" charset="0"/>
                        <a:sym typeface="+mn-ea"/>
                      </a:rPr>
                      <m:t>&lt;</m:t>
                    </m:r>
                    <m:r>
                      <m:rPr>
                        <m:sty m:val="p"/>
                      </m:rPr>
                      <a:rPr lang="en-US" altLang="zh-CN" b="0" i="0" smtClean="0">
                        <a:solidFill>
                          <a:srgbClr val="FFFF00"/>
                        </a:solidFill>
                        <a:latin typeface="Cambria Math" panose="02040503050406030204" pitchFamily="18" charset="0"/>
                        <a:cs typeface="Times New Roman" panose="02020603050405020304" pitchFamily="18" charset="0"/>
                        <a:sym typeface="+mn-ea"/>
                      </a:rPr>
                      <m:t>Limit</m:t>
                    </m:r>
                  </m:oMath>
                </a14:m>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then</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筛选</a:t>
                </a:r>
                <a:r>
                  <a:rPr lang="zh-CN" altLang="en-US" dirty="0">
                    <a:solidFill>
                      <a:srgbClr val="FFFF00"/>
                    </a:solidFill>
                    <a:latin typeface="Times New Roman" panose="02020603050405020304" pitchFamily="18" charset="0"/>
                    <a:cs typeface="Times New Roman" panose="02020603050405020304" pitchFamily="18" charset="0"/>
                    <a:sym typeface="+mn-ea"/>
                  </a:rPr>
                  <a:t>权重小于</a:t>
                </a:r>
                <a:r>
                  <a:rPr lang="en-US" altLang="zh-CN" dirty="0">
                    <a:solidFill>
                      <a:srgbClr val="FFFF00"/>
                    </a:solidFill>
                    <a:latin typeface="Times New Roman" panose="02020603050405020304" pitchFamily="18" charset="0"/>
                    <a:cs typeface="Times New Roman" panose="02020603050405020304" pitchFamily="18" charset="0"/>
                    <a:sym typeface="+mn-ea"/>
                  </a:rPr>
                  <a:t>Limit</a:t>
                </a:r>
                <a:r>
                  <a:rPr lang="zh-CN" altLang="en-US" dirty="0">
                    <a:solidFill>
                      <a:srgbClr val="FFFF00"/>
                    </a:solidFill>
                    <a:latin typeface="Times New Roman" panose="02020603050405020304" pitchFamily="18" charset="0"/>
                    <a:cs typeface="Times New Roman" panose="02020603050405020304" pitchFamily="18" charset="0"/>
                    <a:sym typeface="+mn-ea"/>
                  </a:rPr>
                  <a:t>的边</a:t>
                </a:r>
                <a:endParaRPr lang="en-US" altLang="zh-CN"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a:t>
                </a:r>
                <a14:m>
                  <m:oMath xmlns:m="http://schemas.openxmlformats.org/officeDocument/2006/math">
                    <m:r>
                      <a:rPr lang="en-US" altLang="zh-CN" b="0" i="0" smtClean="0">
                        <a:solidFill>
                          <a:schemeClr val="bg1"/>
                        </a:solidFill>
                        <a:latin typeface="Cambria Math" panose="02040503050406030204" pitchFamily="18" charset="0"/>
                        <a:cs typeface="Times New Roman" panose="02020603050405020304" pitchFamily="18" charset="0"/>
                        <a:sym typeface="+mn-ea"/>
                      </a:rPr>
                      <m:t>|</m:t>
                    </m:r>
                    <m:r>
                      <a:rPr lang="zh-CN" altLang="en-US" b="0" i="0" smtClean="0">
                        <a:solidFill>
                          <a:schemeClr val="bg1"/>
                        </a:solidFill>
                        <a:latin typeface="Cambria Math" panose="02040503050406030204" pitchFamily="18" charset="0"/>
                        <a:cs typeface="Times New Roman" panose="02020603050405020304" pitchFamily="18" charset="0"/>
                        <a:sym typeface="+mn-ea"/>
                      </a:rPr>
                      <m:t>    </m:t>
                    </m:r>
                    <m:r>
                      <a:rPr lang="en-US" altLang="zh-CN" b="0" i="1" smtClean="0">
                        <a:solidFill>
                          <a:schemeClr val="bg1"/>
                        </a:solidFill>
                        <a:latin typeface="Cambria Math" panose="02040503050406030204" pitchFamily="18" charset="0"/>
                        <a:cs typeface="Times New Roman" panose="02020603050405020304" pitchFamily="18" charset="0"/>
                        <a:sym typeface="+mn-ea"/>
                      </a:rPr>
                      <m:t>𝑒</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a:rPr lang="en-US" altLang="zh-CN" b="1" i="0" smtClean="0">
                        <a:solidFill>
                          <a:schemeClr val="bg1"/>
                        </a:solidFill>
                        <a:latin typeface="Cambria Math" panose="02040503050406030204" pitchFamily="18" charset="0"/>
                        <a:cs typeface="Times New Roman" panose="02020603050405020304" pitchFamily="18" charset="0"/>
                        <a:sym typeface="+mn-ea"/>
                      </a:rPr>
                      <m:t>𝐧𝐞𝐰</m:t>
                    </m:r>
                    <m:r>
                      <a:rPr lang="en-US" altLang="zh-CN" b="0" i="0" smtClean="0">
                        <a:solidFill>
                          <a:schemeClr val="bg1"/>
                        </a:solidFill>
                        <a:latin typeface="Cambria Math" panose="02040503050406030204" pitchFamily="18" charset="0"/>
                        <a:cs typeface="Times New Roman" panose="02020603050405020304" pitchFamily="18" charset="0"/>
                        <a:sym typeface="+mn-ea"/>
                      </a:rPr>
                      <m:t> </m:t>
                    </m:r>
                    <m:r>
                      <m:rPr>
                        <m:sty m:val="p"/>
                      </m:rPr>
                      <a:rPr lang="en-US" altLang="zh-CN" i="1">
                        <a:solidFill>
                          <a:schemeClr val="bg1"/>
                        </a:solidFill>
                        <a:latin typeface="Cambria Math" panose="02040503050406030204" pitchFamily="18" charset="0"/>
                        <a:cs typeface="Times New Roman" panose="02020603050405020304" pitchFamily="18" charset="0"/>
                        <a:sym typeface="+mn-ea"/>
                      </a:rPr>
                      <m:t>Edge</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a:rPr lang="en-US" altLang="zh-CN" b="0" i="1" smtClean="0">
                        <a:solidFill>
                          <a:schemeClr val="bg1"/>
                        </a:solidFill>
                        <a:latin typeface="Cambria Math" panose="02040503050406030204" pitchFamily="18" charset="0"/>
                        <a:cs typeface="Times New Roman" panose="02020603050405020304" pitchFamily="18" charset="0"/>
                        <a:sym typeface="+mn-ea"/>
                      </a:rPr>
                      <m:t>𝑖</m:t>
                    </m:r>
                    <m:r>
                      <a:rPr lang="en-US" altLang="zh-CN" b="0" i="1" smtClean="0">
                        <a:solidFill>
                          <a:schemeClr val="bg1"/>
                        </a:solidFill>
                        <a:latin typeface="Cambria Math" panose="02040503050406030204" pitchFamily="18" charset="0"/>
                        <a:cs typeface="Times New Roman" panose="02020603050405020304" pitchFamily="18" charset="0"/>
                        <a:sym typeface="+mn-ea"/>
                      </a:rPr>
                      <m:t>,  </m:t>
                    </m:r>
                    <m:r>
                      <a:rPr lang="en-US" altLang="zh-CN" b="0" i="1" smtClean="0">
                        <a:solidFill>
                          <a:schemeClr val="bg1"/>
                        </a:solidFill>
                        <a:latin typeface="Cambria Math" panose="02040503050406030204" pitchFamily="18" charset="0"/>
                        <a:cs typeface="Times New Roman" panose="02020603050405020304" pitchFamily="18" charset="0"/>
                        <a:sym typeface="+mn-ea"/>
                      </a:rPr>
                      <m:t>𝑝</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a:rPr lang="en-US" altLang="zh-CN" b="0" i="1" smtClean="0">
                        <a:solidFill>
                          <a:schemeClr val="bg1"/>
                        </a:solidFill>
                        <a:latin typeface="Cambria Math" panose="02040503050406030204" pitchFamily="18" charset="0"/>
                        <a:cs typeface="Times New Roman" panose="02020603050405020304" pitchFamily="18" charset="0"/>
                        <a:sym typeface="+mn-ea"/>
                      </a:rPr>
                      <m:t>𝑑𝑒𝑠𝑡</m:t>
                    </m:r>
                    <m:r>
                      <a:rPr lang="en-US" altLang="zh-CN" b="0" i="1" smtClean="0">
                        <a:solidFill>
                          <a:schemeClr val="bg1"/>
                        </a:solidFill>
                        <a:latin typeface="Cambria Math" panose="02040503050406030204" pitchFamily="18" charset="0"/>
                        <a:cs typeface="Times New Roman" panose="02020603050405020304" pitchFamily="18" charset="0"/>
                        <a:sym typeface="+mn-ea"/>
                      </a:rPr>
                      <m:t>,  </m:t>
                    </m:r>
                    <m:r>
                      <a:rPr lang="en-US" altLang="zh-CN" b="0" i="1" smtClean="0">
                        <a:solidFill>
                          <a:schemeClr val="bg1"/>
                        </a:solidFill>
                        <a:latin typeface="Cambria Math" panose="02040503050406030204" pitchFamily="18" charset="0"/>
                        <a:cs typeface="Times New Roman" panose="02020603050405020304" pitchFamily="18" charset="0"/>
                        <a:sym typeface="+mn-ea"/>
                      </a:rPr>
                      <m:t>𝑤</m:t>
                    </m:r>
                    <m:d>
                      <m:dPr>
                        <m:ctrlPr>
                          <a:rPr lang="en-US" altLang="zh-CN" b="0" i="1" smtClean="0">
                            <a:solidFill>
                              <a:schemeClr val="bg1"/>
                            </a:solidFill>
                            <a:latin typeface="Cambria Math" panose="02040503050406030204" pitchFamily="18" charset="0"/>
                            <a:cs typeface="Times New Roman" panose="02020603050405020304" pitchFamily="18" charset="0"/>
                            <a:sym typeface="+mn-ea"/>
                          </a:rPr>
                        </m:ctrlPr>
                      </m:dPr>
                      <m:e>
                        <m:r>
                          <a:rPr lang="en-US" altLang="zh-CN" b="0" i="1" smtClean="0">
                            <a:solidFill>
                              <a:schemeClr val="bg1"/>
                            </a:solidFill>
                            <a:latin typeface="Cambria Math" panose="02040503050406030204" pitchFamily="18" charset="0"/>
                            <a:cs typeface="Times New Roman" panose="02020603050405020304" pitchFamily="18" charset="0"/>
                            <a:sym typeface="+mn-ea"/>
                          </a:rPr>
                          <m:t>𝑖</m:t>
                        </m:r>
                        <m:r>
                          <a:rPr lang="en-US" altLang="zh-CN" b="0" i="1" smtClean="0">
                            <a:solidFill>
                              <a:schemeClr val="bg1"/>
                            </a:solidFill>
                            <a:latin typeface="Cambria Math" panose="02040503050406030204" pitchFamily="18" charset="0"/>
                            <a:cs typeface="Times New Roman" panose="02020603050405020304" pitchFamily="18" charset="0"/>
                            <a:sym typeface="+mn-ea"/>
                          </a:rPr>
                          <m:t>, </m:t>
                        </m:r>
                        <m:r>
                          <a:rPr lang="en-US" altLang="zh-CN" b="0" i="1" smtClean="0">
                            <a:solidFill>
                              <a:schemeClr val="bg1"/>
                            </a:solidFill>
                            <a:latin typeface="Cambria Math" panose="02040503050406030204" pitchFamily="18" charset="0"/>
                            <a:cs typeface="Times New Roman" panose="02020603050405020304" pitchFamily="18" charset="0"/>
                            <a:sym typeface="+mn-ea"/>
                          </a:rPr>
                          <m:t>𝑝</m:t>
                        </m:r>
                        <m:r>
                          <a:rPr lang="en-US" altLang="zh-CN" b="0" i="1" smtClean="0">
                            <a:solidFill>
                              <a:schemeClr val="bg1"/>
                            </a:solidFill>
                            <a:latin typeface="Cambria Math" panose="02040503050406030204" pitchFamily="18" charset="0"/>
                            <a:cs typeface="Times New Roman" panose="02020603050405020304" pitchFamily="18" charset="0"/>
                            <a:sym typeface="+mn-ea"/>
                          </a:rPr>
                          <m:t>.</m:t>
                        </m:r>
                        <m:r>
                          <a:rPr lang="en-US" altLang="zh-CN" b="0" i="1" smtClean="0">
                            <a:solidFill>
                              <a:schemeClr val="bg1"/>
                            </a:solidFill>
                            <a:latin typeface="Cambria Math" panose="02040503050406030204" pitchFamily="18" charset="0"/>
                            <a:cs typeface="Times New Roman" panose="02020603050405020304" pitchFamily="18" charset="0"/>
                            <a:sym typeface="+mn-ea"/>
                          </a:rPr>
                          <m:t>𝑑𝑒𝑠𝑡</m:t>
                        </m:r>
                      </m:e>
                    </m:d>
                    <m:r>
                      <a:rPr lang="en-US" altLang="zh-CN" b="0" i="1" smtClean="0">
                        <a:solidFill>
                          <a:schemeClr val="bg1"/>
                        </a:solidFill>
                        <a:latin typeface="Cambria Math" panose="02040503050406030204" pitchFamily="18" charset="0"/>
                        <a:cs typeface="Times New Roman" panose="02020603050405020304" pitchFamily="18" charset="0"/>
                        <a:sym typeface="+mn-ea"/>
                      </a:rPr>
                      <m:t>)</m:t>
                    </m:r>
                  </m:oMath>
                </a14:m>
                <a:endParaRPr lang="en-US" altLang="zh-CN" b="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rgbClr val="FFFF00"/>
                    </a:solidFill>
                    <a:latin typeface="Times New Roman" panose="02020603050405020304" pitchFamily="18" charset="0"/>
                    <a:cs typeface="Times New Roman" panose="02020603050405020304" pitchFamily="18" charset="0"/>
                    <a:sym typeface="+mn-ea"/>
                  </a:rPr>
                  <a:t>Insert(</a:t>
                </a:r>
                <a:r>
                  <a:rPr lang="en-US" altLang="zh-CN" i="1" dirty="0">
                    <a:solidFill>
                      <a:srgbClr val="FFFF00"/>
                    </a:solidFill>
                    <a:latin typeface="Times New Roman" panose="02020603050405020304" pitchFamily="18" charset="0"/>
                    <a:cs typeface="Times New Roman" panose="02020603050405020304" pitchFamily="18" charset="0"/>
                    <a:sym typeface="+mn-ea"/>
                  </a:rPr>
                  <a:t>Q</a:t>
                </a:r>
                <a:r>
                  <a:rPr lang="en-US" altLang="zh-CN" dirty="0">
                    <a:solidFill>
                      <a:srgbClr val="FFFF00"/>
                    </a:solidFill>
                    <a:latin typeface="Times New Roman" panose="02020603050405020304" pitchFamily="18" charset="0"/>
                    <a:cs typeface="Times New Roman" panose="02020603050405020304" pitchFamily="18" charset="0"/>
                    <a:sym typeface="+mn-ea"/>
                  </a:rPr>
                  <a:t>, </a:t>
                </a:r>
                <a:r>
                  <a:rPr lang="en-US" altLang="zh-CN" i="1" dirty="0">
                    <a:solidFill>
                      <a:srgbClr val="FFFF00"/>
                    </a:solidFill>
                    <a:latin typeface="Times New Roman" panose="02020603050405020304" pitchFamily="18" charset="0"/>
                    <a:cs typeface="Times New Roman" panose="02020603050405020304" pitchFamily="18" charset="0"/>
                    <a:sym typeface="+mn-ea"/>
                  </a:rPr>
                  <a:t>e</a:t>
                </a:r>
                <a:r>
                  <a:rPr lang="en-US" altLang="zh-CN" dirty="0">
                    <a:solidFill>
                      <a:srgbClr val="FFFF00"/>
                    </a:solidFill>
                    <a:latin typeface="Times New Roman" panose="02020603050405020304" pitchFamily="18" charset="0"/>
                    <a:cs typeface="Times New Roman" panose="02020603050405020304" pitchFamily="18" charset="0"/>
                    <a:sym typeface="+mn-ea"/>
                  </a:rPr>
                  <a:t>)        //</a:t>
                </a:r>
                <a:r>
                  <a:rPr lang="zh-CN" altLang="en-US" dirty="0">
                    <a:solidFill>
                      <a:srgbClr val="FFFF00"/>
                    </a:solidFill>
                    <a:latin typeface="Times New Roman" panose="02020603050405020304" pitchFamily="18" charset="0"/>
                    <a:cs typeface="Times New Roman" panose="02020603050405020304" pitchFamily="18" charset="0"/>
                    <a:sym typeface="+mn-ea"/>
                  </a:rPr>
                  <a:t>边入堆</a:t>
                </a:r>
                <a:endParaRPr lang="en-US" altLang="zh-CN"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   |   </a:t>
                </a:r>
                <a:r>
                  <a:rPr lang="zh-CN" altLang="zh-CN" i="1" dirty="0">
                    <a:solidFill>
                      <a:schemeClr val="bg1"/>
                    </a:solidFill>
                    <a:latin typeface="Times New Roman" panose="02020603050405020304" pitchFamily="18" charset="0"/>
                    <a:cs typeface="Times New Roman" panose="02020603050405020304" pitchFamily="18" charset="0"/>
                  </a:rPr>
                  <a:t>p</a:t>
                </a:r>
                <a:r>
                  <a:rPr lang="zh-CN" altLang="en-US" dirty="0">
                    <a:solidFill>
                      <a:schemeClr val="bg1"/>
                    </a:solidFill>
                    <a:cs typeface="Times New Roman" panose="02020603050405020304" pitchFamily="18" charset="0"/>
                  </a:rPr>
                  <a:t> </a:t>
                </a:r>
                <a14:m>
                  <m:oMath xmlns:m="http://schemas.openxmlformats.org/officeDocument/2006/math">
                    <m:r>
                      <a:rPr lang="zh-CN" altLang="en-US">
                        <a:solidFill>
                          <a:schemeClr val="bg1"/>
                        </a:solidFill>
                        <a:latin typeface="Cambria Math" panose="02040503050406030204" pitchFamily="18" charset="0"/>
                        <a:cs typeface="Times New Roman" panose="02020603050405020304" pitchFamily="18" charset="0"/>
                      </a:rPr>
                      <m:t>←</m:t>
                    </m:r>
                    <m:r>
                      <a:rPr lang="en-US" altLang="zh-CN" b="0" i="1" smtClean="0">
                        <a:solidFill>
                          <a:schemeClr val="bg1"/>
                        </a:solidFill>
                        <a:latin typeface="Cambria Math" panose="02040503050406030204" pitchFamily="18" charset="0"/>
                        <a:cs typeface="Times New Roman" panose="02020603050405020304" pitchFamily="18" charset="0"/>
                      </a:rPr>
                      <m:t>𝑝</m:t>
                    </m:r>
                    <m:r>
                      <a:rPr lang="en-US" altLang="zh-CN" b="0" i="1" smtClean="0">
                        <a:solidFill>
                          <a:schemeClr val="bg1"/>
                        </a:solidFill>
                        <a:latin typeface="Cambria Math" panose="02040503050406030204" pitchFamily="18" charset="0"/>
                        <a:cs typeface="Times New Roman" panose="02020603050405020304" pitchFamily="18" charset="0"/>
                      </a:rPr>
                      <m:t>. </m:t>
                    </m:r>
                    <m:r>
                      <a:rPr lang="en-US" altLang="zh-CN" b="0" i="1" smtClean="0">
                        <a:solidFill>
                          <a:schemeClr val="bg1"/>
                        </a:solidFill>
                        <a:latin typeface="Cambria Math" panose="02040503050406030204" pitchFamily="18" charset="0"/>
                        <a:cs typeface="Times New Roman" panose="02020603050405020304" pitchFamily="18" charset="0"/>
                      </a:rPr>
                      <m:t>𝑛𝑒𝑥𝑡</m:t>
                    </m:r>
                  </m:oMath>
                </a14:m>
                <a:endParaRPr lang="en-US" altLang="zh-CN" i="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en-US" altLang="zh-CN" b="0" dirty="0">
                    <a:solidFill>
                      <a:schemeClr val="bg1"/>
                    </a:solidFill>
                    <a:latin typeface="Times New Roman" panose="02020603050405020304" pitchFamily="18" charset="0"/>
                    <a:cs typeface="Times New Roman" panose="02020603050405020304" pitchFamily="18" charset="0"/>
                    <a:sym typeface="+mn-ea"/>
                  </a:rPr>
                  <a:t> |   </a:t>
                </a:r>
                <a:r>
                  <a:rPr lang="en-US" altLang="zh-CN"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en-US" altLang="zh-CN" dirty="0">
                    <a:solidFill>
                      <a:schemeClr val="bg1"/>
                    </a:solidFill>
                    <a:latin typeface="Times New Roman" panose="02020603050405020304" pitchFamily="18" charset="0"/>
                    <a:cs typeface="Times New Roman" panose="02020603050405020304" pitchFamily="18" charset="0"/>
                    <a:sym typeface="+mn-ea"/>
                  </a:rPr>
                  <a:t> </a:t>
                </a:r>
                <a:r>
                  <a:rPr lang="en-US" altLang="zh-CN" b="1" dirty="0">
                    <a:solidFill>
                      <a:schemeClr val="bg1"/>
                    </a:solidFill>
                    <a:latin typeface="Times New Roman" panose="02020603050405020304" pitchFamily="18" charset="0"/>
                    <a:cs typeface="Times New Roman" panose="02020603050405020304" pitchFamily="18" charset="0"/>
                    <a:sym typeface="+mn-ea"/>
                  </a:rPr>
                  <a:t>end</a:t>
                </a:r>
              </a:p>
            </p:txBody>
          </p:sp>
        </mc:Choice>
        <mc:Fallback xmlns="">
          <p:sp>
            <p:nvSpPr>
              <p:cNvPr id="9" name="内容占位符 4">
                <a:extLst>
                  <a:ext uri="{FF2B5EF4-FFF2-40B4-BE49-F238E27FC236}">
                    <a16:creationId xmlns:a16="http://schemas.microsoft.com/office/drawing/2014/main" id="{46AE3203-CAF5-8692-C853-CF4EF9D8286A}"/>
                  </a:ext>
                </a:extLst>
              </p:cNvPr>
              <p:cNvSpPr txBox="1">
                <a:spLocks noRot="1" noChangeAspect="1" noMove="1" noResize="1" noEditPoints="1" noAdjustHandles="1" noChangeArrowheads="1" noChangeShapeType="1" noTextEdit="1"/>
              </p:cNvSpPr>
              <p:nvPr/>
            </p:nvSpPr>
            <p:spPr>
              <a:xfrm>
                <a:off x="132027" y="2056727"/>
                <a:ext cx="7142942" cy="4759582"/>
              </a:xfrm>
              <a:prstGeom prst="rect">
                <a:avLst/>
              </a:prstGeom>
              <a:blipFill>
                <a:blip r:embed="rId3"/>
                <a:stretch>
                  <a:fillRect l="-710" b="-79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8B0220C-DC1E-CF58-6D73-948845AB20A2}"/>
              </a:ext>
            </a:extLst>
          </p:cNvPr>
          <p:cNvSpPr txBox="1"/>
          <p:nvPr/>
        </p:nvSpPr>
        <p:spPr>
          <a:xfrm>
            <a:off x="7773877" y="2562726"/>
            <a:ext cx="3902030"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Q:</a:t>
            </a:r>
            <a:r>
              <a:rPr kumimoji="1" lang="zh-CN" altLang="en-US" sz="2000" dirty="0">
                <a:latin typeface="Microsoft YaHei" panose="020B0503020204020204" pitchFamily="34" charset="-122"/>
                <a:ea typeface="Microsoft YaHei" panose="020B0503020204020204" pitchFamily="34" charset="-122"/>
              </a:rPr>
              <a:t> 如何判断两个点</a:t>
            </a:r>
            <a:r>
              <a:rPr kumimoji="1" lang="en-US" altLang="zh-CN" sz="2000" dirty="0">
                <a:latin typeface="Microsoft YaHei" panose="020B0503020204020204" pitchFamily="34" charset="-122"/>
                <a:ea typeface="Microsoft YaHei" panose="020B0503020204020204" pitchFamily="34" charset="-122"/>
              </a:rPr>
              <a:t>u</a:t>
            </a:r>
            <a:r>
              <a:rPr kumimoji="1" lang="zh-CN" altLang="en-US" sz="2000" dirty="0">
                <a:latin typeface="Microsoft YaHei" panose="020B0503020204020204" pitchFamily="34" charset="-122"/>
                <a:ea typeface="Microsoft YaHei" panose="020B0503020204020204" pitchFamily="34" charset="-122"/>
              </a:rPr>
              <a:t>和</a:t>
            </a:r>
            <a:r>
              <a:rPr kumimoji="1" lang="en-US" altLang="zh-CN" sz="2000" dirty="0">
                <a:latin typeface="Microsoft YaHei" panose="020B0503020204020204" pitchFamily="34" charset="-122"/>
                <a:ea typeface="Microsoft YaHei" panose="020B0503020204020204" pitchFamily="34" charset="-122"/>
              </a:rPr>
              <a:t>v</a:t>
            </a:r>
            <a:r>
              <a:rPr kumimoji="1" lang="zh-CN" altLang="en-US" sz="2000" dirty="0">
                <a:latin typeface="Microsoft YaHei" panose="020B0503020204020204" pitchFamily="34" charset="-122"/>
                <a:ea typeface="Microsoft YaHei" panose="020B0503020204020204" pitchFamily="34" charset="-122"/>
              </a:rPr>
              <a:t>是否连通</a:t>
            </a:r>
          </a:p>
        </p:txBody>
      </p:sp>
      <p:sp>
        <p:nvSpPr>
          <p:cNvPr id="11" name="文本框 10">
            <a:extLst>
              <a:ext uri="{FF2B5EF4-FFF2-40B4-BE49-F238E27FC236}">
                <a16:creationId xmlns:a16="http://schemas.microsoft.com/office/drawing/2014/main" id="{7B5218A8-E5CC-551A-09A8-11621E38FC19}"/>
              </a:ext>
            </a:extLst>
          </p:cNvPr>
          <p:cNvSpPr txBox="1"/>
          <p:nvPr/>
        </p:nvSpPr>
        <p:spPr>
          <a:xfrm>
            <a:off x="7638649" y="3495055"/>
            <a:ext cx="4087081" cy="400110"/>
          </a:xfrm>
          <a:prstGeom prst="rect">
            <a:avLst/>
          </a:prstGeom>
          <a:solidFill>
            <a:srgbClr val="009999"/>
          </a:solidFill>
        </p:spPr>
        <p:txBody>
          <a:bodyPr wrap="none" rtlCol="0">
            <a:spAutoFit/>
          </a:bodyPr>
          <a:lstStyle/>
          <a:p>
            <a:r>
              <a:rPr kumimoji="1" lang="zh-CN" altLang="en-US" sz="2000" dirty="0">
                <a:solidFill>
                  <a:schemeClr val="bg1"/>
                </a:solidFill>
              </a:rPr>
              <a:t>验证 </a:t>
            </a:r>
            <a:r>
              <a:rPr kumimoji="1" lang="en-US" altLang="zh-CN" sz="2000" dirty="0">
                <a:solidFill>
                  <a:schemeClr val="bg1"/>
                </a:solidFill>
              </a:rPr>
              <a:t>Find(</a:t>
            </a:r>
            <a:r>
              <a:rPr kumimoji="1" lang="en-US" altLang="zh-CN" sz="2000" i="1" dirty="0">
                <a:solidFill>
                  <a:schemeClr val="bg1"/>
                </a:solidFill>
              </a:rPr>
              <a:t>parent</a:t>
            </a:r>
            <a:r>
              <a:rPr kumimoji="1" lang="en-US" altLang="zh-CN" sz="2000" dirty="0">
                <a:solidFill>
                  <a:schemeClr val="bg1"/>
                </a:solidFill>
              </a:rPr>
              <a:t>,</a:t>
            </a:r>
            <a:r>
              <a:rPr kumimoji="1" lang="zh-CN" altLang="en-US" sz="2000" dirty="0">
                <a:solidFill>
                  <a:schemeClr val="bg1"/>
                </a:solidFill>
              </a:rPr>
              <a:t> </a:t>
            </a:r>
            <a:r>
              <a:rPr kumimoji="1" lang="en-US" altLang="zh-CN" sz="2000" i="1" dirty="0">
                <a:solidFill>
                  <a:schemeClr val="bg1"/>
                </a:solidFill>
              </a:rPr>
              <a:t>u</a:t>
            </a:r>
            <a:r>
              <a:rPr kumimoji="1" lang="en-US" altLang="zh-CN" sz="2000" dirty="0">
                <a:solidFill>
                  <a:schemeClr val="bg1"/>
                </a:solidFill>
              </a:rPr>
              <a:t>)</a:t>
            </a:r>
            <a:r>
              <a:rPr kumimoji="1" lang="zh-CN" altLang="en-US" sz="2000" dirty="0">
                <a:solidFill>
                  <a:schemeClr val="bg1"/>
                </a:solidFill>
              </a:rPr>
              <a:t> </a:t>
            </a:r>
            <a:r>
              <a:rPr kumimoji="1" lang="en-US" altLang="zh-CN" sz="2000" dirty="0">
                <a:solidFill>
                  <a:schemeClr val="bg1"/>
                </a:solidFill>
              </a:rPr>
              <a:t>=</a:t>
            </a:r>
            <a:r>
              <a:rPr kumimoji="1" lang="zh-CN" altLang="en-US" sz="2000" dirty="0">
                <a:solidFill>
                  <a:schemeClr val="bg1"/>
                </a:solidFill>
              </a:rPr>
              <a:t> </a:t>
            </a:r>
            <a:r>
              <a:rPr kumimoji="1" lang="en-US" altLang="zh-CN" sz="2000" dirty="0">
                <a:solidFill>
                  <a:schemeClr val="bg1"/>
                </a:solidFill>
              </a:rPr>
              <a:t>Find(</a:t>
            </a:r>
            <a:r>
              <a:rPr kumimoji="1" lang="en-US" altLang="zh-CN" sz="2000" i="1" dirty="0">
                <a:solidFill>
                  <a:schemeClr val="bg1"/>
                </a:solidFill>
              </a:rPr>
              <a:t>parent</a:t>
            </a:r>
            <a:r>
              <a:rPr kumimoji="1" lang="en-US" altLang="zh-CN" sz="2000" dirty="0">
                <a:solidFill>
                  <a:schemeClr val="bg1"/>
                </a:solidFill>
              </a:rPr>
              <a:t>,</a:t>
            </a:r>
            <a:r>
              <a:rPr kumimoji="1" lang="zh-CN" altLang="en-US" sz="2000" dirty="0">
                <a:solidFill>
                  <a:schemeClr val="bg1"/>
                </a:solidFill>
              </a:rPr>
              <a:t> </a:t>
            </a:r>
            <a:r>
              <a:rPr kumimoji="1" lang="en-US" altLang="zh-CN" sz="2000" i="1" dirty="0">
                <a:solidFill>
                  <a:schemeClr val="bg1"/>
                </a:solidFill>
              </a:rPr>
              <a:t>v</a:t>
            </a:r>
            <a:r>
              <a:rPr kumimoji="1" lang="en-US" altLang="zh-CN" sz="2000" dirty="0">
                <a:solidFill>
                  <a:schemeClr val="bg1"/>
                </a:solidFill>
              </a:rPr>
              <a:t>)</a:t>
            </a:r>
            <a:endParaRPr kumimoji="1" lang="zh-CN" altLang="en-US" sz="2000" dirty="0">
              <a:solidFill>
                <a:schemeClr val="bg1"/>
              </a:solidFill>
            </a:endParaRPr>
          </a:p>
        </p:txBody>
      </p:sp>
      <p:sp>
        <p:nvSpPr>
          <p:cNvPr id="2" name="文本框 1">
            <a:extLst>
              <a:ext uri="{FF2B5EF4-FFF2-40B4-BE49-F238E27FC236}">
                <a16:creationId xmlns:a16="http://schemas.microsoft.com/office/drawing/2014/main" id="{C637DF01-405B-C336-ABB4-E3AAFECDD02F}"/>
              </a:ext>
            </a:extLst>
          </p:cNvPr>
          <p:cNvSpPr txBox="1"/>
          <p:nvPr/>
        </p:nvSpPr>
        <p:spPr>
          <a:xfrm>
            <a:off x="7901825" y="4058052"/>
            <a:ext cx="4054315" cy="369332"/>
          </a:xfrm>
          <a:prstGeom prst="rect">
            <a:avLst/>
          </a:prstGeom>
          <a:noFill/>
        </p:spPr>
        <p:txBody>
          <a:bodyPr wrap="none" rtlCol="0">
            <a:spAutoFit/>
          </a:bodyPr>
          <a:lstStyle/>
          <a:p>
            <a:r>
              <a:rPr kumimoji="1" lang="zh-CN" altLang="en-US" dirty="0">
                <a:solidFill>
                  <a:srgbClr val="C00000"/>
                </a:solidFill>
              </a:rPr>
              <a:t>*即判断</a:t>
            </a:r>
            <a:r>
              <a:rPr kumimoji="1" lang="en-US" altLang="zh-CN" dirty="0">
                <a:solidFill>
                  <a:srgbClr val="C00000"/>
                </a:solidFill>
              </a:rPr>
              <a:t>u</a:t>
            </a:r>
            <a:r>
              <a:rPr kumimoji="1" lang="zh-CN" altLang="en-US" dirty="0">
                <a:solidFill>
                  <a:srgbClr val="C00000"/>
                </a:solidFill>
              </a:rPr>
              <a:t>和</a:t>
            </a:r>
            <a:r>
              <a:rPr kumimoji="1" lang="en-US" altLang="zh-CN" dirty="0">
                <a:solidFill>
                  <a:srgbClr val="C00000"/>
                </a:solidFill>
              </a:rPr>
              <a:t>v</a:t>
            </a:r>
            <a:r>
              <a:rPr kumimoji="1" lang="zh-CN" altLang="en-US" dirty="0">
                <a:solidFill>
                  <a:srgbClr val="C00000"/>
                </a:solidFill>
              </a:rPr>
              <a:t>是否在同一个连通分量中</a:t>
            </a:r>
          </a:p>
        </p:txBody>
      </p:sp>
    </p:spTree>
    <p:extLst>
      <p:ext uri="{BB962C8B-B14F-4D97-AF65-F5344CB8AC3E}">
        <p14:creationId xmlns:p14="http://schemas.microsoft.com/office/powerpoint/2010/main" val="444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0" grpId="0"/>
      <p:bldP spid="11" grpId="0" animBg="1"/>
      <p:bldP spid="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8.3 </a:t>
            </a:r>
            <a:r>
              <a:rPr lang="zh-CN" altLang="en-US" dirty="0"/>
              <a:t>最小生成树</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8" name="标题 7"/>
          <p:cNvSpPr>
            <a:spLocks noGrp="1"/>
          </p:cNvSpPr>
          <p:nvPr>
            <p:ph type="title"/>
            <p:custDataLst>
              <p:tags r:id="rId1"/>
            </p:custDataLst>
          </p:nvPr>
        </p:nvSpPr>
        <p:spPr>
          <a:xfrm>
            <a:off x="838200" y="261139"/>
            <a:ext cx="10515600" cy="518958"/>
          </a:xfrm>
        </p:spPr>
        <p:txBody>
          <a:bodyPr/>
          <a:lstStyle/>
          <a:p>
            <a:r>
              <a:rPr lang="zh-CN" altLang="en-US" dirty="0">
                <a:sym typeface="+mn-ea"/>
              </a:rPr>
              <a:t>*谷歌面试题（</a:t>
            </a:r>
            <a:r>
              <a:rPr lang="en-US" altLang="zh-CN" dirty="0" err="1">
                <a:sym typeface="+mn-ea"/>
              </a:rPr>
              <a:t>LeetCode</a:t>
            </a:r>
            <a:r>
              <a:rPr lang="zh-CN" altLang="en-US" dirty="0">
                <a:sym typeface="+mn-ea"/>
              </a:rPr>
              <a:t> </a:t>
            </a:r>
            <a:r>
              <a:rPr lang="en-US" altLang="zh-CN" dirty="0">
                <a:sym typeface="+mn-ea"/>
              </a:rPr>
              <a:t>1724)</a:t>
            </a:r>
            <a:endParaRPr lang="zh-CN" altLang="en-US" dirty="0"/>
          </a:p>
        </p:txBody>
      </p:sp>
      <p:sp>
        <p:nvSpPr>
          <p:cNvPr id="5" name="文本框 4">
            <a:extLst>
              <a:ext uri="{FF2B5EF4-FFF2-40B4-BE49-F238E27FC236}">
                <a16:creationId xmlns:a16="http://schemas.microsoft.com/office/drawing/2014/main" id="{E1C108DB-2030-7433-A276-381017928323}"/>
              </a:ext>
            </a:extLst>
          </p:cNvPr>
          <p:cNvSpPr txBox="1"/>
          <p:nvPr/>
        </p:nvSpPr>
        <p:spPr>
          <a:xfrm>
            <a:off x="838200" y="843827"/>
            <a:ext cx="10203132" cy="923330"/>
          </a:xfrm>
          <a:prstGeom prst="rect">
            <a:avLst/>
          </a:prstGeom>
          <a:noFill/>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问题</a:t>
            </a:r>
            <a:r>
              <a:rPr kumimoji="1" lang="zh-CN" altLang="en-US" dirty="0">
                <a:latin typeface="Microsoft YaHei" panose="020B0503020204020204" pitchFamily="34" charset="-122"/>
                <a:ea typeface="Microsoft YaHei" panose="020B0503020204020204" pitchFamily="34" charset="-122"/>
              </a:rPr>
              <a:t>：给定加权无向图</a:t>
            </a:r>
            <a:r>
              <a:rPr kumimoji="1" lang="en-US" altLang="zh-CN" dirty="0">
                <a:latin typeface="Microsoft YaHei" panose="020B0503020204020204" pitchFamily="34" charset="-122"/>
                <a:ea typeface="Microsoft YaHei" panose="020B0503020204020204" pitchFamily="34" charset="-122"/>
              </a:rPr>
              <a:t>G=(V,E)</a:t>
            </a:r>
            <a:r>
              <a:rPr kumimoji="1" lang="zh-CN" altLang="en-US" dirty="0">
                <a:latin typeface="Microsoft YaHei" panose="020B0503020204020204" pitchFamily="34" charset="-122"/>
                <a:ea typeface="Microsoft YaHei" panose="020B0503020204020204" pitchFamily="34" charset="-122"/>
              </a:rPr>
              <a:t>。接下来有</a:t>
            </a:r>
            <a:r>
              <a:rPr kumimoji="1" lang="en-US" altLang="zh-CN" dirty="0">
                <a:latin typeface="Microsoft YaHei" panose="020B0503020204020204" pitchFamily="34" charset="-122"/>
                <a:ea typeface="Microsoft YaHei" panose="020B0503020204020204" pitchFamily="34" charset="-122"/>
              </a:rPr>
              <a:t>m</a:t>
            </a:r>
            <a:r>
              <a:rPr kumimoji="1" lang="zh-CN" altLang="en-US" dirty="0">
                <a:latin typeface="Microsoft YaHei" panose="020B0503020204020204" pitchFamily="34" charset="-122"/>
                <a:ea typeface="Microsoft YaHei" panose="020B0503020204020204" pitchFamily="34" charset="-122"/>
              </a:rPr>
              <a:t>条提问，第</a:t>
            </a:r>
            <a:r>
              <a:rPr kumimoji="1" lang="en-US" altLang="zh-CN" dirty="0" err="1">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条提问包含两个结点</a:t>
            </a:r>
            <a:r>
              <a:rPr kumimoji="1" lang="en-US" altLang="zh-CN" dirty="0" err="1">
                <a:latin typeface="Microsoft YaHei" panose="020B0503020204020204" pitchFamily="34" charset="-122"/>
                <a:ea typeface="Microsoft YaHei" panose="020B0503020204020204" pitchFamily="34" charset="-122"/>
              </a:rPr>
              <a:t>u</a:t>
            </a:r>
            <a:r>
              <a:rPr kumimoji="1" lang="en-US" altLang="zh-CN" baseline="-25000" dirty="0" err="1">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en-US" altLang="zh-CN" baseline="-25000" dirty="0">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，以及一个正整数</a:t>
            </a:r>
            <a:r>
              <a:rPr kumimoji="1" lang="en-US" altLang="zh-CN" dirty="0" err="1">
                <a:latin typeface="Microsoft YaHei" panose="020B0503020204020204" pitchFamily="34" charset="-122"/>
                <a:ea typeface="Microsoft YaHei" panose="020B0503020204020204" pitchFamily="34" charset="-122"/>
              </a:rPr>
              <a:t>Limit</a:t>
            </a:r>
            <a:r>
              <a:rPr kumimoji="1" lang="en-US" altLang="zh-CN" baseline="-25000" dirty="0" err="1">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。对每一条提问，判断</a:t>
            </a:r>
            <a:r>
              <a:rPr kumimoji="1" lang="en-US" altLang="zh-CN" dirty="0">
                <a:latin typeface="Microsoft YaHei" panose="020B0503020204020204" pitchFamily="34" charset="-122"/>
                <a:ea typeface="Microsoft YaHei" panose="020B0503020204020204" pitchFamily="34" charset="-122"/>
              </a:rPr>
              <a:t>G</a:t>
            </a:r>
            <a:r>
              <a:rPr kumimoji="1" lang="zh-CN" altLang="en-US" dirty="0">
                <a:latin typeface="Microsoft YaHei" panose="020B0503020204020204" pitchFamily="34" charset="-122"/>
                <a:ea typeface="Microsoft YaHei" panose="020B0503020204020204" pitchFamily="34" charset="-122"/>
              </a:rPr>
              <a:t>中是否存在连通结点</a:t>
            </a:r>
            <a:r>
              <a:rPr kumimoji="1" lang="en-US" altLang="zh-CN" dirty="0" err="1">
                <a:latin typeface="Microsoft YaHei" panose="020B0503020204020204" pitchFamily="34" charset="-122"/>
                <a:ea typeface="Microsoft YaHei" panose="020B0503020204020204" pitchFamily="34" charset="-122"/>
              </a:rPr>
              <a:t>u</a:t>
            </a:r>
            <a:r>
              <a:rPr kumimoji="1" lang="en-US" altLang="zh-CN" baseline="-25000" dirty="0" err="1">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v</a:t>
            </a:r>
            <a:r>
              <a:rPr kumimoji="1" lang="en-US" altLang="zh-CN" baseline="-25000" dirty="0">
                <a:latin typeface="Microsoft YaHei" panose="020B0503020204020204" pitchFamily="34" charset="-122"/>
                <a:ea typeface="Microsoft YaHei" panose="020B0503020204020204" pitchFamily="34" charset="-122"/>
              </a:rPr>
              <a:t>i</a:t>
            </a:r>
            <a:r>
              <a:rPr kumimoji="1" lang="zh-CN" altLang="en-US" dirty="0">
                <a:latin typeface="Microsoft YaHei" panose="020B0503020204020204" pitchFamily="34" charset="-122"/>
                <a:ea typeface="Microsoft YaHei" panose="020B0503020204020204" pitchFamily="34" charset="-122"/>
              </a:rPr>
              <a:t>的路径，并且该路径包含的</a:t>
            </a:r>
            <a:r>
              <a:rPr kumimoji="1" lang="zh-CN" altLang="en-US" dirty="0">
                <a:solidFill>
                  <a:srgbClr val="0070C0"/>
                </a:solidFill>
                <a:latin typeface="Microsoft YaHei" panose="020B0503020204020204" pitchFamily="34" charset="-122"/>
                <a:ea typeface="Microsoft YaHei" panose="020B0503020204020204" pitchFamily="34" charset="-122"/>
              </a:rPr>
              <a:t>所有边的权重都小于</a:t>
            </a:r>
            <a:r>
              <a:rPr kumimoji="1" lang="en-US" altLang="zh-CN" dirty="0" err="1">
                <a:solidFill>
                  <a:srgbClr val="0070C0"/>
                </a:solidFill>
                <a:latin typeface="Microsoft YaHei" panose="020B0503020204020204" pitchFamily="34" charset="-122"/>
                <a:ea typeface="Microsoft YaHei" panose="020B0503020204020204" pitchFamily="34" charset="-122"/>
              </a:rPr>
              <a:t>Limit</a:t>
            </a:r>
            <a:r>
              <a:rPr kumimoji="1" lang="en-US" altLang="zh-CN" baseline="-25000" dirty="0" err="1">
                <a:solidFill>
                  <a:srgbClr val="0070C0"/>
                </a:solidFill>
                <a:latin typeface="Microsoft YaHei" panose="020B0503020204020204" pitchFamily="34" charset="-122"/>
                <a:ea typeface="Microsoft YaHei" panose="020B0503020204020204" pitchFamily="34" charset="-122"/>
              </a:rPr>
              <a:t>i</a:t>
            </a:r>
            <a:r>
              <a:rPr kumimoji="1" lang="en-US" altLang="zh-CN" baseline="-25000" dirty="0">
                <a:solidFill>
                  <a:srgbClr val="0070C0"/>
                </a:solidFill>
                <a:latin typeface="Microsoft YaHei" panose="020B0503020204020204" pitchFamily="34" charset="-122"/>
                <a:ea typeface="Microsoft YaHei" panose="020B0503020204020204" pitchFamily="34" charset="-122"/>
              </a:rPr>
              <a:t> </a:t>
            </a:r>
            <a:r>
              <a:rPr kumimoji="1" lang="zh-CN" altLang="en-US" dirty="0">
                <a:latin typeface="Microsoft YaHei" panose="020B0503020204020204" pitchFamily="34" charset="-122"/>
                <a:ea typeface="Microsoft YaHei" panose="020B0503020204020204" pitchFamily="34" charset="-122"/>
              </a:rPr>
              <a:t>。 </a:t>
            </a:r>
          </a:p>
        </p:txBody>
      </p:sp>
      <p:sp>
        <p:nvSpPr>
          <p:cNvPr id="12" name="文本框 11">
            <a:extLst>
              <a:ext uri="{FF2B5EF4-FFF2-40B4-BE49-F238E27FC236}">
                <a16:creationId xmlns:a16="http://schemas.microsoft.com/office/drawing/2014/main" id="{DD2237C4-670B-BFB6-E54D-3DACAEE6AAD0}"/>
              </a:ext>
            </a:extLst>
          </p:cNvPr>
          <p:cNvSpPr txBox="1"/>
          <p:nvPr/>
        </p:nvSpPr>
        <p:spPr>
          <a:xfrm>
            <a:off x="939452" y="2079321"/>
            <a:ext cx="6888424"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思考</a:t>
            </a:r>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：如果对每条提问</a:t>
            </a:r>
            <a:r>
              <a:rPr kumimoji="1" lang="zh-CN" altLang="en-US" dirty="0">
                <a:solidFill>
                  <a:srgbClr val="C00000"/>
                </a:solidFill>
                <a:latin typeface="Microsoft YaHei" panose="020B0503020204020204" pitchFamily="34" charset="-122"/>
                <a:ea typeface="Microsoft YaHei" panose="020B0503020204020204" pitchFamily="34" charset="-122"/>
              </a:rPr>
              <a:t>单独使用</a:t>
            </a:r>
            <a:r>
              <a:rPr kumimoji="1" lang="en-US" altLang="zh-CN" dirty="0">
                <a:latin typeface="Microsoft YaHei" panose="020B0503020204020204" pitchFamily="34" charset="-122"/>
                <a:ea typeface="Microsoft YaHei" panose="020B0503020204020204" pitchFamily="34" charset="-122"/>
              </a:rPr>
              <a:t>Kruskal</a:t>
            </a:r>
            <a:r>
              <a:rPr kumimoji="1" lang="zh-CN" altLang="en-US" dirty="0">
                <a:latin typeface="Microsoft YaHei" panose="020B0503020204020204" pitchFamily="34" charset="-122"/>
                <a:ea typeface="Microsoft YaHei" panose="020B0503020204020204" pitchFamily="34" charset="-122"/>
              </a:rPr>
              <a:t>算法处理，时间是多少？</a:t>
            </a:r>
          </a:p>
        </p:txBody>
      </p:sp>
      <p:sp>
        <p:nvSpPr>
          <p:cNvPr id="15" name="文本框 14">
            <a:extLst>
              <a:ext uri="{FF2B5EF4-FFF2-40B4-BE49-F238E27FC236}">
                <a16:creationId xmlns:a16="http://schemas.microsoft.com/office/drawing/2014/main" id="{122AD59A-5C50-27C5-1BDB-D31F93522024}"/>
              </a:ext>
            </a:extLst>
          </p:cNvPr>
          <p:cNvSpPr txBox="1"/>
          <p:nvPr/>
        </p:nvSpPr>
        <p:spPr>
          <a:xfrm>
            <a:off x="3140058" y="2560762"/>
            <a:ext cx="3910045" cy="400110"/>
          </a:xfrm>
          <a:prstGeom prst="rect">
            <a:avLst/>
          </a:prstGeom>
          <a:noFill/>
        </p:spPr>
        <p:txBody>
          <a:bodyPr wrap="none" rtlCol="0">
            <a:spAutoFit/>
          </a:bodyPr>
          <a:lstStyle/>
          <a:p>
            <a:r>
              <a:rPr kumimoji="1" lang="en-US" altLang="zh-CN" sz="2000" dirty="0"/>
              <a:t>A:</a:t>
            </a:r>
            <a:r>
              <a:rPr kumimoji="1" lang="zh-CN" altLang="en-US" sz="2000" dirty="0"/>
              <a:t>    </a:t>
            </a:r>
            <a:r>
              <a:rPr kumimoji="1" lang="en-US" altLang="zh-CN" sz="2000" dirty="0"/>
              <a:t>O(</a:t>
            </a:r>
            <a:r>
              <a:rPr kumimoji="1" lang="zh-CN" altLang="en-US" sz="2000" dirty="0"/>
              <a:t> </a:t>
            </a:r>
            <a:r>
              <a:rPr kumimoji="1" lang="en-US" altLang="zh-CN" sz="2000" dirty="0">
                <a:solidFill>
                  <a:srgbClr val="C00000"/>
                </a:solidFill>
              </a:rPr>
              <a:t>m</a:t>
            </a:r>
            <a:r>
              <a:rPr kumimoji="1" lang="zh-CN" altLang="en-US" sz="2000" dirty="0">
                <a:solidFill>
                  <a:srgbClr val="C00000"/>
                </a:solidFill>
              </a:rPr>
              <a:t>*</a:t>
            </a:r>
            <a:r>
              <a:rPr kumimoji="1" lang="en-US" altLang="zh-CN" sz="2000" dirty="0"/>
              <a:t>(|E|</a:t>
            </a:r>
            <a:r>
              <a:rPr kumimoji="1" lang="zh-CN" altLang="en-US" sz="2000" dirty="0"/>
              <a:t>*</a:t>
            </a:r>
            <a:r>
              <a:rPr kumimoji="1" lang="en-US" altLang="zh-CN" sz="2000" dirty="0"/>
              <a:t>log(|E|)</a:t>
            </a:r>
            <a:r>
              <a:rPr kumimoji="1" lang="zh-CN" altLang="en-US" sz="2000" dirty="0"/>
              <a:t> </a:t>
            </a:r>
            <a:r>
              <a:rPr kumimoji="1" lang="en-US" altLang="zh-CN" sz="2000" dirty="0"/>
              <a:t>+</a:t>
            </a:r>
            <a:r>
              <a:rPr kumimoji="1" lang="zh-CN" altLang="en-US" sz="2000" dirty="0"/>
              <a:t> </a:t>
            </a:r>
            <a:r>
              <a:rPr kumimoji="1" lang="en-US" altLang="zh-CN" sz="2000" dirty="0"/>
              <a:t>log(|V|)</a:t>
            </a:r>
            <a:r>
              <a:rPr kumimoji="1" lang="zh-CN" altLang="en-US" sz="2000" dirty="0"/>
              <a:t> </a:t>
            </a:r>
            <a:r>
              <a:rPr kumimoji="1" lang="en-US" altLang="zh-CN" sz="2000" dirty="0"/>
              <a:t>)</a:t>
            </a:r>
            <a:endParaRPr kumimoji="1" lang="zh-CN" altLang="en-US" sz="20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B4B16CF-57C9-3AFE-A958-834C2C43EA0D}"/>
                  </a:ext>
                </a:extLst>
              </p:cNvPr>
              <p:cNvSpPr txBox="1"/>
              <p:nvPr/>
            </p:nvSpPr>
            <p:spPr>
              <a:xfrm>
                <a:off x="870887" y="3228528"/>
                <a:ext cx="11011732" cy="398955"/>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思考</a:t>
                </a:r>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：假设两条提问</a:t>
                </a:r>
                <a14:m>
                  <m:oMath xmlns:m="http://schemas.openxmlformats.org/officeDocument/2006/math">
                    <m:r>
                      <a:rPr kumimoji="1" lang="zh-CN" altLang="en-US" b="0" i="1" smtClean="0">
                        <a:latin typeface="Cambria Math" panose="02040503050406030204" pitchFamily="18" charset="0"/>
                        <a:ea typeface="Microsoft YaHei" panose="020B0503020204020204" pitchFamily="34" charset="-122"/>
                      </a:rPr>
                      <m:t>（</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𝑢</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r>
                      <a:rPr kumimoji="1" lang="zh-CN" altLang="en-US" b="0" i="1" smtClean="0">
                        <a:latin typeface="Cambria Math" panose="02040503050406030204" pitchFamily="18" charset="0"/>
                        <a:ea typeface="Microsoft YaHei" panose="020B0503020204020204" pitchFamily="34" charset="-122"/>
                      </a:rPr>
                      <m:t> </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r>
                      <a:rPr kumimoji="1" lang="zh-CN" altLang="en-US" b="0" i="1" smtClean="0">
                        <a:latin typeface="Cambria Math" panose="02040503050406030204" pitchFamily="18" charset="0"/>
                        <a:ea typeface="Microsoft YaHei" panose="020B0503020204020204" pitchFamily="34" charset="-122"/>
                      </a:rPr>
                      <m:t> </m:t>
                    </m:r>
                    <m:r>
                      <a:rPr kumimoji="1" lang="en-US" altLang="zh-CN" b="0" i="1" smtClean="0">
                        <a:latin typeface="Cambria Math" panose="02040503050406030204" pitchFamily="18" charset="0"/>
                        <a:ea typeface="Microsoft YaHei" panose="020B0503020204020204" pitchFamily="34" charset="-122"/>
                      </a:rPr>
                      <m:t>𝐿𝑖𝑚𝑖</m:t>
                    </m:r>
                    <m:sSub>
                      <m:sSubPr>
                        <m:ctrlPr>
                          <a:rPr kumimoji="1" lang="en-US" altLang="zh-CN" b="0" i="1" smtClean="0">
                            <a:latin typeface="Cambria Math" panose="02040503050406030204" pitchFamily="18" charset="0"/>
                            <a:ea typeface="Microsoft YaHei" panose="020B0503020204020204" pitchFamily="34" charset="-122"/>
                          </a:rPr>
                        </m:ctrlPr>
                      </m:sSubPr>
                      <m:e>
                        <m:r>
                          <a:rPr kumimoji="1" lang="en-US" altLang="zh-CN" b="0" i="1" smtClean="0">
                            <a:latin typeface="Cambria Math" panose="02040503050406030204" pitchFamily="18" charset="0"/>
                            <a:ea typeface="Microsoft YaHei" panose="020B0503020204020204" pitchFamily="34" charset="-122"/>
                          </a:rPr>
                          <m:t>𝑡</m:t>
                        </m:r>
                      </m:e>
                      <m:sub>
                        <m:r>
                          <a:rPr kumimoji="1" lang="en-US" altLang="zh-CN" b="0" i="1" smtClean="0">
                            <a:latin typeface="Cambria Math" panose="02040503050406030204" pitchFamily="18" charset="0"/>
                            <a:ea typeface="Microsoft YaHei" panose="020B0503020204020204" pitchFamily="34" charset="-122"/>
                          </a:rPr>
                          <m:t>𝑖</m:t>
                        </m:r>
                      </m:sub>
                    </m:sSub>
                    <m:r>
                      <a:rPr kumimoji="1" lang="en-US" altLang="zh-CN" b="0" i="1" smtClean="0">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 和 </a:t>
                </a:r>
                <a14:m>
                  <m:oMath xmlns:m="http://schemas.openxmlformats.org/officeDocument/2006/math">
                    <m:r>
                      <a:rPr kumimoji="1" lang="zh-CN" altLang="en-US" i="1">
                        <a:latin typeface="Cambria Math" panose="02040503050406030204" pitchFamily="18" charset="0"/>
                        <a:ea typeface="Microsoft YaHei" panose="020B0503020204020204" pitchFamily="34" charset="-122"/>
                      </a:rPr>
                      <m:t>（</m:t>
                    </m:r>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𝑢</m:t>
                        </m:r>
                      </m:e>
                      <m:sub>
                        <m:r>
                          <a:rPr kumimoji="1" lang="en-US" altLang="zh-CN" b="0" i="1" smtClean="0">
                            <a:latin typeface="Cambria Math" panose="02040503050406030204" pitchFamily="18" charset="0"/>
                            <a:ea typeface="Microsoft YaHei" panose="020B0503020204020204" pitchFamily="34" charset="-122"/>
                          </a:rPr>
                          <m:t>𝑗</m:t>
                        </m:r>
                      </m:sub>
                    </m:sSub>
                    <m:r>
                      <a:rPr kumimoji="1" lang="en-US" altLang="zh-CN" i="1">
                        <a:latin typeface="Cambria Math" panose="02040503050406030204" pitchFamily="18" charset="0"/>
                        <a:ea typeface="Microsoft YaHei" panose="020B0503020204020204" pitchFamily="34" charset="-122"/>
                      </a:rPr>
                      <m:t>,</m:t>
                    </m:r>
                    <m:r>
                      <a:rPr kumimoji="1" lang="zh-CN" altLang="en-US" i="1">
                        <a:latin typeface="Cambria Math" panose="02040503050406030204" pitchFamily="18" charset="0"/>
                        <a:ea typeface="Microsoft YaHei" panose="020B0503020204020204" pitchFamily="34" charset="-122"/>
                      </a:rPr>
                      <m:t> </m:t>
                    </m:r>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𝑣</m:t>
                        </m:r>
                      </m:e>
                      <m:sub>
                        <m:r>
                          <a:rPr kumimoji="1" lang="en-US" altLang="zh-CN" b="0" i="1" smtClean="0">
                            <a:latin typeface="Cambria Math" panose="02040503050406030204" pitchFamily="18" charset="0"/>
                            <a:ea typeface="Microsoft YaHei" panose="020B0503020204020204" pitchFamily="34" charset="-122"/>
                          </a:rPr>
                          <m:t>𝑗</m:t>
                        </m:r>
                      </m:sub>
                    </m:sSub>
                    <m:r>
                      <a:rPr kumimoji="1" lang="en-US" altLang="zh-CN" i="1">
                        <a:latin typeface="Cambria Math" panose="02040503050406030204" pitchFamily="18" charset="0"/>
                        <a:ea typeface="Microsoft YaHei" panose="020B0503020204020204" pitchFamily="34" charset="-122"/>
                      </a:rPr>
                      <m:t>,</m:t>
                    </m:r>
                    <m:r>
                      <a:rPr kumimoji="1" lang="zh-CN" altLang="en-US" i="1">
                        <a:latin typeface="Cambria Math" panose="02040503050406030204" pitchFamily="18" charset="0"/>
                        <a:ea typeface="Microsoft YaHei" panose="020B0503020204020204" pitchFamily="34" charset="-122"/>
                      </a:rPr>
                      <m:t> </m:t>
                    </m:r>
                    <m:r>
                      <a:rPr kumimoji="1" lang="en-US" altLang="zh-CN" i="1">
                        <a:latin typeface="Cambria Math" panose="02040503050406030204" pitchFamily="18" charset="0"/>
                        <a:ea typeface="Microsoft YaHei" panose="020B0503020204020204" pitchFamily="34" charset="-122"/>
                      </a:rPr>
                      <m:t>𝐿𝑖𝑚𝑖</m:t>
                    </m:r>
                    <m:sSub>
                      <m:sSubPr>
                        <m:ctrlPr>
                          <a:rPr kumimoji="1" lang="en-US" altLang="zh-CN" i="1">
                            <a:latin typeface="Cambria Math" panose="02040503050406030204" pitchFamily="18" charset="0"/>
                            <a:ea typeface="Microsoft YaHei" panose="020B0503020204020204" pitchFamily="34" charset="-122"/>
                          </a:rPr>
                        </m:ctrlPr>
                      </m:sSubPr>
                      <m:e>
                        <m:r>
                          <a:rPr kumimoji="1" lang="en-US" altLang="zh-CN" i="1">
                            <a:latin typeface="Cambria Math" panose="02040503050406030204" pitchFamily="18" charset="0"/>
                            <a:ea typeface="Microsoft YaHei" panose="020B0503020204020204" pitchFamily="34" charset="-122"/>
                          </a:rPr>
                          <m:t>𝑡</m:t>
                        </m:r>
                      </m:e>
                      <m:sub>
                        <m:r>
                          <a:rPr kumimoji="1" lang="en-US" altLang="zh-CN" b="0" i="1" smtClean="0">
                            <a:latin typeface="Cambria Math" panose="02040503050406030204" pitchFamily="18" charset="0"/>
                            <a:ea typeface="Microsoft YaHei" panose="020B0503020204020204" pitchFamily="34" charset="-122"/>
                          </a:rPr>
                          <m:t>𝑗</m:t>
                        </m:r>
                      </m:sub>
                    </m:sSub>
                    <m:r>
                      <a:rPr kumimoji="1" lang="en-US" altLang="zh-CN" i="1">
                        <a:latin typeface="Cambria Math" panose="02040503050406030204" pitchFamily="18" charset="0"/>
                        <a:ea typeface="Microsoft YaHei" panose="020B0503020204020204" pitchFamily="34" charset="-122"/>
                      </a:rPr>
                      <m:t>)</m:t>
                    </m:r>
                  </m:oMath>
                </a14:m>
                <a:r>
                  <a:rPr kumimoji="1" lang="zh-CN" altLang="en-US" dirty="0">
                    <a:latin typeface="Microsoft YaHei" panose="020B0503020204020204" pitchFamily="34" charset="-122"/>
                    <a:ea typeface="Microsoft YaHei" panose="020B0503020204020204" pitchFamily="34" charset="-122"/>
                  </a:rPr>
                  <a:t> 满足 </a:t>
                </a:r>
                <a14:m>
                  <m:oMath xmlns:m="http://schemas.openxmlformats.org/officeDocument/2006/math">
                    <m:r>
                      <a:rPr kumimoji="1" lang="en-US" altLang="zh-CN" i="1" smtClean="0">
                        <a:solidFill>
                          <a:srgbClr val="C00000"/>
                        </a:solidFill>
                        <a:latin typeface="Cambria Math" panose="02040503050406030204" pitchFamily="18" charset="0"/>
                        <a:ea typeface="Microsoft YaHei" panose="020B0503020204020204" pitchFamily="34" charset="-122"/>
                      </a:rPr>
                      <m:t>𝐿𝑖𝑚𝑖</m:t>
                    </m:r>
                    <m:sSub>
                      <m:sSubPr>
                        <m:ctrlPr>
                          <a:rPr kumimoji="1" lang="en-US" altLang="zh-CN" i="1">
                            <a:solidFill>
                              <a:srgbClr val="C00000"/>
                            </a:solidFill>
                            <a:latin typeface="Cambria Math" panose="02040503050406030204" pitchFamily="18" charset="0"/>
                            <a:ea typeface="Microsoft YaHei" panose="020B0503020204020204" pitchFamily="34" charset="-122"/>
                          </a:rPr>
                        </m:ctrlPr>
                      </m:sSubPr>
                      <m:e>
                        <m:r>
                          <a:rPr kumimoji="1" lang="en-US" altLang="zh-CN" i="1">
                            <a:solidFill>
                              <a:srgbClr val="C00000"/>
                            </a:solidFill>
                            <a:latin typeface="Cambria Math" panose="02040503050406030204" pitchFamily="18" charset="0"/>
                            <a:ea typeface="Microsoft YaHei" panose="020B0503020204020204" pitchFamily="34" charset="-122"/>
                          </a:rPr>
                          <m:t>𝑡</m:t>
                        </m:r>
                      </m:e>
                      <m:sub>
                        <m:r>
                          <a:rPr kumimoji="1" lang="en-US" altLang="zh-CN" i="1">
                            <a:solidFill>
                              <a:srgbClr val="C00000"/>
                            </a:solidFill>
                            <a:latin typeface="Cambria Math" panose="02040503050406030204" pitchFamily="18" charset="0"/>
                            <a:ea typeface="Microsoft YaHei" panose="020B0503020204020204" pitchFamily="34" charset="-122"/>
                          </a:rPr>
                          <m:t>𝑖</m:t>
                        </m:r>
                      </m:sub>
                    </m:sSub>
                    <m:r>
                      <a:rPr kumimoji="1" lang="en-US" altLang="zh-CN" b="0" i="1" smtClean="0">
                        <a:solidFill>
                          <a:srgbClr val="C00000"/>
                        </a:solidFill>
                        <a:latin typeface="Cambria Math" panose="02040503050406030204" pitchFamily="18" charset="0"/>
                        <a:ea typeface="Microsoft YaHei" panose="020B0503020204020204" pitchFamily="34" charset="-122"/>
                      </a:rPr>
                      <m:t>&lt;</m:t>
                    </m:r>
                    <m:r>
                      <a:rPr kumimoji="1" lang="en-US" altLang="zh-CN" b="0" i="1" smtClean="0">
                        <a:solidFill>
                          <a:srgbClr val="C00000"/>
                        </a:solidFill>
                        <a:latin typeface="Cambria Math" panose="02040503050406030204" pitchFamily="18" charset="0"/>
                        <a:ea typeface="Microsoft YaHei" panose="020B0503020204020204" pitchFamily="34" charset="-122"/>
                      </a:rPr>
                      <m:t>𝐿𝑖𝑚𝑖</m:t>
                    </m:r>
                    <m:sSub>
                      <m:sSubPr>
                        <m:ctrlPr>
                          <a:rPr kumimoji="1" lang="en-US" altLang="zh-CN" b="0" i="1" smtClean="0">
                            <a:solidFill>
                              <a:srgbClr val="C00000"/>
                            </a:solidFill>
                            <a:latin typeface="Cambria Math" panose="02040503050406030204" pitchFamily="18" charset="0"/>
                            <a:ea typeface="Microsoft YaHei" panose="020B0503020204020204" pitchFamily="34" charset="-122"/>
                          </a:rPr>
                        </m:ctrlPr>
                      </m:sSubPr>
                      <m:e>
                        <m:r>
                          <a:rPr kumimoji="1" lang="en-US" altLang="zh-CN" b="0" i="1" smtClean="0">
                            <a:solidFill>
                              <a:srgbClr val="C00000"/>
                            </a:solidFill>
                            <a:latin typeface="Cambria Math" panose="02040503050406030204" pitchFamily="18" charset="0"/>
                            <a:ea typeface="Microsoft YaHei" panose="020B0503020204020204" pitchFamily="34" charset="-122"/>
                          </a:rPr>
                          <m:t>𝑡</m:t>
                        </m:r>
                      </m:e>
                      <m:sub>
                        <m:r>
                          <a:rPr kumimoji="1" lang="en-US" altLang="zh-CN" b="0" i="1" smtClean="0">
                            <a:solidFill>
                              <a:srgbClr val="C00000"/>
                            </a:solidFill>
                            <a:latin typeface="Cambria Math" panose="02040503050406030204" pitchFamily="18" charset="0"/>
                            <a:ea typeface="Microsoft YaHei" panose="020B0503020204020204" pitchFamily="34" charset="-122"/>
                          </a:rPr>
                          <m:t>𝑗</m:t>
                        </m:r>
                      </m:sub>
                    </m:sSub>
                    <m:r>
                      <a:rPr kumimoji="1" lang="zh-CN" altLang="en-US" b="0" i="0" smtClean="0">
                        <a:latin typeface="Cambria Math" panose="02040503050406030204" pitchFamily="18" charset="0"/>
                        <a:ea typeface="Microsoft YaHei" panose="020B0503020204020204" pitchFamily="34" charset="-122"/>
                      </a:rPr>
                      <m:t>，</m:t>
                    </m:r>
                    <m:r>
                      <a:rPr kumimoji="1" lang="zh-CN" altLang="en-US" i="1">
                        <a:latin typeface="Cambria Math" panose="02040503050406030204" pitchFamily="18" charset="0"/>
                        <a:ea typeface="Microsoft YaHei" panose="020B0503020204020204" pitchFamily="34" charset="-122"/>
                      </a:rPr>
                      <m:t>可否</m:t>
                    </m:r>
                    <m:r>
                      <a:rPr kumimoji="1" lang="zh-CN" altLang="en-US" i="1" smtClean="0">
                        <a:solidFill>
                          <a:srgbClr val="0000FF"/>
                        </a:solidFill>
                        <a:latin typeface="Cambria Math" panose="02040503050406030204" pitchFamily="18" charset="0"/>
                        <a:ea typeface="Microsoft YaHei" panose="020B0503020204020204" pitchFamily="34" charset="-122"/>
                      </a:rPr>
                      <m:t>一并</m:t>
                    </m:r>
                  </m:oMath>
                </a14:m>
                <a:r>
                  <a:rPr kumimoji="1" lang="zh-CN" altLang="en-US" dirty="0">
                    <a:solidFill>
                      <a:srgbClr val="0000FF"/>
                    </a:solidFill>
                    <a:latin typeface="Microsoft YaHei" panose="020B0503020204020204" pitchFamily="34" charset="-122"/>
                    <a:ea typeface="Microsoft YaHei" panose="020B0503020204020204" pitchFamily="34" charset="-122"/>
                  </a:rPr>
                  <a:t>处理</a:t>
                </a:r>
                <a:r>
                  <a:rPr kumimoji="1" lang="zh-CN" altLang="en-US" dirty="0">
                    <a:latin typeface="Microsoft YaHei" panose="020B0503020204020204" pitchFamily="34" charset="-122"/>
                    <a:ea typeface="Microsoft YaHei" panose="020B0503020204020204" pitchFamily="34" charset="-122"/>
                  </a:rPr>
                  <a:t>这两条提问？</a:t>
                </a:r>
              </a:p>
            </p:txBody>
          </p:sp>
        </mc:Choice>
        <mc:Fallback xmlns="">
          <p:sp>
            <p:nvSpPr>
              <p:cNvPr id="16" name="文本框 15">
                <a:extLst>
                  <a:ext uri="{FF2B5EF4-FFF2-40B4-BE49-F238E27FC236}">
                    <a16:creationId xmlns:a16="http://schemas.microsoft.com/office/drawing/2014/main" id="{CB4B16CF-57C9-3AFE-A958-834C2C43EA0D}"/>
                  </a:ext>
                </a:extLst>
              </p:cNvPr>
              <p:cNvSpPr txBox="1">
                <a:spLocks noRot="1" noChangeAspect="1" noMove="1" noResize="1" noEditPoints="1" noAdjustHandles="1" noChangeArrowheads="1" noChangeShapeType="1" noTextEdit="1"/>
              </p:cNvSpPr>
              <p:nvPr/>
            </p:nvSpPr>
            <p:spPr>
              <a:xfrm>
                <a:off x="870887" y="3228528"/>
                <a:ext cx="11011732" cy="398955"/>
              </a:xfrm>
              <a:prstGeom prst="rect">
                <a:avLst/>
              </a:prstGeom>
              <a:blipFill>
                <a:blip r:embed="rId3"/>
                <a:stretch>
                  <a:fillRect l="-498" t="-7692"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ECACB51-0586-E326-7622-8E5F2CF17C94}"/>
                  </a:ext>
                </a:extLst>
              </p:cNvPr>
              <p:cNvSpPr txBox="1"/>
              <p:nvPr/>
            </p:nvSpPr>
            <p:spPr>
              <a:xfrm>
                <a:off x="1594799" y="3728317"/>
                <a:ext cx="9002401" cy="732573"/>
              </a:xfrm>
              <a:prstGeom prst="rect">
                <a:avLst/>
              </a:prstGeom>
              <a:noFill/>
            </p:spPr>
            <p:txBody>
              <a:bodyPr wrap="none" rtlCol="0">
                <a:spAutoFit/>
              </a:bodyPr>
              <a:lstStyle/>
              <a:p>
                <a:r>
                  <a:rPr kumimoji="1" lang="en-US" altLang="zh-CN" sz="2000" dirty="0"/>
                  <a:t>A:</a:t>
                </a:r>
                <a:r>
                  <a:rPr kumimoji="1" lang="zh-CN" altLang="en-US" sz="2000" dirty="0"/>
                  <a:t>    先使用所有权重</a:t>
                </a:r>
                <a14:m>
                  <m:oMath xmlns:m="http://schemas.openxmlformats.org/officeDocument/2006/math">
                    <m:r>
                      <a:rPr kumimoji="1" lang="en-US" altLang="zh-CN" sz="2000" b="0" i="1" smtClean="0">
                        <a:solidFill>
                          <a:srgbClr val="C00000"/>
                        </a:solidFill>
                        <a:latin typeface="Cambria Math" panose="02040503050406030204" pitchFamily="18" charset="0"/>
                      </a:rPr>
                      <m:t>𝑤</m:t>
                    </m:r>
                    <m:r>
                      <a:rPr kumimoji="1" lang="en-US" altLang="zh-CN" sz="2000" b="0" i="1" smtClean="0">
                        <a:solidFill>
                          <a:srgbClr val="C00000"/>
                        </a:solidFill>
                        <a:latin typeface="Cambria Math" panose="02040503050406030204" pitchFamily="18" charset="0"/>
                      </a:rPr>
                      <m:t>&lt;</m:t>
                    </m:r>
                    <m:r>
                      <a:rPr kumimoji="1" lang="en-US" altLang="zh-CN" sz="2000" b="0" i="1" smtClean="0">
                        <a:solidFill>
                          <a:srgbClr val="C00000"/>
                        </a:solidFill>
                        <a:latin typeface="Cambria Math" panose="02040503050406030204" pitchFamily="18" charset="0"/>
                      </a:rPr>
                      <m:t>𝐿𝑖𝑚𝑖</m:t>
                    </m:r>
                    <m:sSub>
                      <m:sSubPr>
                        <m:ctrlPr>
                          <a:rPr kumimoji="1" lang="en-US" altLang="zh-CN" sz="2000" b="0" i="1" smtClean="0">
                            <a:solidFill>
                              <a:srgbClr val="C00000"/>
                            </a:solidFill>
                            <a:latin typeface="Cambria Math" panose="02040503050406030204" pitchFamily="18" charset="0"/>
                          </a:rPr>
                        </m:ctrlPr>
                      </m:sSubPr>
                      <m:e>
                        <m:r>
                          <a:rPr kumimoji="1" lang="en-US" altLang="zh-CN" sz="2000" b="0" i="1" smtClean="0">
                            <a:solidFill>
                              <a:srgbClr val="C00000"/>
                            </a:solidFill>
                            <a:latin typeface="Cambria Math" panose="02040503050406030204" pitchFamily="18" charset="0"/>
                          </a:rPr>
                          <m:t>𝑡</m:t>
                        </m:r>
                      </m:e>
                      <m:sub>
                        <m:r>
                          <a:rPr kumimoji="1" lang="en-US" altLang="zh-CN" sz="2000" b="0" i="1" smtClean="0">
                            <a:solidFill>
                              <a:srgbClr val="C00000"/>
                            </a:solidFill>
                            <a:latin typeface="Cambria Math" panose="02040503050406030204" pitchFamily="18" charset="0"/>
                          </a:rPr>
                          <m:t>𝑖</m:t>
                        </m:r>
                      </m:sub>
                    </m:sSub>
                  </m:oMath>
                </a14:m>
                <a:r>
                  <a:rPr kumimoji="1" lang="zh-CN" altLang="en-US" sz="2000" dirty="0"/>
                  <a:t>的边构建</a:t>
                </a:r>
                <a:r>
                  <a:rPr kumimoji="1" lang="en-US" altLang="zh-CN" sz="2000" dirty="0"/>
                  <a:t>MST</a:t>
                </a:r>
                <a:r>
                  <a:rPr kumimoji="1" lang="zh-CN" altLang="en-US" sz="2000" dirty="0"/>
                  <a:t>，判断</a:t>
                </a:r>
                <a14:m>
                  <m:oMath xmlns:m="http://schemas.openxmlformats.org/officeDocument/2006/math">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𝑢</m:t>
                        </m:r>
                      </m:e>
                      <m:sub>
                        <m:r>
                          <a:rPr kumimoji="1" lang="en-US" altLang="zh-CN" sz="2000" i="1">
                            <a:latin typeface="Cambria Math" panose="02040503050406030204" pitchFamily="18" charset="0"/>
                            <a:ea typeface="Microsoft YaHei" panose="020B0503020204020204" pitchFamily="34" charset="-122"/>
                          </a:rPr>
                          <m:t>𝑖</m:t>
                        </m:r>
                      </m:sub>
                    </m:sSub>
                    <m:r>
                      <a:rPr kumimoji="1" lang="zh-CN" altLang="en-US" sz="2000" i="1" smtClean="0">
                        <a:latin typeface="Cambria Math" panose="02040503050406030204" pitchFamily="18" charset="0"/>
                        <a:ea typeface="Microsoft YaHei" panose="020B0503020204020204" pitchFamily="34" charset="-122"/>
                      </a:rPr>
                      <m:t>和</m:t>
                    </m:r>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𝑣</m:t>
                        </m:r>
                      </m:e>
                      <m:sub>
                        <m:r>
                          <a:rPr kumimoji="1" lang="en-US" altLang="zh-CN" sz="2000" i="1">
                            <a:latin typeface="Cambria Math" panose="02040503050406030204" pitchFamily="18" charset="0"/>
                            <a:ea typeface="Microsoft YaHei" panose="020B0503020204020204" pitchFamily="34" charset="-122"/>
                          </a:rPr>
                          <m:t>𝑖</m:t>
                        </m:r>
                      </m:sub>
                    </m:sSub>
                  </m:oMath>
                </a14:m>
                <a:r>
                  <a:rPr kumimoji="1" lang="zh-CN" altLang="en-US" sz="2000" dirty="0"/>
                  <a:t>的连通性；</a:t>
                </a:r>
                <a:endParaRPr kumimoji="1" lang="en-US" altLang="zh-CN" sz="2000" dirty="0"/>
              </a:p>
              <a:p>
                <a:r>
                  <a:rPr kumimoji="1" lang="zh-CN" altLang="en-US" sz="2000" dirty="0"/>
                  <a:t>        再将权重</a:t>
                </a:r>
                <a14:m>
                  <m:oMath xmlns:m="http://schemas.openxmlformats.org/officeDocument/2006/math">
                    <m:r>
                      <a:rPr kumimoji="1" lang="en-US" altLang="zh-CN" sz="2000" b="0" i="1" smtClean="0">
                        <a:solidFill>
                          <a:srgbClr val="0000FF"/>
                        </a:solidFill>
                        <a:latin typeface="Cambria Math" panose="02040503050406030204" pitchFamily="18" charset="0"/>
                      </a:rPr>
                      <m:t>𝐿𝑖𝑚𝑖</m:t>
                    </m:r>
                    <m:sSub>
                      <m:sSubPr>
                        <m:ctrlPr>
                          <a:rPr kumimoji="1" lang="en-US" altLang="zh-CN" sz="2000" b="0" i="1" smtClean="0">
                            <a:solidFill>
                              <a:srgbClr val="0000FF"/>
                            </a:solidFill>
                            <a:latin typeface="Cambria Math" panose="02040503050406030204" pitchFamily="18" charset="0"/>
                          </a:rPr>
                        </m:ctrlPr>
                      </m:sSubPr>
                      <m:e>
                        <m:r>
                          <a:rPr kumimoji="1" lang="en-US" altLang="zh-CN" sz="2000" b="0" i="1" smtClean="0">
                            <a:solidFill>
                              <a:srgbClr val="0000FF"/>
                            </a:solidFill>
                            <a:latin typeface="Cambria Math" panose="02040503050406030204" pitchFamily="18" charset="0"/>
                          </a:rPr>
                          <m:t>𝑡</m:t>
                        </m:r>
                      </m:e>
                      <m:sub>
                        <m:r>
                          <a:rPr kumimoji="1" lang="en-US" altLang="zh-CN" sz="2000" b="0" i="1" smtClean="0">
                            <a:solidFill>
                              <a:srgbClr val="0000FF"/>
                            </a:solidFill>
                            <a:latin typeface="Cambria Math" panose="02040503050406030204" pitchFamily="18" charset="0"/>
                          </a:rPr>
                          <m:t>𝑖</m:t>
                        </m:r>
                      </m:sub>
                    </m:sSub>
                    <m:r>
                      <a:rPr kumimoji="1" lang="en-US" altLang="zh-CN" sz="2000" b="0" i="1" smtClean="0">
                        <a:solidFill>
                          <a:srgbClr val="0000FF"/>
                        </a:solidFill>
                        <a:latin typeface="Cambria Math" panose="02040503050406030204" pitchFamily="18" charset="0"/>
                      </a:rPr>
                      <m:t>≤</m:t>
                    </m:r>
                    <m:r>
                      <a:rPr kumimoji="1" lang="en-US" altLang="zh-CN" sz="2000" b="0" i="1" smtClean="0">
                        <a:solidFill>
                          <a:srgbClr val="0000FF"/>
                        </a:solidFill>
                        <a:latin typeface="Cambria Math" panose="02040503050406030204" pitchFamily="18" charset="0"/>
                      </a:rPr>
                      <m:t>𝑤</m:t>
                    </m:r>
                    <m:r>
                      <a:rPr kumimoji="1" lang="en-US" altLang="zh-CN" sz="2000" b="0" i="1" smtClean="0">
                        <a:solidFill>
                          <a:srgbClr val="0000FF"/>
                        </a:solidFill>
                        <a:latin typeface="Cambria Math" panose="02040503050406030204" pitchFamily="18" charset="0"/>
                      </a:rPr>
                      <m:t>&lt;</m:t>
                    </m:r>
                    <m:r>
                      <a:rPr kumimoji="1" lang="en-US" altLang="zh-CN" sz="2000" b="0" i="1" smtClean="0">
                        <a:solidFill>
                          <a:srgbClr val="0000FF"/>
                        </a:solidFill>
                        <a:latin typeface="Cambria Math" panose="02040503050406030204" pitchFamily="18" charset="0"/>
                      </a:rPr>
                      <m:t>𝐿𝑖𝑚𝑖</m:t>
                    </m:r>
                    <m:sSub>
                      <m:sSubPr>
                        <m:ctrlPr>
                          <a:rPr kumimoji="1" lang="en-US" altLang="zh-CN" sz="2000" b="0" i="1" smtClean="0">
                            <a:solidFill>
                              <a:srgbClr val="0000FF"/>
                            </a:solidFill>
                            <a:latin typeface="Cambria Math" panose="02040503050406030204" pitchFamily="18" charset="0"/>
                          </a:rPr>
                        </m:ctrlPr>
                      </m:sSubPr>
                      <m:e>
                        <m:r>
                          <a:rPr kumimoji="1" lang="en-US" altLang="zh-CN" sz="2000" b="0" i="1" smtClean="0">
                            <a:solidFill>
                              <a:srgbClr val="0000FF"/>
                            </a:solidFill>
                            <a:latin typeface="Cambria Math" panose="02040503050406030204" pitchFamily="18" charset="0"/>
                          </a:rPr>
                          <m:t>𝑡</m:t>
                        </m:r>
                      </m:e>
                      <m:sub>
                        <m:r>
                          <a:rPr kumimoji="1" lang="en-US" altLang="zh-CN" sz="2000" b="0" i="1" smtClean="0">
                            <a:solidFill>
                              <a:srgbClr val="0000FF"/>
                            </a:solidFill>
                            <a:latin typeface="Cambria Math" panose="02040503050406030204" pitchFamily="18" charset="0"/>
                          </a:rPr>
                          <m:t>𝑗</m:t>
                        </m:r>
                      </m:sub>
                    </m:sSub>
                  </m:oMath>
                </a14:m>
                <a:r>
                  <a:rPr kumimoji="1" lang="zh-CN" altLang="en-US" sz="2000" dirty="0"/>
                  <a:t>的边全部加入</a:t>
                </a:r>
                <a:r>
                  <a:rPr kumimoji="1" lang="en-US" altLang="zh-CN" sz="2000" dirty="0"/>
                  <a:t>MST</a:t>
                </a:r>
                <a:r>
                  <a:rPr kumimoji="1" lang="zh-CN" altLang="en-US" sz="2000" dirty="0"/>
                  <a:t>，然后判断</a:t>
                </a:r>
                <a14:m>
                  <m:oMath xmlns:m="http://schemas.openxmlformats.org/officeDocument/2006/math">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𝑢</m:t>
                        </m:r>
                      </m:e>
                      <m:sub>
                        <m:r>
                          <a:rPr kumimoji="1" lang="en-US" altLang="zh-CN" sz="2000" i="1">
                            <a:latin typeface="Cambria Math" panose="02040503050406030204" pitchFamily="18" charset="0"/>
                            <a:ea typeface="Microsoft YaHei" panose="020B0503020204020204" pitchFamily="34" charset="-122"/>
                          </a:rPr>
                          <m:t>𝑗</m:t>
                        </m:r>
                      </m:sub>
                    </m:sSub>
                    <m:r>
                      <a:rPr kumimoji="1" lang="en-US" altLang="zh-CN" sz="2000" i="1">
                        <a:latin typeface="Cambria Math" panose="02040503050406030204" pitchFamily="18" charset="0"/>
                        <a:ea typeface="Microsoft YaHei" panose="020B0503020204020204" pitchFamily="34" charset="-122"/>
                      </a:rPr>
                      <m:t>,</m:t>
                    </m:r>
                    <m:r>
                      <a:rPr kumimoji="1" lang="zh-CN" altLang="en-US" sz="2000" i="1">
                        <a:latin typeface="Cambria Math" panose="02040503050406030204" pitchFamily="18" charset="0"/>
                        <a:ea typeface="Microsoft YaHei" panose="020B0503020204020204" pitchFamily="34" charset="-122"/>
                      </a:rPr>
                      <m:t> </m:t>
                    </m:r>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𝑣</m:t>
                        </m:r>
                      </m:e>
                      <m:sub>
                        <m:r>
                          <a:rPr kumimoji="1" lang="en-US" altLang="zh-CN" sz="2000" i="1">
                            <a:latin typeface="Cambria Math" panose="02040503050406030204" pitchFamily="18" charset="0"/>
                            <a:ea typeface="Microsoft YaHei" panose="020B0503020204020204" pitchFamily="34" charset="-122"/>
                          </a:rPr>
                          <m:t>𝑗</m:t>
                        </m:r>
                      </m:sub>
                    </m:sSub>
                  </m:oMath>
                </a14:m>
                <a:r>
                  <a:rPr kumimoji="1" lang="zh-CN" altLang="en-US" sz="2000" dirty="0"/>
                  <a:t>是否连通</a:t>
                </a:r>
              </a:p>
            </p:txBody>
          </p:sp>
        </mc:Choice>
        <mc:Fallback xmlns="">
          <p:sp>
            <p:nvSpPr>
              <p:cNvPr id="17" name="文本框 16">
                <a:extLst>
                  <a:ext uri="{FF2B5EF4-FFF2-40B4-BE49-F238E27FC236}">
                    <a16:creationId xmlns:a16="http://schemas.microsoft.com/office/drawing/2014/main" id="{8ECACB51-0586-E326-7622-8E5F2CF17C94}"/>
                  </a:ext>
                </a:extLst>
              </p:cNvPr>
              <p:cNvSpPr txBox="1">
                <a:spLocks noRot="1" noChangeAspect="1" noMove="1" noResize="1" noEditPoints="1" noAdjustHandles="1" noChangeArrowheads="1" noChangeShapeType="1" noTextEdit="1"/>
              </p:cNvSpPr>
              <p:nvPr/>
            </p:nvSpPr>
            <p:spPr>
              <a:xfrm>
                <a:off x="1594799" y="3728317"/>
                <a:ext cx="9002401" cy="732573"/>
              </a:xfrm>
              <a:prstGeom prst="rect">
                <a:avLst/>
              </a:prstGeom>
              <a:blipFill>
                <a:blip r:embed="rId4"/>
                <a:stretch>
                  <a:fillRect l="-704" t="-8475" b="-1016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235BFB4C-14A4-09D9-87BE-B6091586E284}"/>
              </a:ext>
            </a:extLst>
          </p:cNvPr>
          <p:cNvSpPr txBox="1"/>
          <p:nvPr/>
        </p:nvSpPr>
        <p:spPr>
          <a:xfrm>
            <a:off x="6568130" y="4559735"/>
            <a:ext cx="3518912" cy="400110"/>
          </a:xfrm>
          <a:prstGeom prst="rect">
            <a:avLst/>
          </a:prstGeom>
          <a:solidFill>
            <a:srgbClr val="009999"/>
          </a:solidFill>
        </p:spPr>
        <p:txBody>
          <a:bodyPr wrap="non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不需要对每条提问单独处理！</a:t>
            </a:r>
          </a:p>
        </p:txBody>
      </p:sp>
      <p:sp>
        <p:nvSpPr>
          <p:cNvPr id="19" name="文本框 18">
            <a:extLst>
              <a:ext uri="{FF2B5EF4-FFF2-40B4-BE49-F238E27FC236}">
                <a16:creationId xmlns:a16="http://schemas.microsoft.com/office/drawing/2014/main" id="{4D2DBA8A-3972-675D-FD7E-68233E5612D7}"/>
              </a:ext>
            </a:extLst>
          </p:cNvPr>
          <p:cNvSpPr txBox="1"/>
          <p:nvPr/>
        </p:nvSpPr>
        <p:spPr>
          <a:xfrm>
            <a:off x="951740" y="5301845"/>
            <a:ext cx="6758581" cy="461665"/>
          </a:xfrm>
          <a:prstGeom prst="rect">
            <a:avLst/>
          </a:prstGeom>
          <a:solidFill>
            <a:srgbClr val="009999"/>
          </a:solid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关键步骤</a:t>
            </a:r>
            <a:r>
              <a:rPr kumimoji="1" lang="zh-CN" altLang="en-US" sz="2400" dirty="0">
                <a:solidFill>
                  <a:schemeClr val="bg1"/>
                </a:solidFill>
                <a:latin typeface="Microsoft YaHei" panose="020B0503020204020204" pitchFamily="34" charset="-122"/>
                <a:ea typeface="Microsoft YaHei" panose="020B0503020204020204" pitchFamily="34" charset="-122"/>
              </a:rPr>
              <a:t>：对所有提问按</a:t>
            </a:r>
            <a:r>
              <a:rPr kumimoji="1" lang="en-US" altLang="zh-CN" sz="2400" dirty="0">
                <a:solidFill>
                  <a:schemeClr val="bg1"/>
                </a:solidFill>
                <a:latin typeface="Microsoft YaHei" panose="020B0503020204020204" pitchFamily="34" charset="-122"/>
                <a:ea typeface="Microsoft YaHei" panose="020B0503020204020204" pitchFamily="34" charset="-122"/>
              </a:rPr>
              <a:t>Limit</a:t>
            </a:r>
            <a:r>
              <a:rPr kumimoji="1" lang="zh-CN" altLang="en-US" sz="2400" dirty="0">
                <a:solidFill>
                  <a:schemeClr val="bg1"/>
                </a:solidFill>
                <a:latin typeface="Microsoft YaHei" panose="020B0503020204020204" pitchFamily="34" charset="-122"/>
                <a:ea typeface="Microsoft YaHei" panose="020B0503020204020204" pitchFamily="34" charset="-122"/>
              </a:rPr>
              <a:t>值从小到大排序！</a:t>
            </a:r>
          </a:p>
        </p:txBody>
      </p:sp>
      <p:sp>
        <p:nvSpPr>
          <p:cNvPr id="20" name="文本框 19">
            <a:extLst>
              <a:ext uri="{FF2B5EF4-FFF2-40B4-BE49-F238E27FC236}">
                <a16:creationId xmlns:a16="http://schemas.microsoft.com/office/drawing/2014/main" id="{F2DEDBAD-393B-BF20-1F08-19B21C5D5DD4}"/>
              </a:ext>
            </a:extLst>
          </p:cNvPr>
          <p:cNvSpPr txBox="1"/>
          <p:nvPr/>
        </p:nvSpPr>
        <p:spPr>
          <a:xfrm>
            <a:off x="6044351" y="5933718"/>
            <a:ext cx="4552849" cy="400110"/>
          </a:xfrm>
          <a:prstGeom prst="rect">
            <a:avLst/>
          </a:prstGeom>
          <a:solidFill>
            <a:srgbClr val="009999"/>
          </a:solid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时间：</a:t>
            </a:r>
            <a:r>
              <a:rPr kumimoji="1" lang="en-US" altLang="zh-CN" sz="2000" b="1" dirty="0">
                <a:solidFill>
                  <a:schemeClr val="bg1"/>
                </a:solidFill>
                <a:latin typeface="Microsoft YaHei" panose="020B0503020204020204" pitchFamily="34" charset="-122"/>
                <a:ea typeface="Microsoft YaHei" panose="020B0503020204020204" pitchFamily="34" charset="-122"/>
              </a:rPr>
              <a:t>O(|E|</a:t>
            </a:r>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en-US" altLang="zh-CN" sz="2000" b="1" dirty="0">
                <a:solidFill>
                  <a:schemeClr val="bg1"/>
                </a:solidFill>
                <a:latin typeface="Microsoft YaHei" panose="020B0503020204020204" pitchFamily="34" charset="-122"/>
                <a:ea typeface="Microsoft YaHei" panose="020B0503020204020204" pitchFamily="34" charset="-122"/>
              </a:rPr>
              <a:t>log(|E|)</a:t>
            </a:r>
            <a:r>
              <a:rPr kumimoji="1" lang="zh-CN" altLang="en-US" sz="2000" b="1" dirty="0">
                <a:solidFill>
                  <a:schemeClr val="bg1"/>
                </a:solidFill>
                <a:latin typeface="Microsoft YaHei" panose="020B0503020204020204" pitchFamily="34" charset="-122"/>
                <a:ea typeface="Microsoft YaHei" panose="020B0503020204020204" pitchFamily="34" charset="-122"/>
              </a:rPr>
              <a:t> </a:t>
            </a:r>
            <a:r>
              <a:rPr kumimoji="1" lang="en-US" altLang="zh-CN" sz="2000" b="1" dirty="0">
                <a:solidFill>
                  <a:schemeClr val="bg1"/>
                </a:solidFill>
                <a:latin typeface="Microsoft YaHei" panose="020B0503020204020204" pitchFamily="34" charset="-122"/>
                <a:ea typeface="Microsoft YaHei" panose="020B0503020204020204" pitchFamily="34" charset="-122"/>
              </a:rPr>
              <a:t>+</a:t>
            </a:r>
            <a:r>
              <a:rPr kumimoji="1" lang="zh-CN" altLang="en-US" sz="2000" b="1" dirty="0">
                <a:solidFill>
                  <a:schemeClr val="bg1"/>
                </a:solidFill>
                <a:latin typeface="Microsoft YaHei" panose="020B0503020204020204" pitchFamily="34" charset="-122"/>
                <a:ea typeface="Microsoft YaHei" panose="020B0503020204020204" pitchFamily="34" charset="-122"/>
              </a:rPr>
              <a:t> </a:t>
            </a:r>
            <a:r>
              <a:rPr kumimoji="1" lang="en-US" altLang="zh-CN" sz="2000" b="1" dirty="0">
                <a:solidFill>
                  <a:schemeClr val="bg1"/>
                </a:solidFill>
                <a:latin typeface="Microsoft YaHei" panose="020B0503020204020204" pitchFamily="34" charset="-122"/>
                <a:ea typeface="Microsoft YaHei" panose="020B0503020204020204" pitchFamily="34" charset="-122"/>
              </a:rPr>
              <a:t>O(m</a:t>
            </a:r>
            <a:r>
              <a:rPr kumimoji="1" lang="zh-CN" altLang="en-US" sz="2000" b="1" dirty="0">
                <a:solidFill>
                  <a:schemeClr val="bg1"/>
                </a:solidFill>
                <a:latin typeface="Microsoft YaHei" panose="020B0503020204020204" pitchFamily="34" charset="-122"/>
                <a:ea typeface="Microsoft YaHei" panose="020B0503020204020204" pitchFamily="34" charset="-122"/>
              </a:rPr>
              <a:t>*</a:t>
            </a:r>
            <a:r>
              <a:rPr kumimoji="1" lang="en-US" altLang="zh-CN" sz="2000" b="1" dirty="0" err="1">
                <a:solidFill>
                  <a:schemeClr val="bg1"/>
                </a:solidFill>
                <a:latin typeface="Microsoft YaHei" panose="020B0503020204020204" pitchFamily="34" charset="-122"/>
                <a:ea typeface="Microsoft YaHei" panose="020B0503020204020204" pitchFamily="34" charset="-122"/>
              </a:rPr>
              <a:t>log|V</a:t>
            </a:r>
            <a:r>
              <a:rPr kumimoji="1" lang="en-US" altLang="zh-CN" sz="2000" b="1" dirty="0">
                <a:solidFill>
                  <a:schemeClr val="bg1"/>
                </a:solidFill>
                <a:latin typeface="Microsoft YaHei" panose="020B0503020204020204" pitchFamily="34" charset="-122"/>
                <a:ea typeface="Microsoft YaHei" panose="020B0503020204020204" pitchFamily="34" charset="-122"/>
              </a:rPr>
              <a:t>|)</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6340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animBg="1"/>
      <p:bldP spid="19" grpId="0" animBg="1"/>
      <p:bldP spid="20"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p:cNvSpPr/>
          <p:nvPr/>
        </p:nvSpPr>
        <p:spPr>
          <a:xfrm>
            <a:off x="584225" y="1288415"/>
            <a:ext cx="11055325" cy="9467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95547"/>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p:cNvSpPr>
            <a:spLocks noGrp="1"/>
          </p:cNvSpPr>
          <p:nvPr>
            <p:ph idx="11"/>
          </p:nvPr>
        </p:nvSpPr>
        <p:spPr>
          <a:xfrm>
            <a:off x="584225" y="1276349"/>
            <a:ext cx="11055325" cy="2092139"/>
          </a:xfrm>
        </p:spPr>
        <p:txBody>
          <a:bodyPr>
            <a:normAutofit fontScale="92500" lnSpcReduction="20000"/>
          </a:bodyPr>
          <a:lstStyle/>
          <a:p>
            <a:pPr algn="just">
              <a:lnSpc>
                <a:spcPct val="150000"/>
              </a:lnSpc>
            </a:pPr>
            <a:r>
              <a:rPr lang="en-US" altLang="zh-CN" sz="2400" b="1" u="sng" dirty="0"/>
              <a:t>AOE</a:t>
            </a:r>
            <a:r>
              <a:rPr lang="zh-CN" altLang="en-US" sz="2400" b="1" u="sng" dirty="0"/>
              <a:t>网络</a:t>
            </a:r>
            <a:r>
              <a:rPr lang="zh-CN" altLang="en-US" sz="2400" b="1" dirty="0"/>
              <a:t>    </a:t>
            </a:r>
            <a:r>
              <a:rPr lang="zh-CN" altLang="en-US" sz="2400" dirty="0"/>
              <a:t>将边表示为活动的图称为</a:t>
            </a:r>
            <a:r>
              <a:rPr lang="en-US" altLang="zh-CN" sz="2400" dirty="0"/>
              <a:t>AOE</a:t>
            </a:r>
            <a:r>
              <a:rPr lang="zh-CN" altLang="en-US" sz="2400" dirty="0"/>
              <a:t>网络（</a:t>
            </a:r>
            <a:r>
              <a:rPr lang="en-US" altLang="zh-CN" sz="2400" dirty="0"/>
              <a:t>Activity On Edge Network</a:t>
            </a:r>
            <a:r>
              <a:rPr lang="zh-CN" altLang="en-US" sz="2400" dirty="0"/>
              <a:t>）。在</a:t>
            </a:r>
            <a:r>
              <a:rPr lang="en-US" altLang="zh-CN" sz="2400" dirty="0"/>
              <a:t>AOE</a:t>
            </a:r>
            <a:r>
              <a:rPr lang="zh-CN" altLang="en-US" sz="2400" dirty="0"/>
              <a:t>网中，边表示活动，边上权表示活动进行的时间，而结点表示事件。</a:t>
            </a:r>
            <a:endParaRPr lang="en-US" altLang="zh-CN" sz="2400" dirty="0"/>
          </a:p>
          <a:p>
            <a:pPr algn="just">
              <a:lnSpc>
                <a:spcPct val="150000"/>
              </a:lnSpc>
            </a:pPr>
            <a:r>
              <a:rPr lang="zh-CN" altLang="en-US" sz="2400" dirty="0"/>
              <a:t>在实际应用中，</a:t>
            </a:r>
            <a:r>
              <a:rPr lang="en-US" altLang="zh-CN" sz="2400" dirty="0"/>
              <a:t>AOE</a:t>
            </a:r>
            <a:r>
              <a:rPr lang="zh-CN" altLang="en-US" sz="2400" dirty="0"/>
              <a:t>网络没有环路，且通常只有一个入度为</a:t>
            </a:r>
            <a:r>
              <a:rPr lang="en-US" altLang="zh-CN" sz="2400" dirty="0"/>
              <a:t>0</a:t>
            </a:r>
            <a:r>
              <a:rPr lang="zh-CN" altLang="en-US" sz="2400" dirty="0"/>
              <a:t>的起点和一个出度为</a:t>
            </a:r>
            <a:r>
              <a:rPr lang="en-US" altLang="zh-CN" sz="2400" dirty="0"/>
              <a:t>0</a:t>
            </a:r>
            <a:r>
              <a:rPr lang="zh-CN" altLang="en-US" sz="2400" dirty="0"/>
              <a:t>的终点。</a:t>
            </a:r>
          </a:p>
          <a:p>
            <a:pPr algn="just">
              <a:lnSpc>
                <a:spcPct val="150000"/>
              </a:lnSpc>
            </a:pPr>
            <a:endParaRPr lang="zh-CN" altLang="en-US" sz="2400" dirty="0"/>
          </a:p>
        </p:txBody>
      </p:sp>
      <p:grpSp>
        <p:nvGrpSpPr>
          <p:cNvPr id="10" name="组合 9"/>
          <p:cNvGrpSpPr/>
          <p:nvPr/>
        </p:nvGrpSpPr>
        <p:grpSpPr>
          <a:xfrm>
            <a:off x="6472555" y="3376879"/>
            <a:ext cx="5166995" cy="2676260"/>
            <a:chOff x="3733" y="318221"/>
            <a:chExt cx="5281" cy="2871"/>
          </a:xfrm>
        </p:grpSpPr>
        <p:sp>
          <p:nvSpPr>
            <p:cNvPr id="12" name="文本框 38"/>
            <p:cNvSpPr txBox="1"/>
            <p:nvPr/>
          </p:nvSpPr>
          <p:spPr>
            <a:xfrm>
              <a:off x="3839" y="320795"/>
              <a:ext cx="5175" cy="297"/>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en-US" kern="100" dirty="0">
                  <a:effectLst/>
                  <a:latin typeface="微软雅黑" panose="020B0503020204020204" pitchFamily="34" charset="-122"/>
                  <a:ea typeface="微软雅黑" panose="020B0503020204020204" pitchFamily="34" charset="-122"/>
                  <a:cs typeface="Times New Roman" panose="02020603050405020304" pitchFamily="18" charset="0"/>
                </a:rPr>
                <a:t>AOE</a:t>
              </a:r>
              <a:r>
                <a:rPr lang="zh-CN" kern="100" dirty="0">
                  <a:effectLst/>
                  <a:latin typeface="微软雅黑" panose="020B0503020204020204" pitchFamily="34" charset="-122"/>
                  <a:ea typeface="微软雅黑" panose="020B0503020204020204" pitchFamily="34" charset="-122"/>
                  <a:cs typeface="Times New Roman" panose="02020603050405020304" pitchFamily="18" charset="0"/>
                </a:rPr>
                <a:t>网</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络</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733" y="318221"/>
              <a:ext cx="5121" cy="2565"/>
            </a:xfrm>
            <a:prstGeom prst="rect">
              <a:avLst/>
            </a:prstGeom>
          </p:spPr>
        </p:pic>
      </p:grpSp>
      <p:sp>
        <p:nvSpPr>
          <p:cNvPr id="15" name="内容占位符 5"/>
          <p:cNvSpPr txBox="1"/>
          <p:nvPr/>
        </p:nvSpPr>
        <p:spPr>
          <a:xfrm>
            <a:off x="584225" y="3376880"/>
            <a:ext cx="5761711" cy="29855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200" dirty="0"/>
              <a:t>AOE</a:t>
            </a:r>
            <a:r>
              <a:rPr lang="zh-CN" altLang="zh-CN" sz="2200" dirty="0"/>
              <a:t>网络主要</a:t>
            </a:r>
            <a:r>
              <a:rPr lang="zh-CN" altLang="en-US" sz="2200" dirty="0"/>
              <a:t>能够</a:t>
            </a:r>
            <a:r>
              <a:rPr lang="zh-CN" altLang="zh-CN" sz="2200" dirty="0"/>
              <a:t>解决</a:t>
            </a:r>
            <a:r>
              <a:rPr lang="zh-CN" altLang="en-US" sz="2200" dirty="0"/>
              <a:t>的问题：</a:t>
            </a:r>
            <a:endParaRPr lang="en-US" altLang="zh-CN" sz="2200" dirty="0"/>
          </a:p>
          <a:p>
            <a:pPr marL="457200" indent="-457200" algn="just">
              <a:lnSpc>
                <a:spcPct val="150000"/>
              </a:lnSpc>
              <a:buFont typeface="+mj-ea"/>
              <a:buAutoNum type="circleNumDbPlain"/>
            </a:pPr>
            <a:r>
              <a:rPr lang="zh-CN" altLang="zh-CN" sz="2200" dirty="0"/>
              <a:t>计算完成所有活动需要多长时间</a:t>
            </a:r>
            <a:r>
              <a:rPr lang="zh-CN" altLang="en-US" sz="2200" dirty="0"/>
              <a:t>；</a:t>
            </a:r>
            <a:endParaRPr lang="en-US" altLang="zh-CN" sz="2200" dirty="0"/>
          </a:p>
          <a:p>
            <a:pPr marL="457200" indent="-457200" algn="just">
              <a:lnSpc>
                <a:spcPct val="150000"/>
              </a:lnSpc>
              <a:buFont typeface="+mj-ea"/>
              <a:buAutoNum type="circleNumDbPlain"/>
            </a:pPr>
            <a:r>
              <a:rPr lang="zh-CN" altLang="zh-CN" sz="2200" dirty="0"/>
              <a:t>哪些活动是影响进度的关键。</a:t>
            </a:r>
            <a:endParaRPr lang="en-US" altLang="zh-CN" sz="2200" dirty="0"/>
          </a:p>
          <a:p>
            <a:pPr algn="just">
              <a:lnSpc>
                <a:spcPct val="150000"/>
              </a:lnSpc>
            </a:pPr>
            <a:r>
              <a:rPr lang="zh-CN" altLang="zh-CN" sz="2200" dirty="0"/>
              <a:t>解决上述问题有助于合理规划工程中的活动，提高工程效率。</a:t>
            </a:r>
            <a:endParaRPr lang="zh-CN" altLang="en-US" sz="22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582930" y="1349375"/>
            <a:ext cx="10965180" cy="111950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p:sp>
        <p:nvSpPr>
          <p:cNvPr id="6" name="内容占位符 5"/>
          <p:cNvSpPr>
            <a:spLocks noGrp="1"/>
          </p:cNvSpPr>
          <p:nvPr>
            <p:ph idx="11"/>
          </p:nvPr>
        </p:nvSpPr>
        <p:spPr>
          <a:xfrm>
            <a:off x="584225" y="1276350"/>
            <a:ext cx="11055325" cy="1787727"/>
          </a:xfrm>
        </p:spPr>
        <p:txBody>
          <a:bodyPr>
            <a:normAutofit/>
          </a:bodyPr>
          <a:lstStyle/>
          <a:p>
            <a:pPr>
              <a:lnSpc>
                <a:spcPct val="150000"/>
              </a:lnSpc>
            </a:pPr>
            <a:r>
              <a:rPr lang="zh-CN" altLang="en-US" sz="2400" b="1" u="sng" dirty="0"/>
              <a:t>关键路径</a:t>
            </a:r>
            <a:r>
              <a:rPr lang="en-US" altLang="zh-CN" sz="2400" b="1" u="sng" dirty="0"/>
              <a:t>&amp;</a:t>
            </a:r>
            <a:r>
              <a:rPr lang="zh-CN" altLang="en-US" sz="2400" b="1" u="sng" dirty="0"/>
              <a:t>关键活动</a:t>
            </a:r>
            <a:r>
              <a:rPr lang="zh-CN" altLang="en-US" sz="2400" b="1" dirty="0"/>
              <a:t>    </a:t>
            </a:r>
            <a:r>
              <a:rPr lang="zh-CN" altLang="en-US" sz="2400" dirty="0"/>
              <a:t>在</a:t>
            </a:r>
            <a:r>
              <a:rPr lang="en-US" altLang="zh-CN" sz="2400" dirty="0"/>
              <a:t>AOE</a:t>
            </a:r>
            <a:r>
              <a:rPr lang="zh-CN" altLang="en-US" sz="2400" dirty="0"/>
              <a:t>网络中，将从起点到某点的最长路径称为从起点到该点的</a:t>
            </a:r>
            <a:r>
              <a:rPr lang="zh-CN" altLang="en-US" sz="2400" dirty="0">
                <a:effectLst>
                  <a:outerShdw blurRad="38100" dist="38100" dir="2700000" algn="tl">
                    <a:srgbClr val="000000">
                      <a:alpha val="43137"/>
                    </a:srgbClr>
                  </a:outerShdw>
                </a:effectLst>
              </a:rPr>
              <a:t>关键路径</a:t>
            </a:r>
            <a:r>
              <a:rPr lang="zh-CN" altLang="en-US" sz="2400" dirty="0"/>
              <a:t>。关键路径上的活动称为</a:t>
            </a:r>
            <a:r>
              <a:rPr lang="zh-CN" altLang="en-US" sz="2400" dirty="0">
                <a:effectLst>
                  <a:outerShdw blurRad="38100" dist="38100" dir="2700000" algn="tl">
                    <a:srgbClr val="000000">
                      <a:alpha val="43137"/>
                    </a:srgbClr>
                  </a:outerShdw>
                </a:effectLst>
              </a:rPr>
              <a:t>关键活动</a:t>
            </a:r>
            <a:r>
              <a:rPr lang="zh-CN" altLang="en-US" sz="2400" dirty="0"/>
              <a:t>。</a:t>
            </a:r>
            <a:endParaRPr lang="en-US" altLang="zh-CN" sz="2400" dirty="0"/>
          </a:p>
        </p:txBody>
      </p:sp>
      <mc:AlternateContent xmlns:mc="http://schemas.openxmlformats.org/markup-compatibility/2006" xmlns:a14="http://schemas.microsoft.com/office/drawing/2010/main">
        <mc:Choice Requires="a14">
          <p:sp>
            <p:nvSpPr>
              <p:cNvPr id="12" name="文本框 38"/>
              <p:cNvSpPr txBox="1"/>
              <p:nvPr/>
            </p:nvSpPr>
            <p:spPr>
              <a:xfrm>
                <a:off x="6576267" y="5775745"/>
                <a:ext cx="5063283" cy="27685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AOE</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网络中</a:t>
                </a:r>
                <a14:m>
                  <m:oMath xmlns:m="http://schemas.openxmlformats.org/officeDocument/2006/math">
                    <m:sSub>
                      <m:sSubPr>
                        <m:ctrlP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i="1" kern="100" dirty="0">
                            <a:latin typeface="Cambria Math" panose="02040503050406030204" charset="0"/>
                            <a:ea typeface="微软雅黑" panose="020B0503020204020204" pitchFamily="34" charset="-122"/>
                            <a:cs typeface="Times New Roman" panose="02020603050405020304" pitchFamily="18" charset="0"/>
                          </a:rPr>
                          <m:t>v</m:t>
                        </m:r>
                      </m:e>
                      <m:sub>
                        <m:r>
                          <a:rPr lang="en-US" altLang="zh-CN" b="0" i="1" kern="100" dirty="0" smtClean="0">
                            <a:latin typeface="Cambria Math" panose="02040503050406030204" charset="0"/>
                            <a:ea typeface="微软雅黑" panose="020B0503020204020204" pitchFamily="34" charset="-122"/>
                            <a:cs typeface="Times New Roman" panose="02020603050405020304" pitchFamily="18" charset="0"/>
                          </a:rPr>
                          <m:t>4</m:t>
                        </m:r>
                      </m:sub>
                    </m:sSub>
                  </m:oMath>
                </a14:m>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的关键路径</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文本框 38"/>
              <p:cNvSpPr txBox="1">
                <a:spLocks noRot="1" noChangeAspect="1" noMove="1" noResize="1" noEditPoints="1" noAdjustHandles="1" noChangeArrowheads="1" noChangeShapeType="1" noTextEdit="1"/>
              </p:cNvSpPr>
              <p:nvPr/>
            </p:nvSpPr>
            <p:spPr>
              <a:xfrm>
                <a:off x="6576267" y="5775745"/>
                <a:ext cx="5063283" cy="276854"/>
              </a:xfrm>
              <a:prstGeom prst="rect">
                <a:avLst/>
              </a:prstGeom>
              <a:blipFill rotWithShape="1">
                <a:blip r:embed="rId3"/>
                <a:stretch>
                  <a:fillRect l="-4" t="-7033" b="1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5"/>
              <p:cNvSpPr txBox="1"/>
              <p:nvPr/>
            </p:nvSpPr>
            <p:spPr>
              <a:xfrm>
                <a:off x="584226" y="3064077"/>
                <a:ext cx="5793722" cy="30453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400" dirty="0"/>
                  <a:t>       当活动可以同步进行时，关键路径反映了</a:t>
                </a:r>
                <a:r>
                  <a:rPr lang="en-US" altLang="zh-CN" sz="2400" dirty="0"/>
                  <a:t>AOE</a:t>
                </a:r>
                <a:r>
                  <a:rPr lang="zh-CN" altLang="en-US" sz="2400" dirty="0"/>
                  <a:t>网络中事件的最早发生时间。</a:t>
                </a:r>
                <a:endParaRPr lang="en-US" altLang="zh-CN" sz="2400" dirty="0"/>
              </a:p>
              <a:p>
                <a:pPr>
                  <a:lnSpc>
                    <a:spcPct val="150000"/>
                  </a:lnSpc>
                </a:pPr>
                <a:r>
                  <a:rPr lang="zh-CN" altLang="en-US" sz="2400" dirty="0"/>
                  <a:t>       右图中，事件</a:t>
                </a: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i="1" dirty="0">
                            <a:latin typeface="Cambria Math" panose="02040503050406030204" charset="0"/>
                          </a:rPr>
                          <m:t>v</m:t>
                        </m:r>
                      </m:e>
                      <m:sub>
                        <m:r>
                          <a:rPr lang="en-US" altLang="zh-CN" sz="2400" b="0" i="1" dirty="0" smtClean="0">
                            <a:latin typeface="Cambria Math" panose="02040503050406030204" charset="0"/>
                          </a:rPr>
                          <m:t>4</m:t>
                        </m:r>
                      </m:sub>
                    </m:sSub>
                  </m:oMath>
                </a14:m>
                <a:r>
                  <a:rPr lang="zh-CN" altLang="en-US" sz="2400" dirty="0"/>
                  <a:t>需要等待活动</a:t>
                </a:r>
                <a14:m>
                  <m:oMath xmlns:m="http://schemas.openxmlformats.org/officeDocument/2006/math">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2</m:t>
                        </m:r>
                      </m:sub>
                    </m:sSub>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4</m:t>
                        </m:r>
                      </m:sub>
                    </m:sSub>
                    <m:r>
                      <a:rPr lang="en-US" altLang="zh-CN" sz="2400" b="0" i="0" smtClean="0">
                        <a:latin typeface="Cambria Math" panose="02040503050406030204" charset="0"/>
                      </a:rPr>
                      <m:t>)</m:t>
                    </m:r>
                  </m:oMath>
                </a14:m>
                <a:r>
                  <a:rPr lang="zh-CN" altLang="en-US" sz="2400" dirty="0"/>
                  <a:t>和活动</a:t>
                </a:r>
                <a14:m>
                  <m:oMath xmlns:m="http://schemas.openxmlformats.org/officeDocument/2006/math">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1</m:t>
                        </m:r>
                      </m:sub>
                    </m:sSub>
                    <m:r>
                      <a:rPr lang="en-US" altLang="zh-CN" sz="2400" b="0" i="0" smtClean="0">
                        <a:latin typeface="Cambria Math" panose="02040503050406030204" charset="0"/>
                      </a:rPr>
                      <m:t>,</m:t>
                    </m:r>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charset="0"/>
                          </a:rPr>
                          <m:t>v</m:t>
                        </m:r>
                      </m:e>
                      <m:sub>
                        <m:r>
                          <a:rPr lang="en-US" altLang="zh-CN" sz="2400" b="0" i="0" smtClean="0">
                            <a:latin typeface="Cambria Math" panose="02040503050406030204" charset="0"/>
                          </a:rPr>
                          <m:t>4</m:t>
                        </m:r>
                      </m:sub>
                    </m:sSub>
                    <m:r>
                      <a:rPr lang="en-US" altLang="zh-CN" sz="2400" b="0" i="0" smtClean="0">
                        <a:latin typeface="Cambria Math" panose="02040503050406030204" charset="0"/>
                      </a:rPr>
                      <m:t>)</m:t>
                    </m:r>
                  </m:oMath>
                </a14:m>
                <a:r>
                  <a:rPr lang="zh-CN" altLang="en-US" sz="2400" dirty="0"/>
                  <a:t>完成，因此最早发生时间为</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𝑎</m:t>
                        </m:r>
                      </m:e>
                      <m:sub>
                        <m:r>
                          <a:rPr lang="en-US" altLang="zh-CN" sz="2400" b="0" i="1" smtClean="0">
                            <a:latin typeface="Cambria Math" panose="02040503050406030204" charset="0"/>
                          </a:rPr>
                          <m:t>0</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𝑎</m:t>
                        </m:r>
                      </m:e>
                      <m:sub>
                        <m:r>
                          <a:rPr lang="en-US" altLang="zh-CN" sz="2400" b="0" i="1" smtClean="0">
                            <a:latin typeface="Cambria Math" panose="02040503050406030204" charset="0"/>
                          </a:rPr>
                          <m:t>4</m:t>
                        </m:r>
                      </m:sub>
                    </m:sSub>
                    <m:r>
                      <a:rPr lang="en-US" altLang="zh-CN" sz="2400" b="0" i="1" smtClean="0">
                        <a:latin typeface="Cambria Math" panose="02040503050406030204" charset="0"/>
                      </a:rPr>
                      <m:t>=9</m:t>
                    </m:r>
                  </m:oMath>
                </a14:m>
                <a:r>
                  <a:rPr lang="zh-CN" altLang="en-US" sz="2400" dirty="0"/>
                  <a:t>。</a:t>
                </a:r>
              </a:p>
            </p:txBody>
          </p:sp>
        </mc:Choice>
        <mc:Fallback xmlns="">
          <p:sp>
            <p:nvSpPr>
              <p:cNvPr id="15" name="内容占位符 5"/>
              <p:cNvSpPr txBox="1">
                <a:spLocks noRot="1" noChangeAspect="1" noMove="1" noResize="1" noEditPoints="1" noAdjustHandles="1" noChangeArrowheads="1" noChangeShapeType="1" noTextEdit="1"/>
              </p:cNvSpPr>
              <p:nvPr/>
            </p:nvSpPr>
            <p:spPr>
              <a:xfrm>
                <a:off x="584226" y="3064077"/>
                <a:ext cx="5793722" cy="3045327"/>
              </a:xfrm>
              <a:prstGeom prst="rect">
                <a:avLst/>
              </a:prstGeom>
              <a:blipFill rotWithShape="1">
                <a:blip r:embed="rId4"/>
                <a:stretch>
                  <a:fillRect t="-7" b="2"/>
                </a:stretch>
              </a:blipFill>
            </p:spPr>
            <p:txBody>
              <a:bodyPr/>
              <a:lstStyle/>
              <a:p>
                <a:r>
                  <a:rPr lang="zh-CN" altLang="en-US">
                    <a:noFill/>
                  </a:rPr>
                  <a:t> </a:t>
                </a:r>
              </a:p>
            </p:txBody>
          </p:sp>
        </mc:Fallback>
      </mc:AlternateContent>
      <p:pic>
        <p:nvPicPr>
          <p:cNvPr id="19" name="图片 18"/>
          <p:cNvPicPr>
            <a:picLocks noChangeAspect="1"/>
          </p:cNvPicPr>
          <p:nvPr/>
        </p:nvPicPr>
        <p:blipFill>
          <a:blip r:embed="rId5"/>
          <a:stretch>
            <a:fillRect/>
          </a:stretch>
        </p:blipFill>
        <p:spPr>
          <a:xfrm>
            <a:off x="6576267" y="3297297"/>
            <a:ext cx="5458486" cy="247844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p:cNvSpPr>
                <a:spLocks noGrp="1"/>
              </p:cNvSpPr>
              <p:nvPr>
                <p:ph idx="11"/>
              </p:nvPr>
            </p:nvSpPr>
            <p:spPr>
              <a:xfrm>
                <a:off x="666521" y="1121704"/>
                <a:ext cx="11055325" cy="5535930"/>
              </a:xfrm>
            </p:spPr>
            <p:txBody>
              <a:bodyPr>
                <a:normAutofit fontScale="92500" lnSpcReduction="10000"/>
              </a:bodyPr>
              <a:lstStyle/>
              <a:p>
                <a:pPr algn="just">
                  <a:lnSpc>
                    <a:spcPct val="100000"/>
                  </a:lnSpc>
                </a:pPr>
                <a:r>
                  <a:rPr lang="zh-CN" altLang="en-US" sz="2400" b="1" dirty="0"/>
                  <a:t>求解关键路径    </a:t>
                </a:r>
                <a:endParaRPr lang="en-US" altLang="zh-CN" sz="2400" b="1" dirty="0"/>
              </a:p>
              <a:p>
                <a:pPr algn="just">
                  <a:lnSpc>
                    <a:spcPct val="100000"/>
                  </a:lnSpc>
                </a:pPr>
                <a:r>
                  <a:rPr lang="zh-CN" altLang="en-US" sz="2400" dirty="0"/>
                  <a:t>定义：</a:t>
                </a:r>
                <a:endParaRPr lang="en-US" altLang="zh-CN" sz="2400" dirty="0"/>
              </a:p>
              <a:p>
                <a:pPr lvl="1" algn="just">
                  <a:lnSpc>
                    <a:spcPct val="100000"/>
                  </a:lnSpc>
                </a:pPr>
                <a14:m>
                  <m:oMath xmlns:m="http://schemas.openxmlformats.org/officeDocument/2006/math">
                    <m:r>
                      <m:rPr>
                        <m:sty m:val="p"/>
                      </m:rPr>
                      <a:rPr lang="en-US" altLang="zh-CN" sz="2400">
                        <a:latin typeface="Cambria Math" panose="02040503050406030204" charset="0"/>
                        <a:ea typeface="微软雅黑" panose="020B0503020204020204" pitchFamily="34" charset="-122"/>
                      </a:rPr>
                      <m:t>e</m:t>
                    </m:r>
                    <m:r>
                      <a:rPr lang="en-US" altLang="zh-CN" sz="2400" b="0" i="0" smtClean="0">
                        <a:latin typeface="Cambria Math" panose="02040503050406030204" charset="0"/>
                        <a:ea typeface="微软雅黑" panose="020B0503020204020204" pitchFamily="34" charset="-122"/>
                      </a:rPr>
                      <m:t>[</m:t>
                    </m:r>
                    <m:r>
                      <a:rPr lang="en-US" altLang="zh-CN" sz="240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：活动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charset="0"/>
                            <a:ea typeface="微软雅黑" panose="020B0503020204020204" pitchFamily="34" charset="-122"/>
                          </a:rPr>
                          <m:t>𝑎</m:t>
                        </m:r>
                      </m:e>
                      <m:sub>
                        <m:r>
                          <a:rPr lang="en-US" altLang="zh-CN" sz="240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的最早开始时间</a:t>
                </a:r>
                <a:endParaRPr lang="en-US" altLang="zh-CN" sz="2400" dirty="0"/>
              </a:p>
              <a:p>
                <a:pPr lvl="1" algn="just">
                  <a:lnSpc>
                    <a:spcPct val="100000"/>
                  </a:lnSpc>
                </a:pPr>
                <a14:m>
                  <m:oMath xmlns:m="http://schemas.openxmlformats.org/officeDocument/2006/math">
                    <m:r>
                      <m:rPr>
                        <m:sty m:val="p"/>
                      </m:rPr>
                      <a:rPr lang="en-US" altLang="zh-CN" sz="2400">
                        <a:latin typeface="Cambria Math" panose="02040503050406030204" charset="0"/>
                        <a:ea typeface="微软雅黑" panose="020B0503020204020204" pitchFamily="34" charset="-122"/>
                      </a:rPr>
                      <m:t>l</m:t>
                    </m:r>
                    <m:r>
                      <a:rPr lang="en-US" altLang="zh-CN" sz="2400" b="0" i="0" smtClean="0">
                        <a:latin typeface="Cambria Math" panose="02040503050406030204" charset="0"/>
                        <a:ea typeface="微软雅黑" panose="020B0503020204020204" pitchFamily="34" charset="-122"/>
                      </a:rPr>
                      <m:t>[</m:t>
                    </m:r>
                    <m:r>
                      <a:rPr lang="en-US" altLang="zh-CN" sz="240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：活动</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charset="0"/>
                            <a:ea typeface="微软雅黑" panose="020B0503020204020204" pitchFamily="34" charset="-122"/>
                          </a:rPr>
                          <m:t>𝑎</m:t>
                        </m:r>
                      </m:e>
                      <m:sub>
                        <m:r>
                          <a:rPr lang="en-US" altLang="zh-CN" sz="240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的最晚开始时间</a:t>
                </a:r>
                <a:endParaRPr lang="en-US" altLang="zh-CN" sz="2400" dirty="0"/>
              </a:p>
              <a:p>
                <a:pPr lvl="1" algn="just">
                  <a:lnSpc>
                    <a:spcPct val="100000"/>
                  </a:lnSpc>
                </a:pPr>
                <a14:m>
                  <m:oMath xmlns:m="http://schemas.openxmlformats.org/officeDocument/2006/math">
                    <m:r>
                      <m:rPr>
                        <m:sty m:val="p"/>
                      </m:rPr>
                      <a:rPr lang="en-US" altLang="zh-CN" sz="2400" dirty="0">
                        <a:latin typeface="Cambria Math" panose="02040503050406030204" charset="0"/>
                        <a:ea typeface="微软雅黑" panose="020B0503020204020204" pitchFamily="34" charset="-122"/>
                      </a:rPr>
                      <m:t>earliest</m:t>
                    </m:r>
                    <m:r>
                      <a:rPr lang="en-US" altLang="zh-CN" sz="2400" dirty="0">
                        <a:latin typeface="Cambria Math" panose="02040503050406030204" charset="0"/>
                        <a:ea typeface="微软雅黑" panose="020B0503020204020204" pitchFamily="34" charset="-122"/>
                      </a:rPr>
                      <m:t>[</m:t>
                    </m:r>
                    <m:r>
                      <a:rPr lang="en-US" altLang="zh-CN" sz="2400" i="1" dirty="0" smtClean="0">
                        <a:latin typeface="Cambria Math" panose="02040503050406030204" charset="0"/>
                      </a:rPr>
                      <m:t>𝑣</m:t>
                    </m:r>
                    <m:r>
                      <a:rPr lang="en-US" altLang="zh-CN" sz="2400" dirty="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：事件</a:t>
                </a:r>
                <a14:m>
                  <m:oMath xmlns:m="http://schemas.openxmlformats.org/officeDocument/2006/math">
                    <m:r>
                      <a:rPr lang="en-US" altLang="zh-CN" sz="2400" b="0" i="1" smtClean="0">
                        <a:latin typeface="Cambria Math" panose="02040503050406030204" charset="0"/>
                        <a:ea typeface="微软雅黑" panose="020B0503020204020204" pitchFamily="34" charset="-122"/>
                      </a:rPr>
                      <m:t>𝑣</m:t>
                    </m:r>
                  </m:oMath>
                </a14:m>
                <a:r>
                  <a:rPr lang="zh-CN" altLang="en-US" sz="2400" dirty="0">
                    <a:latin typeface="微软雅黑" panose="020B0503020204020204" pitchFamily="34" charset="-122"/>
                    <a:ea typeface="微软雅黑" panose="020B0503020204020204" pitchFamily="34" charset="-122"/>
                  </a:rPr>
                  <a:t>的最早发生时间</a:t>
                </a:r>
                <a:endParaRPr lang="en-US" altLang="zh-CN" sz="2400" dirty="0"/>
              </a:p>
              <a:p>
                <a:pPr lvl="1" algn="just">
                  <a:lnSpc>
                    <a:spcPct val="100000"/>
                  </a:lnSpc>
                </a:pPr>
                <a14:m>
                  <m:oMath xmlns:m="http://schemas.openxmlformats.org/officeDocument/2006/math">
                    <m:r>
                      <m:rPr>
                        <m:sty m:val="p"/>
                      </m:rPr>
                      <a:rPr lang="en-US" altLang="zh-CN" sz="2400" dirty="0">
                        <a:latin typeface="Cambria Math" panose="02040503050406030204" charset="0"/>
                        <a:ea typeface="微软雅黑" panose="020B0503020204020204" pitchFamily="34" charset="-122"/>
                      </a:rPr>
                      <m:t>latest</m:t>
                    </m:r>
                    <m:r>
                      <a:rPr lang="en-US" altLang="zh-CN" sz="2400" dirty="0">
                        <a:latin typeface="Cambria Math" panose="02040503050406030204" charset="0"/>
                        <a:ea typeface="微软雅黑" panose="020B0503020204020204" pitchFamily="34" charset="-122"/>
                      </a:rPr>
                      <m:t>[</m:t>
                    </m:r>
                    <m:r>
                      <a:rPr lang="en-US" altLang="zh-CN" sz="2400" b="0" i="1" dirty="0" smtClean="0">
                        <a:latin typeface="Cambria Math" panose="02040503050406030204" charset="0"/>
                        <a:ea typeface="微软雅黑" panose="020B0503020204020204" pitchFamily="34" charset="-122"/>
                      </a:rPr>
                      <m:t>𝑣</m:t>
                    </m:r>
                    <m:r>
                      <a:rPr lang="en-US" altLang="zh-CN" sz="2400" dirty="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：事件</a:t>
                </a:r>
                <a14:m>
                  <m:oMath xmlns:m="http://schemas.openxmlformats.org/officeDocument/2006/math">
                    <m:r>
                      <a:rPr lang="en-US" altLang="zh-CN" sz="2400" i="1" dirty="0" smtClean="0">
                        <a:latin typeface="Cambria Math" panose="02040503050406030204" charset="0"/>
                        <a:ea typeface="微软雅黑" panose="020B0503020204020204" pitchFamily="34" charset="-122"/>
                      </a:rPr>
                      <m:t>𝑣</m:t>
                    </m:r>
                    <m:r>
                      <a:rPr lang="zh-CN" altLang="en-US" sz="2400">
                        <a:latin typeface="Cambria Math" panose="02040503050406030204" charset="0"/>
                        <a:ea typeface="微软雅黑" panose="020B0503020204020204" pitchFamily="34" charset="-122"/>
                      </a:rPr>
                      <m:t>的</m:t>
                    </m:r>
                  </m:oMath>
                </a14:m>
                <a:r>
                  <a:rPr lang="zh-CN" altLang="en-US" sz="2400" dirty="0">
                    <a:latin typeface="微软雅黑" panose="020B0503020204020204" pitchFamily="34" charset="-122"/>
                    <a:ea typeface="微软雅黑" panose="020B0503020204020204" pitchFamily="34" charset="-122"/>
                  </a:rPr>
                  <a:t>最晚发生时间</a:t>
                </a:r>
                <a:endParaRPr lang="en-US" altLang="zh-CN" sz="2400" dirty="0">
                  <a:latin typeface="微软雅黑" panose="020B0503020204020204" pitchFamily="34" charset="-122"/>
                  <a:ea typeface="微软雅黑" panose="020B0503020204020204" pitchFamily="34" charset="-122"/>
                </a:endParaRPr>
              </a:p>
              <a:p>
                <a:pPr algn="just">
                  <a:lnSpc>
                    <a:spcPct val="100000"/>
                  </a:lnSpc>
                </a:pPr>
                <a:endParaRPr lang="en-US" altLang="zh-CN" sz="2400" dirty="0">
                  <a:latin typeface="微软雅黑" panose="020B0503020204020204" pitchFamily="34" charset="-122"/>
                  <a:ea typeface="微软雅黑" panose="020B0503020204020204" pitchFamily="34" charset="-122"/>
                </a:endParaRPr>
              </a:p>
              <a:p>
                <a:pPr algn="just">
                  <a:lnSpc>
                    <a:spcPct val="100000"/>
                  </a:lnSpc>
                </a:pPr>
                <a:r>
                  <a:rPr lang="zh-CN" altLang="en-US" sz="2400" dirty="0">
                    <a:latin typeface="微软雅黑" panose="020B0503020204020204" pitchFamily="34" charset="-122"/>
                    <a:ea typeface="微软雅黑" panose="020B0503020204020204" pitchFamily="34" charset="-122"/>
                  </a:rPr>
                  <a:t>若活动</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charset="0"/>
                            <a:ea typeface="微软雅黑" panose="020B0503020204020204" pitchFamily="34" charset="-122"/>
                          </a:rPr>
                          <m:t>𝑎</m:t>
                        </m:r>
                      </m:e>
                      <m:sub>
                        <m:r>
                          <a:rPr lang="en-US" altLang="zh-CN" sz="2400" b="0" i="1" smtClean="0">
                            <a:latin typeface="Cambria Math" panose="02040503050406030204" charset="0"/>
                            <a:ea typeface="微软雅黑" panose="020B0503020204020204" pitchFamily="34" charset="-122"/>
                          </a:rPr>
                          <m:t>𝑖</m:t>
                        </m:r>
                      </m:sub>
                    </m:sSub>
                  </m:oMath>
                </a14:m>
                <a:r>
                  <a:rPr lang="zh-CN" altLang="en-US" sz="2400" dirty="0">
                    <a:latin typeface="微软雅黑" panose="020B0503020204020204" pitchFamily="34" charset="-122"/>
                    <a:ea typeface="微软雅黑" panose="020B0503020204020204" pitchFamily="34" charset="-122"/>
                  </a:rPr>
                  <a:t>对应边</a:t>
                </a:r>
                <a14:m>
                  <m:oMath xmlns:m="http://schemas.openxmlformats.org/officeDocument/2006/math">
                    <m:r>
                      <a:rPr lang="en-US" altLang="zh-CN" sz="2400" i="1">
                        <a:latin typeface="Cambria Math" panose="02040503050406030204" charset="0"/>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1" smtClean="0">
                        <a:latin typeface="Cambria Math" panose="02040503050406030204" charset="0"/>
                        <a:ea typeface="微软雅黑" panose="020B0503020204020204" pitchFamily="34" charset="-122"/>
                      </a:rPr>
                      <m:t>)</m:t>
                    </m:r>
                  </m:oMath>
                </a14:m>
                <a:r>
                  <a:rPr lang="zh-CN" altLang="en-US" sz="2400" dirty="0">
                    <a:latin typeface="微软雅黑" panose="020B0503020204020204" pitchFamily="34" charset="-122"/>
                    <a:ea typeface="微软雅黑" panose="020B0503020204020204" pitchFamily="34" charset="-122"/>
                  </a:rPr>
                  <a:t>，则不难推出</a:t>
                </a:r>
                <a:r>
                  <a:rPr lang="zh-CN" altLang="en-US" sz="2400" dirty="0"/>
                  <a:t>以下性质</a:t>
                </a:r>
                <a:r>
                  <a:rPr lang="zh-CN" altLang="en-US" sz="2400" dirty="0">
                    <a:latin typeface="微软雅黑" panose="020B0503020204020204" pitchFamily="34" charset="-122"/>
                    <a:ea typeface="微软雅黑" panose="020B0503020204020204" pitchFamily="34" charset="-122"/>
                  </a:rPr>
                  <a:t>：</a:t>
                </a:r>
                <a:endParaRPr lang="en-US" altLang="zh-CN" sz="2400" dirty="0"/>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oMath>
                </a14:m>
                <a:r>
                  <a:rPr lang="en-US" altLang="zh-CN" sz="2400" b="0" dirty="0">
                    <a:ea typeface="微软雅黑" panose="020B0503020204020204" pitchFamily="34" charset="-122"/>
                  </a:rPr>
                  <a:t> </a:t>
                </a:r>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l</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oMath>
                </a14:m>
                <a:r>
                  <a:rPr lang="en-US" altLang="zh-CN" sz="2400" dirty="0">
                    <a:ea typeface="微软雅黑" panose="020B0503020204020204" pitchFamily="34" charset="-122"/>
                  </a:rPr>
                  <a:t> </a:t>
                </a:r>
                <a:endParaRPr lang="en-US" altLang="zh-CN" sz="2400" dirty="0"/>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func>
                      <m:funcPr>
                        <m:ctrlPr>
                          <a:rPr lang="en-US" altLang="zh-CN" sz="2400" b="0" i="1" smtClean="0">
                            <a:latin typeface="Cambria Math" panose="02040503050406030204" pitchFamily="18" charset="0"/>
                            <a:ea typeface="微软雅黑" panose="020B0503020204020204" pitchFamily="34" charset="-122"/>
                          </a:rPr>
                        </m:ctrlPr>
                      </m:funcPr>
                      <m:fName>
                        <m:limLow>
                          <m:limLowPr>
                            <m:ctrlPr>
                              <a:rPr lang="en-US" altLang="zh-CN" sz="2400" b="0" i="1" smtClean="0">
                                <a:latin typeface="Cambria Math" panose="02040503050406030204" pitchFamily="18" charset="0"/>
                                <a:ea typeface="微软雅黑" panose="020B0503020204020204" pitchFamily="34" charset="-122"/>
                              </a:rPr>
                            </m:ctrlPr>
                          </m:limLowPr>
                          <m:e>
                            <m:r>
                              <m:rPr>
                                <m:sty m:val="p"/>
                              </m:rPr>
                              <a:rPr lang="en-US" altLang="zh-CN" sz="2400" b="0" i="0" smtClean="0">
                                <a:latin typeface="Cambria Math" panose="02040503050406030204" charset="0"/>
                                <a:ea typeface="微软雅黑" panose="020B0503020204020204" pitchFamily="34" charset="-122"/>
                              </a:rPr>
                              <m:t>max</m:t>
                            </m:r>
                          </m:e>
                          <m:lim>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𝐸</m:t>
                            </m:r>
                          </m:lim>
                        </m:limLow>
                      </m:fName>
                      <m:e>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earliest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e>
                    </m:func>
                  </m:oMath>
                </a14:m>
                <a:r>
                  <a:rPr lang="en-US" altLang="zh-CN" sz="2400" dirty="0">
                    <a:ea typeface="微软雅黑" panose="020B0503020204020204" pitchFamily="34" charset="-122"/>
                  </a:rPr>
                  <a:t> </a:t>
                </a:r>
              </a:p>
              <a:p>
                <a:pPr marL="914400" lvl="1" indent="-457200" algn="just">
                  <a:lnSpc>
                    <a:spcPct val="100000"/>
                  </a:lnSpc>
                  <a:buFont typeface="+mj-lt"/>
                  <a:buAutoNum type="alphaLcParenR"/>
                </a:pP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e>
                    </m:d>
                    <m:r>
                      <a:rPr lang="en-US" altLang="zh-CN" sz="2400" b="0" i="0" smtClean="0">
                        <a:latin typeface="Cambria Math" panose="02040503050406030204" charset="0"/>
                        <a:ea typeface="微软雅黑" panose="020B0503020204020204" pitchFamily="34" charset="-122"/>
                      </a:rPr>
                      <m:t>=</m:t>
                    </m:r>
                    <m:func>
                      <m:funcPr>
                        <m:ctrlPr>
                          <a:rPr lang="en-US" altLang="zh-CN" sz="2400" b="0" i="1" smtClean="0">
                            <a:latin typeface="Cambria Math" panose="02040503050406030204" pitchFamily="18" charset="0"/>
                            <a:ea typeface="微软雅黑" panose="020B0503020204020204" pitchFamily="34" charset="-122"/>
                          </a:rPr>
                        </m:ctrlPr>
                      </m:funcPr>
                      <m:fName>
                        <m:limLow>
                          <m:limLowPr>
                            <m:ctrlPr>
                              <a:rPr lang="en-US" altLang="zh-CN" sz="2400" b="0" i="1" smtClean="0">
                                <a:latin typeface="Cambria Math" panose="02040503050406030204" pitchFamily="18" charset="0"/>
                                <a:ea typeface="微软雅黑" panose="020B0503020204020204" pitchFamily="34" charset="-122"/>
                              </a:rPr>
                            </m:ctrlPr>
                          </m:limLowPr>
                          <m:e>
                            <m:r>
                              <m:rPr>
                                <m:sty m:val="p"/>
                              </m:rPr>
                              <a:rPr lang="en-US" altLang="zh-CN" sz="2400" b="0" i="0" smtClean="0">
                                <a:latin typeface="Cambria Math" panose="02040503050406030204" charset="0"/>
                                <a:ea typeface="微软雅黑" panose="020B0503020204020204" pitchFamily="34" charset="-122"/>
                              </a:rPr>
                              <m:t>min</m:t>
                            </m:r>
                          </m:e>
                          <m:lim>
                            <m:d>
                              <m:dPr>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e>
                            </m:d>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𝐸</m:t>
                            </m:r>
                          </m:lim>
                        </m:limLow>
                      </m:fName>
                      <m:e>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latest</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𝑣</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weight</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𝑢</m:t>
                        </m:r>
                        <m:r>
                          <a:rPr lang="en-US" altLang="zh-CN" sz="2400" b="0" i="1"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𝑣</m:t>
                        </m:r>
                        <m:r>
                          <a:rPr lang="en-US" altLang="zh-CN" sz="2400" b="0" i="0" smtClean="0">
                            <a:latin typeface="Cambria Math" panose="02040503050406030204" charset="0"/>
                            <a:ea typeface="微软雅黑" panose="020B0503020204020204" pitchFamily="34" charset="-122"/>
                          </a:rPr>
                          <m:t>)}</m:t>
                        </m:r>
                      </m:e>
                    </m:func>
                  </m:oMath>
                </a14:m>
                <a:r>
                  <a:rPr lang="en-US" altLang="zh-CN" sz="2400" dirty="0">
                    <a:ea typeface="微软雅黑" panose="020B0503020204020204" pitchFamily="34" charset="-122"/>
                  </a:rPr>
                  <a:t> </a:t>
                </a:r>
              </a:p>
              <a:p>
                <a:pPr marL="914400" lvl="1" indent="-457200" algn="just">
                  <a:lnSpc>
                    <a:spcPct val="100000"/>
                  </a:lnSpc>
                  <a:buFont typeface="+mj-lt"/>
                  <a:buAutoNum type="alphaLcParenR"/>
                </a:pPr>
                <a:r>
                  <a:rPr lang="zh-CN" altLang="en-US" sz="2400" dirty="0">
                    <a:ea typeface="微软雅黑" panose="020B0503020204020204" pitchFamily="34" charset="-122"/>
                  </a:rPr>
                  <a:t>关键活动</a:t>
                </a:r>
                <a14:m>
                  <m:oMath xmlns:m="http://schemas.openxmlformats.org/officeDocument/2006/math">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charset="0"/>
                            <a:ea typeface="微软雅黑" panose="020B0503020204020204" pitchFamily="34" charset="-122"/>
                          </a:rPr>
                          <m:t>𝑎</m:t>
                        </m:r>
                      </m:e>
                      <m:sub>
                        <m:r>
                          <a:rPr lang="en-US" altLang="zh-CN" sz="2400" b="0" i="1" smtClean="0">
                            <a:latin typeface="Cambria Math" panose="02040503050406030204" charset="0"/>
                            <a:ea typeface="微软雅黑" panose="020B0503020204020204" pitchFamily="34" charset="-122"/>
                          </a:rPr>
                          <m:t>𝑖</m:t>
                        </m:r>
                      </m:sub>
                    </m:sSub>
                  </m:oMath>
                </a14:m>
                <a:r>
                  <a:rPr lang="zh-CN" altLang="en-US" sz="2400" dirty="0">
                    <a:ea typeface="微软雅黑" panose="020B0503020204020204" pitchFamily="34" charset="-122"/>
                  </a:rPr>
                  <a:t>满足</a:t>
                </a:r>
                <a14:m>
                  <m:oMath xmlns:m="http://schemas.openxmlformats.org/officeDocument/2006/math">
                    <m:r>
                      <m:rPr>
                        <m:sty m:val="p"/>
                      </m:rPr>
                      <a:rPr lang="en-US" altLang="zh-CN" sz="2400" b="0" i="0" smtClean="0">
                        <a:latin typeface="Cambria Math" panose="02040503050406030204" charset="0"/>
                        <a:ea typeface="微软雅黑" panose="020B0503020204020204" pitchFamily="34" charset="-122"/>
                      </a:rPr>
                      <m:t>e</m:t>
                    </m:r>
                    <m:d>
                      <m:dPr>
                        <m:begChr m:val="["/>
                        <m:endChr m:val="]"/>
                        <m:ctrlPr>
                          <a:rPr lang="en-US" altLang="zh-CN" sz="2400" b="0" i="1" smtClean="0">
                            <a:latin typeface="Cambria Math" panose="02040503050406030204" pitchFamily="18" charset="0"/>
                            <a:ea typeface="微软雅黑" panose="020B0503020204020204" pitchFamily="34" charset="-122"/>
                          </a:rPr>
                        </m:ctrlPr>
                      </m:dPr>
                      <m:e>
                        <m:r>
                          <a:rPr lang="en-US" altLang="zh-CN" sz="2400" b="0" i="1" smtClean="0">
                            <a:latin typeface="Cambria Math" panose="02040503050406030204" charset="0"/>
                            <a:ea typeface="微软雅黑" panose="020B0503020204020204" pitchFamily="34" charset="-122"/>
                          </a:rPr>
                          <m:t>𝑖</m:t>
                        </m:r>
                      </m:e>
                    </m:d>
                    <m:r>
                      <a:rPr lang="en-US" altLang="zh-CN" sz="2400" b="0" i="0" smtClean="0">
                        <a:latin typeface="Cambria Math" panose="02040503050406030204" charset="0"/>
                        <a:ea typeface="微软雅黑" panose="020B0503020204020204" pitchFamily="34" charset="-122"/>
                      </a:rPr>
                      <m:t>=</m:t>
                    </m:r>
                    <m:r>
                      <m:rPr>
                        <m:sty m:val="p"/>
                      </m:rPr>
                      <a:rPr lang="en-US" altLang="zh-CN" sz="2400" b="0" i="0" smtClean="0">
                        <a:latin typeface="Cambria Math" panose="02040503050406030204" charset="0"/>
                        <a:ea typeface="微软雅黑" panose="020B0503020204020204" pitchFamily="34" charset="-122"/>
                      </a:rPr>
                      <m:t>l</m:t>
                    </m:r>
                    <m:r>
                      <a:rPr lang="en-US" altLang="zh-CN" sz="2400" b="0" i="0" smtClean="0">
                        <a:latin typeface="Cambria Math" panose="02040503050406030204" charset="0"/>
                        <a:ea typeface="微软雅黑" panose="020B0503020204020204" pitchFamily="34" charset="-122"/>
                      </a:rPr>
                      <m:t>[</m:t>
                    </m:r>
                    <m:r>
                      <a:rPr lang="en-US" altLang="zh-CN" sz="2400" b="0" i="1" smtClean="0">
                        <a:latin typeface="Cambria Math" panose="02040503050406030204" charset="0"/>
                        <a:ea typeface="微软雅黑" panose="020B0503020204020204" pitchFamily="34" charset="-122"/>
                      </a:rPr>
                      <m:t>𝑖</m:t>
                    </m:r>
                    <m:r>
                      <a:rPr lang="en-US" altLang="zh-CN" sz="2400" b="0" i="0" smtClean="0">
                        <a:latin typeface="Cambria Math" panose="02040503050406030204" charset="0"/>
                        <a:ea typeface="微软雅黑" panose="020B0503020204020204" pitchFamily="34" charset="-122"/>
                      </a:rPr>
                      <m:t>]</m:t>
                    </m:r>
                  </m:oMath>
                </a14:m>
                <a:endParaRPr lang="en-US" altLang="zh-CN" sz="2400" dirty="0">
                  <a:ea typeface="微软雅黑" panose="020B0503020204020204" pitchFamily="34" charset="-122"/>
                </a:endParaRPr>
              </a:p>
            </p:txBody>
          </p:sp>
        </mc:Choice>
        <mc:Fallback xmlns="">
          <p:sp>
            <p:nvSpPr>
              <p:cNvPr id="6" name="内容占位符 5"/>
              <p:cNvSpPr>
                <a:spLocks noRot="1" noChangeAspect="1" noMove="1" noResize="1" noEditPoints="1" noAdjustHandles="1" noChangeArrowheads="1" noChangeShapeType="1" noTextEdit="1"/>
              </p:cNvSpPr>
              <p:nvPr>
                <p:ph idx="11"/>
              </p:nvPr>
            </p:nvSpPr>
            <p:spPr>
              <a:xfrm>
                <a:off x="666521" y="1121704"/>
                <a:ext cx="11055325" cy="5535930"/>
              </a:xfrm>
              <a:blipFill rotWithShape="1">
                <a:blip r:embed="rId3"/>
                <a:stretch>
                  <a:fillRect l="-4" t="-109" r="3" b="5"/>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extLst>
              <a:ext uri="{28A0092B-C50C-407E-A947-70E740481C1C}">
                <a14:useLocalDpi xmlns:a14="http://schemas.microsoft.com/office/drawing/2010/main"/>
              </a:ext>
            </a:extLst>
          </a:blip>
          <a:srcRect r="3016"/>
          <a:stretch>
            <a:fillRect/>
          </a:stretch>
        </p:blipFill>
        <p:spPr>
          <a:xfrm>
            <a:off x="6332400" y="1013403"/>
            <a:ext cx="5690616" cy="3136951"/>
          </a:xfrm>
          <a:prstGeom prst="rect">
            <a:avLst/>
          </a:prstGeom>
        </p:spPr>
      </p:pic>
      <mc:AlternateContent xmlns:mc="http://schemas.openxmlformats.org/markup-compatibility/2006" xmlns:a14="http://schemas.microsoft.com/office/drawing/2010/main">
        <mc:Choice Requires="a14">
          <p:sp>
            <p:nvSpPr>
              <p:cNvPr id="13" name="文本框 38"/>
              <p:cNvSpPr txBox="1"/>
              <p:nvPr/>
            </p:nvSpPr>
            <p:spPr>
              <a:xfrm>
                <a:off x="9783187" y="4150354"/>
                <a:ext cx="1742292" cy="1231106"/>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r>
                  <a:rPr lang="zh-CN" altLang="en-US" sz="2000"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蓝：</a:t>
                </a:r>
                <a14:m>
                  <m:oMath xmlns:m="http://schemas.openxmlformats.org/officeDocument/2006/math">
                    <m:r>
                      <m:rPr>
                        <m:sty m:val="p"/>
                      </m:rP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e</m:t>
                    </m:r>
                    <m: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𝑖</m:t>
                    </m:r>
                    <m:r>
                      <a:rPr lang="en-US" altLang="zh-CN" sz="2000" b="0" i="0" kern="100" smtClean="0">
                        <a:solidFill>
                          <a:srgbClr val="00B0F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FF9933"/>
                    </a:solidFill>
                    <a:latin typeface="微软雅黑" panose="020B0503020204020204" pitchFamily="34" charset="-122"/>
                    <a:ea typeface="微软雅黑" panose="020B0503020204020204" pitchFamily="34" charset="-122"/>
                    <a:cs typeface="Times New Roman" panose="02020603050405020304" pitchFamily="18" charset="0"/>
                  </a:rPr>
                  <a:t>橙：</a:t>
                </a:r>
                <a14:m>
                  <m:oMath xmlns:m="http://schemas.openxmlformats.org/officeDocument/2006/math">
                    <m:r>
                      <m:rPr>
                        <m:sty m:val="p"/>
                      </m:rPr>
                      <a:rPr lang="en-US" altLang="zh-CN" sz="2000" i="1" kern="100" dirty="0">
                        <a:solidFill>
                          <a:srgbClr val="FF9933"/>
                        </a:solidFill>
                        <a:latin typeface="Cambria Math" panose="02040503050406030204" charset="0"/>
                        <a:ea typeface="微软雅黑" panose="020B0503020204020204" pitchFamily="34" charset="-122"/>
                        <a:cs typeface="Times New Roman" panose="02020603050405020304" pitchFamily="18" charset="0"/>
                      </a:rPr>
                      <m:t>l</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𝑖</m:t>
                    </m:r>
                    <m:r>
                      <a:rPr lang="en-US" altLang="zh-CN" sz="2000" b="0" i="1" kern="100" dirty="0" smtClean="0">
                        <a:solidFill>
                          <a:srgbClr val="FF9933"/>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FF9933"/>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绿：</a:t>
                </a:r>
                <a14:m>
                  <m:oMath xmlns:m="http://schemas.openxmlformats.org/officeDocument/2006/math">
                    <m:r>
                      <m:rPr>
                        <m:sty m:val="p"/>
                      </m:rPr>
                      <a:rPr lang="en-US" altLang="zh-CN" sz="2000" i="1" kern="100" dirty="0">
                        <a:solidFill>
                          <a:srgbClr val="00B050"/>
                        </a:solidFill>
                        <a:latin typeface="Cambria Math" panose="02040503050406030204" charset="0"/>
                        <a:ea typeface="微软雅黑" panose="020B0503020204020204" pitchFamily="34" charset="-122"/>
                        <a:cs typeface="Times New Roman" panose="02020603050405020304" pitchFamily="18" charset="0"/>
                      </a:rPr>
                      <m:t>ear</m:t>
                    </m:r>
                    <m:r>
                      <m:rPr>
                        <m:sty m:val="p"/>
                      </m:rP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liest</m:t>
                    </m:r>
                    <m: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𝑣</m:t>
                    </m:r>
                    <m:r>
                      <a:rPr lang="en-US" altLang="zh-CN" sz="2000" b="0" i="0" kern="100" dirty="0" smtClean="0">
                        <a:solidFill>
                          <a:srgbClr val="00B05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a:t>
                </a:r>
                <a14:m>
                  <m:oMath xmlns:m="http://schemas.openxmlformats.org/officeDocument/2006/math">
                    <m:r>
                      <m:rPr>
                        <m:sty m:val="p"/>
                      </m:rPr>
                      <a:rPr lang="en-US" altLang="zh-CN" sz="2000" b="0" i="0"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latest</m:t>
                    </m:r>
                    <m:r>
                      <a:rPr lang="en-US" altLang="zh-CN" sz="2000" b="0" i="0"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m:t>
                    </m:r>
                    <m:r>
                      <a:rPr lang="en-US" altLang="zh-CN" sz="2000" b="0" i="1" kern="100" dirty="0" smtClean="0">
                        <a:solidFill>
                          <a:srgbClr val="FF0000"/>
                        </a:solidFill>
                        <a:latin typeface="Cambria Math" panose="02040503050406030204" charset="0"/>
                        <a:ea typeface="微软雅黑" panose="020B0503020204020204" pitchFamily="34" charset="-122"/>
                        <a:cs typeface="Times New Roman" panose="02020603050405020304" pitchFamily="18" charset="0"/>
                      </a:rPr>
                      <m:t>𝑣</m:t>
                    </m:r>
                    <m:r>
                      <a:rPr lang="en-US" altLang="zh-CN" sz="2000" b="0" i="0" kern="100" dirty="0">
                        <a:solidFill>
                          <a:srgbClr val="FF0000"/>
                        </a:solidFill>
                        <a:latin typeface="Cambria Math" panose="02040503050406030204" charset="0"/>
                        <a:ea typeface="微软雅黑" panose="020B0503020204020204" pitchFamily="34" charset="-122"/>
                        <a:cs typeface="Times New Roman" panose="02020603050405020304" pitchFamily="18" charset="0"/>
                      </a:rPr>
                      <m:t>]</m:t>
                    </m:r>
                  </m:oMath>
                </a14:m>
                <a:endParaRPr lang="en-US" altLang="zh-CN" sz="20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 name="文本框 38"/>
              <p:cNvSpPr txBox="1">
                <a:spLocks noRot="1" noChangeAspect="1" noMove="1" noResize="1" noEditPoints="1" noAdjustHandles="1" noChangeArrowheads="1" noChangeShapeType="1" noTextEdit="1"/>
              </p:cNvSpPr>
              <p:nvPr/>
            </p:nvSpPr>
            <p:spPr>
              <a:xfrm>
                <a:off x="9783187" y="4150354"/>
                <a:ext cx="1742292" cy="1231106"/>
              </a:xfrm>
              <a:prstGeom prst="rect">
                <a:avLst/>
              </a:prstGeom>
              <a:blipFill rotWithShape="1">
                <a:blip r:embed="rId5"/>
                <a:stretch>
                  <a:fillRect l="-22" t="-1805" r="13" b="38"/>
                </a:stretch>
              </a:blipFill>
              <a:ln>
                <a:noFill/>
              </a:ln>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3641877217"/>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tc>
                  <a:txBody>
                    <a:bodyPr/>
                    <a:lstStyle/>
                    <a:p>
                      <a:pPr algn="ctr"/>
                      <a:r>
                        <a:rPr lang="en-US" altLang="zh-CN" sz="2000" dirty="0"/>
                        <a:t>0</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1077350" y="3082534"/>
            <a:ext cx="112883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133030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0251021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172"/>
            <a:ext cx="10515600" cy="518958"/>
          </a:xfrm>
        </p:spPr>
        <p:txBody>
          <a:bodyPr/>
          <a:lstStyle/>
          <a:p>
            <a:r>
              <a:rPr lang="en-US" altLang="zh-CN" dirty="0"/>
              <a:t>8.4.2 </a:t>
            </a:r>
            <a:r>
              <a:rPr lang="zh-CN" altLang="en-US" dirty="0"/>
              <a:t>关键路径</a:t>
            </a:r>
          </a:p>
        </p:txBody>
      </p:sp>
      <p:sp>
        <p:nvSpPr>
          <p:cNvPr id="3" name="副标题 2"/>
          <p:cNvSpPr>
            <a:spLocks noGrp="1"/>
          </p:cNvSpPr>
          <p:nvPr>
            <p:ph type="subTitle" idx="1"/>
          </p:nvPr>
        </p:nvSpPr>
        <p:spPr/>
        <p:txBody>
          <a:bodyPr/>
          <a:lstStyle/>
          <a:p>
            <a:r>
              <a:rPr lang="en-US" altLang="zh-CN" dirty="0"/>
              <a:t>8.4 </a:t>
            </a:r>
            <a:r>
              <a:rPr lang="zh-CN" altLang="en-US" dirty="0"/>
              <a:t>拓扑排序和关键路径</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6" name="内容占位符 5"/>
              <p:cNvSpPr>
                <a:spLocks noGrp="1"/>
              </p:cNvSpPr>
              <p:nvPr>
                <p:ph idx="11"/>
              </p:nvPr>
            </p:nvSpPr>
            <p:spPr>
              <a:xfrm>
                <a:off x="515434" y="1184910"/>
                <a:ext cx="6447511" cy="5310446"/>
              </a:xfrm>
            </p:spPr>
            <p:txBody>
              <a:bodyPr>
                <a:normAutofit/>
              </a:bodyPr>
              <a:lstStyle/>
              <a:p>
                <a:pPr>
                  <a:lnSpc>
                    <a:spcPct val="120000"/>
                  </a:lnSpc>
                </a:pPr>
                <a:r>
                  <a:rPr lang="zh-CN" altLang="en-US" sz="2400" b="1" dirty="0"/>
                  <a:t>求解关键路径步骤    </a:t>
                </a:r>
                <a:endParaRPr lang="en-US" altLang="zh-CN" sz="2400" b="1" dirty="0"/>
              </a:p>
              <a:p>
                <a:pPr marL="457200" indent="-457200">
                  <a:lnSpc>
                    <a:spcPct val="120000"/>
                  </a:lnSpc>
                  <a:buFont typeface="+mj-ea"/>
                  <a:buAutoNum type="circleNumDbPlain"/>
                </a:pPr>
                <a:r>
                  <a:rPr lang="zh-CN" altLang="en-US" sz="1800" dirty="0"/>
                  <a:t>求解</a:t>
                </a:r>
                <a:r>
                  <a:rPr lang="en-US" altLang="zh-CN" sz="1800" dirty="0"/>
                  <a:t>AOE</a:t>
                </a:r>
                <a:r>
                  <a:rPr lang="zh-CN" altLang="en-US" sz="1800" dirty="0"/>
                  <a:t>网络的一个拓扑序列</a:t>
                </a:r>
                <a14:m>
                  <m:oMath xmlns:m="http://schemas.openxmlformats.org/officeDocument/2006/math">
                    <m:r>
                      <m:rPr>
                        <m:sty m:val="p"/>
                      </m:rPr>
                      <a:rPr lang="en-US" altLang="zh-CN" sz="1800" i="1" dirty="0">
                        <a:latin typeface="Cambria Math" panose="02040503050406030204" charset="0"/>
                      </a:rPr>
                      <m:t>T</m:t>
                    </m:r>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1</m:t>
                        </m:r>
                      </m:sub>
                    </m:sSub>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2</m:t>
                        </m:r>
                      </m:sub>
                    </m:sSub>
                    <m:r>
                      <a:rPr lang="en-US" altLang="zh-CN" sz="1800" b="0" i="1" dirty="0" smtClean="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𝑛</m:t>
                        </m:r>
                      </m:sub>
                    </m:sSub>
                    <m:r>
                      <a:rPr lang="en-US" altLang="zh-CN" sz="1800" b="0" i="1" dirty="0" smtClean="0">
                        <a:latin typeface="Cambria Math" panose="02040503050406030204" charset="0"/>
                      </a:rPr>
                      <m:t>}</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1</m:t>
                            </m:r>
                          </m:sub>
                        </m:sSub>
                      </m:e>
                    </m:d>
                    <m:r>
                      <a:rPr lang="en-US" altLang="zh-CN" sz="1800" b="0" i="1" smtClean="0">
                        <a:latin typeface="Cambria Math" panose="02040503050406030204" charset="0"/>
                      </a:rPr>
                      <m:t>=0</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dirty="0" smtClean="0">
                        <a:latin typeface="Cambria Math" panose="02040503050406030204" charset="0"/>
                      </a:rPr>
                      <m:t>For</m:t>
                    </m:r>
                    <m:r>
                      <a:rPr lang="en-US" altLang="zh-CN" sz="1800" b="0" i="0" dirty="0" smtClean="0">
                        <a:latin typeface="Cambria Math" panose="02040503050406030204" charset="0"/>
                      </a:rPr>
                      <m:t> </m:t>
                    </m:r>
                    <m:r>
                      <a:rPr lang="en-US" altLang="zh-CN" sz="1800" b="0" i="1" dirty="0" smtClean="0">
                        <a:latin typeface="Cambria Math" panose="02040503050406030204" charset="0"/>
                      </a:rPr>
                      <m:t>𝑖</m:t>
                    </m:r>
                    <m:r>
                      <a:rPr lang="en-US" altLang="zh-CN" sz="1800" b="0" i="0" dirty="0" smtClean="0">
                        <a:latin typeface="Cambria Math" panose="02040503050406030204" charset="0"/>
                      </a:rPr>
                      <m:t>=2 </m:t>
                    </m:r>
                    <m:r>
                      <m:rPr>
                        <m:sty m:val="p"/>
                      </m:rPr>
                      <a:rPr lang="en-US" altLang="zh-CN" sz="1800" b="0" i="0" dirty="0" smtClean="0">
                        <a:latin typeface="Cambria Math" panose="02040503050406030204" charset="0"/>
                      </a:rPr>
                      <m:t>to</m:t>
                    </m:r>
                    <m:r>
                      <a:rPr lang="en-US" altLang="zh-CN" sz="1800" b="0" i="0" dirty="0" smtClean="0">
                        <a:latin typeface="Cambria Math" panose="02040503050406030204" charset="0"/>
                      </a:rPr>
                      <m:t> </m:t>
                    </m:r>
                    <m:r>
                      <m:rPr>
                        <m:sty m:val="p"/>
                      </m:rPr>
                      <a:rPr lang="en-US" altLang="zh-CN" sz="1800" b="0" i="0" dirty="0" smtClean="0">
                        <a:latin typeface="Cambria Math" panose="02040503050406030204" charset="0"/>
                      </a:rPr>
                      <m:t>n</m:t>
                    </m:r>
                    <m:r>
                      <a:rPr lang="en-US" altLang="zh-CN" sz="1800" b="0" i="0" dirty="0" smtClean="0">
                        <a:latin typeface="Cambria Math" panose="02040503050406030204" charset="0"/>
                      </a:rPr>
                      <m:t> </m:t>
                    </m:r>
                    <m:r>
                      <m:rPr>
                        <m:sty m:val="p"/>
                      </m:rPr>
                      <a:rPr lang="en-US" altLang="zh-CN" sz="1800" b="0" i="0" dirty="0" smtClean="0">
                        <a:latin typeface="Cambria Math" panose="02040503050406030204" charset="0"/>
                      </a:rPr>
                      <m:t>do</m:t>
                    </m:r>
                  </m:oMath>
                </a14:m>
                <a:endParaRPr lang="en-US" altLang="zh-CN" sz="1800" dirty="0"/>
              </a:p>
              <a:p>
                <a:pPr marL="457200" indent="-457200">
                  <a:lnSpc>
                    <a:spcPct val="120000"/>
                  </a:lnSpc>
                  <a:buFont typeface="+mj-ea"/>
                  <a:buAutoNum type="circleNumDbPlain"/>
                </a:pPr>
                <a:r>
                  <a:rPr lang="en-US" altLang="zh-CN" sz="1800" b="0" dirty="0"/>
                  <a:t>    </a:t>
                </a:r>
                <a14:m>
                  <m:oMath xmlns:m="http://schemas.openxmlformats.org/officeDocument/2006/math">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0" smtClean="0">
                        <a:latin typeface="Cambria Math" panose="02040503050406030204" charset="0"/>
                      </a:rPr>
                      <m:t>=</m:t>
                    </m:r>
                    <m:func>
                      <m:funcPr>
                        <m:ctrlPr>
                          <a:rPr lang="en-US" altLang="zh-CN" sz="1800" b="0" i="1" smtClean="0">
                            <a:latin typeface="Cambria Math" panose="02040503050406030204" pitchFamily="18" charset="0"/>
                          </a:rPr>
                        </m:ctrlPr>
                      </m:funcPr>
                      <m:fName>
                        <m:limLow>
                          <m:limLowPr>
                            <m:ctrlPr>
                              <a:rPr lang="en-US" altLang="zh-CN" sz="1800" b="0" i="1" smtClean="0">
                                <a:latin typeface="Cambria Math" panose="02040503050406030204" pitchFamily="18" charset="0"/>
                              </a:rPr>
                            </m:ctrlPr>
                          </m:limLowPr>
                          <m:e>
                            <m:r>
                              <m:rPr>
                                <m:sty m:val="p"/>
                              </m:rPr>
                              <a:rPr lang="en-US" altLang="zh-CN" sz="1800" b="0" i="0" smtClean="0">
                                <a:latin typeface="Cambria Math" panose="02040503050406030204" charset="0"/>
                              </a:rPr>
                              <m:t>max</m:t>
                            </m:r>
                          </m:e>
                          <m:lim>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1" smtClean="0">
                                <a:latin typeface="Cambria Math" panose="02040503050406030204" charset="0"/>
                              </a:rPr>
                              <m:t>∈</m:t>
                            </m:r>
                            <m:r>
                              <a:rPr lang="en-US" altLang="zh-CN" sz="1800" b="0" i="1" smtClean="0">
                                <a:latin typeface="Cambria Math" panose="02040503050406030204" charset="0"/>
                              </a:rPr>
                              <m:t>𝐸</m:t>
                            </m:r>
                          </m:lim>
                        </m:limLow>
                      </m:fName>
                      <m:e>
                        <m:d>
                          <m:dPr>
                            <m:begChr m:val="{"/>
                            <m:endChr m:val="}"/>
                            <m:ctrlPr>
                              <a:rPr lang="en-US" altLang="zh-CN" sz="1800" b="0" i="1" smtClean="0">
                                <a:latin typeface="Cambria Math" panose="02040503050406030204" pitchFamily="18" charset="0"/>
                              </a:rPr>
                            </m:ctrlPr>
                          </m:dPr>
                          <m:e>
                            <m:r>
                              <m:rPr>
                                <m:sty m:val="p"/>
                              </m:rPr>
                              <a:rPr lang="en-US" altLang="zh-CN" sz="1800" b="0" i="0" smtClean="0">
                                <a:latin typeface="Cambria Math" panose="02040503050406030204" charset="0"/>
                              </a:rPr>
                              <m:t>earliest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weight</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e>
                        </m:d>
                      </m:e>
                    </m:func>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𝑛</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earliest</m:t>
                    </m:r>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𝑛</m:t>
                        </m:r>
                      </m:sub>
                    </m:sSub>
                    <m:r>
                      <a:rPr lang="en-US" altLang="zh-CN" sz="1800" b="0" i="1" smtClean="0">
                        <a:latin typeface="Cambria Math" panose="02040503050406030204" charset="0"/>
                      </a:rPr>
                      <m:t>]</m:t>
                    </m:r>
                  </m:oMath>
                </a14:m>
                <a:r>
                  <a:rPr lang="en-US" altLang="zh-CN" sz="1800" dirty="0"/>
                  <a:t>;</a:t>
                </a:r>
              </a:p>
              <a:p>
                <a:pPr marL="457200" indent="-457200">
                  <a:lnSpc>
                    <a:spcPct val="120000"/>
                  </a:lnSpc>
                  <a:buFont typeface="+mj-ea"/>
                  <a:buAutoNum type="circleNumDbPlain"/>
                </a:pPr>
                <a14:m>
                  <m:oMath xmlns:m="http://schemas.openxmlformats.org/officeDocument/2006/math">
                    <m:r>
                      <m:rPr>
                        <m:sty m:val="p"/>
                      </m:rPr>
                      <a:rPr lang="en-US" altLang="zh-CN" sz="1800" b="0" i="0" smtClean="0">
                        <a:latin typeface="Cambria Math" panose="02040503050406030204" charset="0"/>
                      </a:rPr>
                      <m:t>For</m:t>
                    </m:r>
                    <m:r>
                      <a:rPr lang="en-US" altLang="zh-CN" sz="1800" b="0" i="0" smtClean="0">
                        <a:latin typeface="Cambria Math" panose="02040503050406030204" charset="0"/>
                      </a:rPr>
                      <m:t> </m:t>
                    </m:r>
                    <m:r>
                      <a:rPr lang="en-US" altLang="zh-CN" sz="1800" b="0" i="1" smtClean="0">
                        <a:latin typeface="Cambria Math" panose="02040503050406030204" charset="0"/>
                      </a:rPr>
                      <m:t>𝑖</m:t>
                    </m:r>
                    <m:r>
                      <a:rPr lang="en-US" altLang="zh-CN" sz="1800" b="0" i="0" smtClean="0">
                        <a:latin typeface="Cambria Math" panose="02040503050406030204" charset="0"/>
                      </a:rPr>
                      <m:t>=</m:t>
                    </m:r>
                    <m:r>
                      <m:rPr>
                        <m:sty m:val="p"/>
                      </m:rPr>
                      <a:rPr lang="en-US" altLang="zh-CN" sz="1800" b="0" i="0" smtClean="0">
                        <a:latin typeface="Cambria Math" panose="02040503050406030204" charset="0"/>
                      </a:rPr>
                      <m:t>n</m:t>
                    </m:r>
                    <m:r>
                      <a:rPr lang="en-US" altLang="zh-CN" sz="1800" b="0" i="0" smtClean="0">
                        <a:latin typeface="Cambria Math" panose="02040503050406030204" charset="0"/>
                      </a:rPr>
                      <m:t> </m:t>
                    </m:r>
                    <m:r>
                      <m:rPr>
                        <m:sty m:val="p"/>
                      </m:rPr>
                      <a:rPr lang="en-US" altLang="zh-CN" sz="1800" b="0" i="0" smtClean="0">
                        <a:latin typeface="Cambria Math" panose="02040503050406030204" charset="0"/>
                      </a:rPr>
                      <m:t>to</m:t>
                    </m:r>
                    <m:r>
                      <a:rPr lang="en-US" altLang="zh-CN" sz="1800" b="0" i="0" smtClean="0">
                        <a:latin typeface="Cambria Math" panose="02040503050406030204" charset="0"/>
                      </a:rPr>
                      <m:t> 1 </m:t>
                    </m:r>
                    <m:r>
                      <m:rPr>
                        <m:sty m:val="p"/>
                      </m:rPr>
                      <a:rPr lang="en-US" altLang="zh-CN" sz="1800" b="0" i="0" smtClean="0">
                        <a:latin typeface="Cambria Math" panose="02040503050406030204" charset="0"/>
                      </a:rPr>
                      <m:t>do</m:t>
                    </m:r>
                  </m:oMath>
                </a14:m>
                <a:endParaRPr lang="en-US" altLang="zh-CN" sz="1800" dirty="0"/>
              </a:p>
              <a:p>
                <a:pPr marL="457200" indent="-457200">
                  <a:lnSpc>
                    <a:spcPct val="120000"/>
                  </a:lnSpc>
                  <a:buFont typeface="+mj-ea"/>
                  <a:buAutoNum type="circleNumDbPlain"/>
                </a:pPr>
                <a:r>
                  <a:rPr lang="en-US" altLang="zh-CN" sz="1800" dirty="0"/>
                  <a:t>    </a:t>
                </a:r>
                <a14:m>
                  <m:oMath xmlns:m="http://schemas.openxmlformats.org/officeDocument/2006/math">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e>
                    </m:d>
                    <m:r>
                      <a:rPr lang="en-US" altLang="zh-CN" sz="1800" b="0" i="1" smtClean="0">
                        <a:latin typeface="Cambria Math" panose="02040503050406030204" charset="0"/>
                      </a:rPr>
                      <m:t>=</m:t>
                    </m:r>
                    <m:func>
                      <m:funcPr>
                        <m:ctrlPr>
                          <a:rPr lang="en-US" altLang="zh-CN" sz="1800" b="0" i="1" smtClean="0">
                            <a:latin typeface="Cambria Math" panose="02040503050406030204" pitchFamily="18" charset="0"/>
                          </a:rPr>
                        </m:ctrlPr>
                      </m:funcPr>
                      <m:fName>
                        <m:limLow>
                          <m:limLowPr>
                            <m:ctrlPr>
                              <a:rPr lang="en-US" altLang="zh-CN" sz="1800" b="0" i="1" smtClean="0">
                                <a:latin typeface="Cambria Math" panose="02040503050406030204" pitchFamily="18" charset="0"/>
                              </a:rPr>
                            </m:ctrlPr>
                          </m:limLowPr>
                          <m:e>
                            <m:r>
                              <m:rPr>
                                <m:sty m:val="p"/>
                              </m:rPr>
                              <a:rPr lang="en-US" altLang="zh-CN" sz="1800" b="0" i="0" smtClean="0">
                                <a:latin typeface="Cambria Math" panose="02040503050406030204" charset="0"/>
                              </a:rPr>
                              <m:t>min</m:t>
                            </m:r>
                          </m:e>
                          <m:lim>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a:rPr lang="en-US" altLang="zh-CN" sz="1800" b="0" i="1" smtClean="0">
                                <a:latin typeface="Cambria Math" panose="02040503050406030204" charset="0"/>
                              </a:rPr>
                              <m:t>𝐸</m:t>
                            </m:r>
                          </m:lim>
                        </m:limLow>
                      </m:fName>
                      <m:e>
                        <m:r>
                          <a:rPr lang="en-US" altLang="zh-CN" sz="1800" b="0" i="1" smtClean="0">
                            <a:latin typeface="Cambria Math" panose="02040503050406030204" charset="0"/>
                          </a:rPr>
                          <m:t>{</m:t>
                        </m:r>
                        <m:r>
                          <m:rPr>
                            <m:sty m:val="p"/>
                          </m:rPr>
                          <a:rPr lang="en-US" altLang="zh-CN" sz="1800" b="0" i="0" smtClean="0">
                            <a:latin typeface="Cambria Math" panose="02040503050406030204" charset="0"/>
                          </a:rPr>
                          <m:t>latest</m:t>
                        </m:r>
                        <m:d>
                          <m:dPr>
                            <m:begChr m:val="["/>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e>
                        </m:d>
                        <m:r>
                          <a:rPr lang="en-US" altLang="zh-CN" sz="1800" b="0" i="1" smtClean="0">
                            <a:latin typeface="Cambria Math" panose="02040503050406030204" charset="0"/>
                          </a:rPr>
                          <m:t>−</m:t>
                        </m:r>
                        <m:r>
                          <m:rPr>
                            <m:sty m:val="p"/>
                          </m:rPr>
                          <a:rPr lang="en-US" altLang="zh-CN" sz="1800" b="0" i="0" smtClean="0">
                            <a:latin typeface="Cambria Math" panose="02040503050406030204" charset="0"/>
                          </a:rPr>
                          <m:t>weight</m:t>
                        </m:r>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𝑖</m:t>
                            </m:r>
                          </m:sub>
                        </m:sSub>
                        <m:r>
                          <a:rPr lang="en-US" altLang="zh-CN" sz="1800" b="0" i="1" smtClean="0">
                            <a:latin typeface="Cambria Math" panose="02040503050406030204"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𝑣</m:t>
                            </m:r>
                          </m:e>
                          <m:sub>
                            <m:r>
                              <a:rPr lang="en-US" altLang="zh-CN" sz="1800" b="0" i="1" smtClean="0">
                                <a:latin typeface="Cambria Math" panose="02040503050406030204" charset="0"/>
                              </a:rPr>
                              <m:t>𝑗</m:t>
                            </m:r>
                          </m:sub>
                        </m:sSub>
                        <m:r>
                          <a:rPr lang="en-US" altLang="zh-CN" sz="1800" b="0" i="1" smtClean="0">
                            <a:latin typeface="Cambria Math" panose="02040503050406030204" charset="0"/>
                          </a:rPr>
                          <m:t>)}</m:t>
                        </m:r>
                      </m:e>
                    </m:func>
                  </m:oMath>
                </a14:m>
                <a:r>
                  <a:rPr lang="en-US" altLang="zh-CN" sz="1800" dirty="0"/>
                  <a:t>;</a:t>
                </a:r>
              </a:p>
            </p:txBody>
          </p:sp>
        </mc:Choice>
        <mc:Fallback xmlns="">
          <p:sp>
            <p:nvSpPr>
              <p:cNvPr id="6" name="内容占位符 5"/>
              <p:cNvSpPr>
                <a:spLocks noRot="1" noChangeAspect="1" noMove="1" noResize="1" noEditPoints="1" noAdjustHandles="1" noChangeArrowheads="1" noChangeShapeType="1" noTextEdit="1"/>
              </p:cNvSpPr>
              <p:nvPr>
                <p:ph idx="11"/>
              </p:nvPr>
            </p:nvSpPr>
            <p:spPr>
              <a:xfrm>
                <a:off x="515434" y="1184910"/>
                <a:ext cx="6447511" cy="5310446"/>
              </a:xfrm>
              <a:blipFill rotWithShape="1">
                <a:blip r:embed="rId3"/>
                <a:stretch>
                  <a:fillRect l="-7" r="3"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045241" y="1592839"/>
                <a:ext cx="4631325" cy="2809615"/>
              </a:xfrm>
              <a:prstGeom prst="rect">
                <a:avLst/>
              </a:prstGeom>
              <a:noFill/>
            </p:spPr>
            <p:txBody>
              <a:bodyPr wrap="square">
                <a:spAutoFit/>
              </a:bodyPr>
              <a:lstStyle/>
              <a:p>
                <a:pPr marL="457200" indent="-457200">
                  <a:lnSpc>
                    <a:spcPct val="150000"/>
                  </a:lnSpc>
                  <a:buFont typeface="+mj-ea"/>
                  <a:buAutoNum type="circleNumDbPlain" startAt="8"/>
                </a:pPr>
                <a14:m>
                  <m:oMath xmlns:m="http://schemas.openxmlformats.org/officeDocument/2006/math">
                    <m:r>
                      <m:rPr>
                        <m:sty m:val="p"/>
                      </m:rPr>
                      <a:rPr lang="en-US" altLang="zh-CN" sz="2000" b="0" i="0" smtClean="0">
                        <a:latin typeface="Cambria Math" panose="02040503050406030204" charset="0"/>
                      </a:rPr>
                      <m:t>For</m:t>
                    </m:r>
                    <m:r>
                      <a:rPr lang="en-US" altLang="zh-CN" sz="2000" b="0" i="0" smtClean="0">
                        <a:latin typeface="Cambria Math" panose="02040503050406030204"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𝑎</m:t>
                        </m:r>
                      </m:e>
                      <m:sub>
                        <m:r>
                          <a:rPr lang="en-US" altLang="zh-CN" sz="2000" b="0" i="1" smtClean="0">
                            <a:latin typeface="Cambria Math" panose="02040503050406030204" charset="0"/>
                          </a:rPr>
                          <m:t>𝑖</m:t>
                        </m:r>
                      </m:sub>
                    </m:sSub>
                    <m:r>
                      <a:rPr lang="en-US" altLang="zh-CN" sz="2000" b="0" i="1" smtClean="0">
                        <a:latin typeface="Cambria Math" panose="02040503050406030204"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𝑢</m:t>
                        </m:r>
                        <m:r>
                          <a:rPr lang="en-US" altLang="zh-CN" sz="2000" b="0" i="1" smtClean="0">
                            <a:latin typeface="Cambria Math" panose="02040503050406030204" charset="0"/>
                          </a:rPr>
                          <m:t>,</m:t>
                        </m:r>
                        <m:r>
                          <a:rPr lang="en-US" altLang="zh-CN" sz="2000" b="0" i="1" smtClean="0">
                            <a:latin typeface="Cambria Math" panose="02040503050406030204" charset="0"/>
                          </a:rPr>
                          <m:t>𝑣</m:t>
                        </m:r>
                      </m:e>
                    </m:d>
                    <m:r>
                      <a:rPr lang="en-US" altLang="zh-CN" sz="2000" b="0" i="1" smtClean="0">
                        <a:latin typeface="Cambria Math" panose="02040503050406030204" charset="0"/>
                      </a:rPr>
                      <m:t>∈</m:t>
                    </m:r>
                    <m:r>
                      <a:rPr lang="en-US" altLang="zh-CN" sz="2000" b="0" i="1" smtClean="0">
                        <a:latin typeface="Cambria Math" panose="02040503050406030204" charset="0"/>
                      </a:rPr>
                      <m:t>𝐸</m:t>
                    </m:r>
                    <m:r>
                      <a:rPr lang="en-US" altLang="zh-CN" sz="2000" b="0" i="1" smtClean="0">
                        <a:latin typeface="Cambria Math" panose="02040503050406030204" charset="0"/>
                      </a:rPr>
                      <m:t> </m:t>
                    </m:r>
                    <m:r>
                      <m:rPr>
                        <m:sty m:val="p"/>
                      </m:rPr>
                      <a:rPr lang="en-US" altLang="zh-CN" sz="2000" b="0" i="0" smtClean="0">
                        <a:latin typeface="Cambria Math" panose="02040503050406030204" charset="0"/>
                      </a:rPr>
                      <m:t>do</m:t>
                    </m:r>
                  </m:oMath>
                </a14:m>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e</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earliest</m:t>
                    </m:r>
                    <m:r>
                      <a:rPr lang="en-US" altLang="zh-CN" sz="2000" b="0" i="1" smtClean="0">
                        <a:latin typeface="Cambria Math" panose="02040503050406030204" charset="0"/>
                      </a:rPr>
                      <m:t>[</m:t>
                    </m:r>
                    <m:r>
                      <a:rPr lang="en-US" altLang="zh-CN" sz="2000" b="0" i="1" smtClean="0">
                        <a:latin typeface="Cambria Math" panose="02040503050406030204" charset="0"/>
                      </a:rPr>
                      <m:t>𝑢</m:t>
                    </m:r>
                    <m:r>
                      <a:rPr lang="en-US" altLang="zh-CN" sz="2000" b="0" i="1" smtClean="0">
                        <a:latin typeface="Cambria Math" panose="02040503050406030204" charset="0"/>
                      </a:rPr>
                      <m:t>]</m:t>
                    </m:r>
                  </m:oMath>
                </a14:m>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l</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latest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𝑣</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weight</m:t>
                    </m:r>
                    <m:r>
                      <a:rPr lang="en-US" altLang="zh-CN" sz="2000" b="0" i="1" smtClean="0">
                        <a:latin typeface="Cambria Math" panose="02040503050406030204" charset="0"/>
                      </a:rPr>
                      <m:t>(</m:t>
                    </m:r>
                    <m:r>
                      <a:rPr lang="en-US" altLang="zh-CN" sz="2000" b="0" i="1" smtClean="0">
                        <a:latin typeface="Cambria Math" panose="02040503050406030204" charset="0"/>
                      </a:rPr>
                      <m:t>𝑢</m:t>
                    </m:r>
                    <m:r>
                      <a:rPr lang="en-US" altLang="zh-CN" sz="2000" b="0" i="1" smtClean="0">
                        <a:latin typeface="Cambria Math" panose="02040503050406030204" charset="0"/>
                      </a:rPr>
                      <m:t>,</m:t>
                    </m:r>
                    <m:r>
                      <a:rPr lang="en-US" altLang="zh-CN" sz="2000" b="0" i="1" smtClean="0">
                        <a:latin typeface="Cambria Math" panose="02040503050406030204" charset="0"/>
                      </a:rPr>
                      <m:t>𝑣</m:t>
                    </m:r>
                    <m:r>
                      <a:rPr lang="en-US" altLang="zh-CN" sz="2000" b="0" i="1" smtClean="0">
                        <a:latin typeface="Cambria Math" panose="02040503050406030204" charset="0"/>
                      </a:rPr>
                      <m:t>)</m:t>
                    </m:r>
                  </m:oMath>
                </a14:m>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000" b="0" i="0" smtClean="0">
                        <a:latin typeface="Cambria Math" panose="02040503050406030204" charset="0"/>
                      </a:rPr>
                      <m:t>if</m:t>
                    </m:r>
                    <m:r>
                      <a:rPr lang="en-US" altLang="zh-CN" sz="2000" b="0" i="1" smtClean="0">
                        <a:latin typeface="Cambria Math" panose="02040503050406030204" charset="0"/>
                      </a:rPr>
                      <m:t> </m:t>
                    </m:r>
                    <m:r>
                      <m:rPr>
                        <m:sty m:val="p"/>
                      </m:rPr>
                      <a:rPr lang="en-US" altLang="zh-CN" sz="2000" b="0" i="0" smtClean="0">
                        <a:latin typeface="Cambria Math" panose="02040503050406030204" charset="0"/>
                      </a:rPr>
                      <m:t>e</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m:t>
                    </m:r>
                    <m:r>
                      <m:rPr>
                        <m:sty m:val="p"/>
                      </m:rPr>
                      <a:rPr lang="en-US" altLang="zh-CN" sz="2000" b="0" i="0" smtClean="0">
                        <a:latin typeface="Cambria Math" panose="02040503050406030204" charset="0"/>
                      </a:rPr>
                      <m:t>l</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charset="0"/>
                          </a:rPr>
                          <m:t>𝑖</m:t>
                        </m:r>
                      </m:e>
                    </m:d>
                    <m:r>
                      <a:rPr lang="en-US" altLang="zh-CN" sz="2000" b="0" i="1" smtClean="0">
                        <a:latin typeface="Cambria Math" panose="02040503050406030204" charset="0"/>
                      </a:rPr>
                      <m:t> </m:t>
                    </m:r>
                    <m:r>
                      <m:rPr>
                        <m:sty m:val="p"/>
                      </m:rPr>
                      <a:rPr lang="en-US" altLang="zh-CN" sz="2000" b="0" i="0" smtClean="0">
                        <a:latin typeface="Cambria Math" panose="02040503050406030204" charset="0"/>
                      </a:rPr>
                      <m:t>then</m:t>
                    </m:r>
                  </m:oMath>
                </a14:m>
                <a:endParaRPr lang="en-US" altLang="zh-CN" sz="2000" b="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startAt="8"/>
                </a:pP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charset="0"/>
                          </a:rPr>
                          <m:t>𝑎</m:t>
                        </m:r>
                      </m:e>
                      <m:sub>
                        <m:r>
                          <a:rPr lang="en-US" altLang="zh-CN" sz="2000" b="0" i="1" smtClean="0">
                            <a:latin typeface="Cambria Math" panose="02040503050406030204" charset="0"/>
                          </a:rPr>
                          <m:t>𝑖</m:t>
                        </m:r>
                      </m:sub>
                    </m:sSub>
                  </m:oMath>
                </a14:m>
                <a:r>
                  <a:rPr lang="zh-CN" altLang="en-US" sz="2000" dirty="0">
                    <a:latin typeface="微软雅黑" panose="020B0503020204020204" pitchFamily="34" charset="-122"/>
                    <a:ea typeface="微软雅黑" panose="020B0503020204020204" pitchFamily="34" charset="-122"/>
                  </a:rPr>
                  <a:t>为关键活动</a:t>
                </a:r>
                <a:r>
                  <a:rPr lang="en-US" altLang="zh-CN" sz="2000" dirty="0">
                    <a:latin typeface="微软雅黑" panose="020B0503020204020204" pitchFamily="34" charset="-122"/>
                    <a:ea typeface="微软雅黑" panose="020B0503020204020204" pitchFamily="34" charset="-122"/>
                  </a:rPr>
                  <a:t>;</a:t>
                </a:r>
              </a:p>
              <a:p>
                <a:pPr marL="457200" indent="-457200">
                  <a:lnSpc>
                    <a:spcPct val="150000"/>
                  </a:lnSpc>
                  <a:buFont typeface="+mj-ea"/>
                  <a:buAutoNum type="circleNumDbPlain" startAt="8"/>
                </a:pPr>
                <a:r>
                  <a:rPr lang="zh-CN" altLang="en-US" sz="2000" dirty="0">
                    <a:latin typeface="微软雅黑" panose="020B0503020204020204" pitchFamily="34" charset="-122"/>
                    <a:ea typeface="微软雅黑" panose="020B0503020204020204" pitchFamily="34" charset="-122"/>
                  </a:rPr>
                  <a:t>选取所有的关键活动组成关键路径</a:t>
                </a:r>
                <a:r>
                  <a:rPr lang="en-US" altLang="zh-CN" sz="2000" dirty="0">
                    <a:latin typeface="微软雅黑" panose="020B0503020204020204" pitchFamily="34" charset="-122"/>
                    <a:ea typeface="微软雅黑" panose="020B0503020204020204" pitchFamily="34" charset="-122"/>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7045241" y="1592839"/>
                <a:ext cx="4631325" cy="2809615"/>
              </a:xfrm>
              <a:prstGeom prst="rect">
                <a:avLst/>
              </a:prstGeom>
              <a:blipFill rotWithShape="1">
                <a:blip r:embed="rId4"/>
                <a:stretch>
                  <a:fillRect l="-12" t="-9" r="4" b="23"/>
                </a:stretch>
              </a:blipFill>
            </p:spPr>
            <p:txBody>
              <a:bodyPr/>
              <a:lstStyle/>
              <a:p>
                <a:r>
                  <a:rPr lang="zh-CN" altLang="en-US">
                    <a:noFill/>
                  </a:rPr>
                  <a:t> </a:t>
                </a:r>
              </a:p>
            </p:txBody>
          </p:sp>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584225" y="4986185"/>
            <a:ext cx="11126445" cy="11199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1032811" cy="5057775"/>
              </a:xfrm>
            </p:spPr>
            <p:txBody>
              <a:bodyPr>
                <a:noAutofit/>
              </a:bodyPr>
              <a:lstStyle/>
              <a:p>
                <a:pPr algn="just">
                  <a:lnSpc>
                    <a:spcPct val="110000"/>
                  </a:lnSpc>
                </a:pPr>
                <a:r>
                  <a:rPr lang="zh-CN" altLang="en-US" sz="2400" b="1" u="sng" dirty="0"/>
                  <a:t>二部图</a:t>
                </a:r>
                <a:endParaRPr lang="en-US" altLang="zh-CN" sz="2400" b="1" u="sng" dirty="0"/>
              </a:p>
              <a:p>
                <a:pPr algn="just">
                  <a:lnSpc>
                    <a:spcPct val="100000"/>
                  </a:lnSpc>
                </a:pPr>
                <a:r>
                  <a:rPr lang="en-US" altLang="zh-CN" sz="2400" b="1" dirty="0"/>
                  <a:t>     </a:t>
                </a:r>
                <a:r>
                  <a:rPr lang="zh-CN" altLang="en-US" sz="2400" dirty="0"/>
                  <a:t>设图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r>
                      <a:rPr lang="en-US" altLang="zh-CN" sz="2400" b="0" i="0" smtClean="0">
                        <a:latin typeface="Cambria Math" panose="02040503050406030204" charset="0"/>
                      </a:rPr>
                      <m:t>,</m:t>
                    </m:r>
                    <m:r>
                      <m:rPr>
                        <m:sty m:val="p"/>
                      </m:rPr>
                      <a:rPr lang="en-US" altLang="zh-CN" sz="2400" b="0" i="0" smtClean="0">
                        <a:latin typeface="Cambria Math" panose="02040503050406030204" charset="0"/>
                      </a:rPr>
                      <m:t>E</m:t>
                    </m:r>
                    <m:r>
                      <a:rPr lang="en-US" altLang="zh-CN" sz="2400" b="0" i="0" smtClean="0">
                        <a:latin typeface="Cambria Math" panose="02040503050406030204" charset="0"/>
                      </a:rPr>
                      <m:t>)</m:t>
                    </m:r>
                  </m:oMath>
                </a14:m>
                <a:r>
                  <a:rPr lang="zh-CN" altLang="en-US" sz="2400" dirty="0"/>
                  <a:t>，若满足：</a:t>
                </a:r>
                <a:endParaRPr lang="en-US" altLang="zh-CN" sz="2400" dirty="0"/>
              </a:p>
              <a:p>
                <a:pPr marL="914400" lvl="1" indent="-457200" algn="just">
                  <a:lnSpc>
                    <a:spcPct val="100000"/>
                  </a:lnSpc>
                  <a:buFont typeface="+mj-ea"/>
                  <a:buAutoNum type="circleNumDbPlain"/>
                </a:pPr>
                <a14:m>
                  <m:oMath xmlns:m="http://schemas.openxmlformats.org/officeDocument/2006/math">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r>
                      <a:rPr lang="en-US" altLang="zh-CN" sz="2400" b="0" i="0" smtClean="0">
                        <a:latin typeface="Cambria Math" panose="02040503050406030204" charset="0"/>
                      </a:rPr>
                      <m:t>=∅</m:t>
                    </m:r>
                    <m:r>
                      <a:rPr lang="zh-CN" altLang="en-US" sz="2400" i="0">
                        <a:latin typeface="Cambria Math" panose="02040503050406030204" charset="0"/>
                      </a:rPr>
                      <m:t>；</m:t>
                    </m:r>
                  </m:oMath>
                </a14:m>
                <a:endParaRPr lang="en-US" altLang="zh-CN" sz="2400" b="0" dirty="0"/>
              </a:p>
              <a:p>
                <a:pPr marL="914400" lvl="1" indent="-457200" algn="just">
                  <a:lnSpc>
                    <a:spcPct val="100000"/>
                  </a:lnSpc>
                  <a:buFont typeface="+mj-ea"/>
                  <a:buAutoNum type="circleNumDbPlain"/>
                </a:pPr>
                <a14:m>
                  <m:oMath xmlns:m="http://schemas.openxmlformats.org/officeDocument/2006/math">
                    <m:r>
                      <a:rPr lang="en-US" altLang="zh-CN" sz="2400" b="0" i="0" smtClean="0">
                        <a:latin typeface="Cambria Math" panose="02040503050406030204" charset="0"/>
                      </a:rPr>
                      <m:t>∀</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v</m:t>
                        </m:r>
                      </m:e>
                    </m:d>
                    <m:r>
                      <a:rPr lang="en-US" altLang="zh-CN" sz="2400" b="0" i="0" smtClean="0">
                        <a:latin typeface="Cambria Math" panose="02040503050406030204" charset="0"/>
                      </a:rPr>
                      <m:t>∈</m:t>
                    </m:r>
                    <m:r>
                      <m:rPr>
                        <m:sty m:val="p"/>
                      </m:rPr>
                      <a:rPr lang="en-US" altLang="zh-CN" sz="2400" b="0" i="0" smtClean="0">
                        <a:latin typeface="Cambria Math" panose="02040503050406030204" charset="0"/>
                      </a:rPr>
                      <m:t>E</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oMath>
                </a14:m>
                <a:r>
                  <a:rPr lang="zh-CN" altLang="en-US" sz="2400" dirty="0"/>
                  <a:t>；</a:t>
                </a:r>
                <a:endParaRPr lang="en-US" altLang="zh-CN" sz="2400" dirty="0"/>
              </a:p>
              <a:p>
                <a:pPr algn="just">
                  <a:lnSpc>
                    <a:spcPct val="100000"/>
                  </a:lnSpc>
                </a:pPr>
                <a:r>
                  <a:rPr lang="zh-CN" altLang="en-US" sz="2400" dirty="0"/>
                  <a:t>     则</a:t>
                </a:r>
                <a14:m>
                  <m:oMath xmlns:m="http://schemas.openxmlformats.org/officeDocument/2006/math">
                    <m:r>
                      <m:rPr>
                        <m:sty m:val="p"/>
                      </m:rPr>
                      <a:rPr lang="en-US" altLang="zh-CN" sz="2400" i="1" dirty="0">
                        <a:latin typeface="Cambria Math" panose="02040503050406030204" charset="0"/>
                      </a:rPr>
                      <m:t>G</m:t>
                    </m:r>
                  </m:oMath>
                </a14:m>
                <a:r>
                  <a:rPr lang="zh-CN" altLang="en-US" sz="2400" dirty="0"/>
                  <a:t>是一个</a:t>
                </a:r>
                <a:r>
                  <a:rPr lang="zh-CN" altLang="en-US" sz="2400" dirty="0">
                    <a:effectLst>
                      <a:outerShdw blurRad="38100" dist="38100" dir="2700000" algn="tl">
                        <a:srgbClr val="000000">
                          <a:alpha val="43137"/>
                        </a:srgbClr>
                      </a:outerShdw>
                    </a:effectLst>
                  </a:rPr>
                  <a:t>二部图</a:t>
                </a:r>
                <a:r>
                  <a:rPr lang="zh-CN" altLang="en-US" sz="2400" dirty="0"/>
                  <a:t>。</a:t>
                </a:r>
                <a:endParaRPr lang="en-US" altLang="zh-CN" sz="2400" dirty="0"/>
              </a:p>
              <a:p>
                <a:pPr algn="just">
                  <a:lnSpc>
                    <a:spcPct val="100000"/>
                  </a:lnSpc>
                </a:pPr>
                <a:endParaRPr lang="en-US" altLang="zh-CN" sz="2400" dirty="0"/>
              </a:p>
              <a:p>
                <a:pPr algn="just">
                  <a:lnSpc>
                    <a:spcPct val="100000"/>
                  </a:lnSpc>
                </a:pPr>
                <a:r>
                  <a:rPr lang="zh-CN" altLang="en-US" sz="2400" dirty="0"/>
                  <a:t>     根据边有无权值，二部图分为</a:t>
                </a:r>
                <a:r>
                  <a:rPr lang="zh-CN" altLang="en-US" sz="2400" dirty="0">
                    <a:effectLst>
                      <a:outerShdw blurRad="38100" dist="38100" dir="2700000" algn="tl">
                        <a:srgbClr val="000000">
                          <a:alpha val="43137"/>
                        </a:srgbClr>
                      </a:outerShdw>
                    </a:effectLst>
                  </a:rPr>
                  <a:t>加权二部图</a:t>
                </a:r>
                <a:r>
                  <a:rPr lang="zh-CN" altLang="en-US" sz="2400" dirty="0"/>
                  <a:t>和</a:t>
                </a:r>
                <a:r>
                  <a:rPr lang="zh-CN" altLang="en-US" sz="2400" dirty="0">
                    <a:effectLst>
                      <a:outerShdw blurRad="38100" dist="38100" dir="2700000" algn="tl">
                        <a:srgbClr val="000000">
                          <a:alpha val="43137"/>
                        </a:srgbClr>
                      </a:outerShdw>
                    </a:effectLst>
                  </a:rPr>
                  <a:t>无权二部图</a:t>
                </a:r>
                <a:r>
                  <a:rPr lang="zh-CN" altLang="en-US" sz="2400" dirty="0"/>
                  <a:t>。</a:t>
                </a:r>
                <a:endParaRPr lang="en-US" altLang="zh-CN" sz="2400" dirty="0"/>
              </a:p>
              <a:p>
                <a:pPr algn="just">
                  <a:lnSpc>
                    <a:spcPct val="100000"/>
                  </a:lnSpc>
                </a:pPr>
                <a:endParaRPr lang="en-US" altLang="zh-CN" sz="2400" dirty="0"/>
              </a:p>
              <a:p>
                <a:pPr algn="just">
                  <a:lnSpc>
                    <a:spcPct val="100000"/>
                  </a:lnSpc>
                </a:pPr>
                <a:r>
                  <a:rPr lang="zh-CN" altLang="en-US" sz="2400" dirty="0"/>
                  <a:t>     二部图通常用于建模两类不同性质的个体间的关系，如相亲平台的男性和女性、公司内部的员工与任务、社会中的组织与个人等等。</a:t>
                </a: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76350"/>
                <a:ext cx="11032811" cy="5057775"/>
              </a:xfrm>
              <a:blipFill rotWithShape="1">
                <a:blip r:embed="rId3"/>
                <a:stretch>
                  <a:fillRect r="-998"/>
                </a:stretch>
              </a:blipFill>
            </p:spPr>
            <p:txBody>
              <a:bodyPr/>
              <a:lstStyle/>
              <a:p>
                <a:r>
                  <a:rPr lang="zh-CN" altLang="en-US">
                    <a:noFill/>
                  </a:rPr>
                  <a:t> </a:t>
                </a:r>
              </a:p>
            </p:txBody>
          </p:sp>
        </mc:Fallback>
      </mc:AlternateContent>
      <p:grpSp>
        <p:nvGrpSpPr>
          <p:cNvPr id="14" name="组合 13"/>
          <p:cNvGrpSpPr/>
          <p:nvPr/>
        </p:nvGrpSpPr>
        <p:grpSpPr>
          <a:xfrm>
            <a:off x="6798353" y="1201897"/>
            <a:ext cx="4586934" cy="3591845"/>
            <a:chOff x="4274" y="366379"/>
            <a:chExt cx="3824" cy="2809"/>
          </a:xfrm>
        </p:grpSpPr>
        <p:sp>
          <p:nvSpPr>
            <p:cNvPr id="15" name="文本框 2"/>
            <p:cNvSpPr txBox="1"/>
            <p:nvPr/>
          </p:nvSpPr>
          <p:spPr>
            <a:xfrm>
              <a:off x="5845" y="368650"/>
              <a:ext cx="1369" cy="538"/>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6" name="图片 15"/>
            <p:cNvPicPr>
              <a:picLocks noChangeAspect="1"/>
            </p:cNvPicPr>
            <p:nvPr/>
          </p:nvPicPr>
          <p:blipFill>
            <a:blip r:embed="rId4"/>
            <a:stretch>
              <a:fillRect/>
            </a:stretch>
          </p:blipFill>
          <p:spPr>
            <a:xfrm>
              <a:off x="4274" y="366379"/>
              <a:ext cx="3824" cy="2191"/>
            </a:xfrm>
            <a:prstGeom prst="rect">
              <a:avLst/>
            </a:prstGeom>
          </p:spPr>
        </p:pic>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584225" y="2011679"/>
            <a:ext cx="11055325" cy="108712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598227" y="3256420"/>
            <a:ext cx="4673337" cy="3148012"/>
          </a:xfrm>
          <a:prstGeom prst="rect">
            <a:avLst/>
          </a:prstGeom>
        </p:spPr>
      </p:pic>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gn="just">
                  <a:lnSpc>
                    <a:spcPct val="150000"/>
                  </a:lnSpc>
                </a:pPr>
                <a:r>
                  <a:rPr lang="zh-CN" altLang="en-US" sz="2400" b="1" u="sng" dirty="0"/>
                  <a:t>二部图的匹配</a:t>
                </a:r>
                <a:endParaRPr lang="en-US" altLang="zh-CN" sz="2400" b="1" u="sng" dirty="0"/>
              </a:p>
              <a:p>
                <a:pPr algn="just">
                  <a:lnSpc>
                    <a:spcPct val="150000"/>
                  </a:lnSpc>
                </a:pPr>
                <a:r>
                  <a:rPr lang="en-US" altLang="zh-CN" sz="2400" b="1" dirty="0"/>
                  <a:t>       </a:t>
                </a:r>
                <a:r>
                  <a:rPr lang="zh-CN" altLang="en-US" sz="2400" dirty="0"/>
                  <a:t>对于一个二部图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1" smtClean="0">
                        <a:latin typeface="Cambria Math" panose="02040503050406030204" charset="0"/>
                      </a:rPr>
                      <m:t>∪</m:t>
                    </m:r>
                    <m:r>
                      <a:rPr lang="en-US" altLang="zh-CN" sz="2400" b="0" i="1" smtClean="0">
                        <a:latin typeface="Cambria Math" panose="02040503050406030204" charset="0"/>
                      </a:rPr>
                      <m:t>𝑉</m:t>
                    </m:r>
                    <m:r>
                      <a:rPr lang="en-US" altLang="zh-CN" sz="2400" b="0" i="1" smtClean="0">
                        <a:latin typeface="Cambria Math" panose="02040503050406030204" charset="0"/>
                      </a:rPr>
                      <m:t>,</m:t>
                    </m:r>
                    <m:r>
                      <a:rPr lang="en-US" altLang="zh-CN" sz="2400" b="0" i="1" smtClean="0">
                        <a:latin typeface="Cambria Math" panose="02040503050406030204" charset="0"/>
                      </a:rPr>
                      <m:t>𝐸</m:t>
                    </m:r>
                    <m:r>
                      <a:rPr lang="en-US" altLang="zh-CN" sz="2400" b="0" i="0" smtClean="0">
                        <a:latin typeface="Cambria Math" panose="02040503050406030204" charset="0"/>
                      </a:rPr>
                      <m:t>)</m:t>
                    </m:r>
                    <m:r>
                      <a:rPr lang="zh-CN" altLang="en-US" sz="2400" i="1">
                        <a:latin typeface="Cambria Math" panose="02040503050406030204" charset="0"/>
                      </a:rPr>
                      <m:t>，</m:t>
                    </m:r>
                  </m:oMath>
                </a14:m>
                <a:r>
                  <a:rPr lang="zh-CN" altLang="en-US" sz="2400" dirty="0"/>
                  <a:t>对于</a:t>
                </a:r>
                <a14:m>
                  <m:oMath xmlns:m="http://schemas.openxmlformats.org/officeDocument/2006/math">
                    <m:r>
                      <a:rPr lang="en-US" altLang="zh-CN" sz="2400" b="0" i="1" dirty="0" smtClean="0">
                        <a:latin typeface="Cambria Math" panose="02040503050406030204" charset="0"/>
                      </a:rPr>
                      <m:t>𝐸</m:t>
                    </m:r>
                  </m:oMath>
                </a14:m>
                <a:r>
                  <a:rPr lang="zh-CN" altLang="en-US" sz="2400" dirty="0"/>
                  <a:t>的一个子集</a:t>
                </a:r>
                <a14:m>
                  <m:oMath xmlns:m="http://schemas.openxmlformats.org/officeDocument/2006/math">
                    <m:r>
                      <m:rPr>
                        <m:sty m:val="p"/>
                      </m:rPr>
                      <a:rPr lang="en-US" altLang="zh-CN" sz="2400" i="1" dirty="0">
                        <a:latin typeface="Cambria Math" panose="02040503050406030204" charset="0"/>
                      </a:rPr>
                      <m:t>M</m:t>
                    </m:r>
                    <m:r>
                      <a:rPr lang="en-US" altLang="zh-CN" sz="2400" b="0" i="1" dirty="0" smtClean="0">
                        <a:latin typeface="Cambria Math" panose="02040503050406030204" charset="0"/>
                      </a:rPr>
                      <m:t>⊆</m:t>
                    </m:r>
                    <m:r>
                      <a:rPr lang="en-US" altLang="zh-CN" sz="2400" b="0" i="1" dirty="0" smtClean="0">
                        <a:latin typeface="Cambria Math" panose="02040503050406030204" charset="0"/>
                      </a:rPr>
                      <m:t>𝐸</m:t>
                    </m:r>
                  </m:oMath>
                </a14:m>
                <a:r>
                  <a:rPr lang="zh-CN" altLang="en-US" sz="2400" dirty="0"/>
                  <a:t>，若满足</a:t>
                </a:r>
                <a14:m>
                  <m:oMath xmlns:m="http://schemas.openxmlformats.org/officeDocument/2006/math">
                    <m:r>
                      <m:rPr>
                        <m:sty m:val="p"/>
                      </m:rPr>
                      <a:rPr lang="en-US" altLang="zh-CN" sz="2400" i="1" dirty="0">
                        <a:latin typeface="Cambria Math" panose="02040503050406030204" charset="0"/>
                      </a:rPr>
                      <m:t>M</m:t>
                    </m:r>
                  </m:oMath>
                </a14:m>
                <a:r>
                  <a:rPr lang="zh-CN" altLang="en-US" sz="2400" dirty="0"/>
                  <a:t>中的任意两条边都没有公共端点，则</a:t>
                </a:r>
                <a14:m>
                  <m:oMath xmlns:m="http://schemas.openxmlformats.org/officeDocument/2006/math">
                    <m:r>
                      <m:rPr>
                        <m:sty m:val="p"/>
                      </m:rPr>
                      <a:rPr lang="en-US" altLang="zh-CN" sz="2400" i="1" dirty="0">
                        <a:latin typeface="Cambria Math" panose="02040503050406030204" charset="0"/>
                      </a:rPr>
                      <m:t>M</m:t>
                    </m:r>
                    <m:r>
                      <a:rPr lang="zh-CN" altLang="en-US" sz="2400" i="1" dirty="0" smtClean="0">
                        <a:latin typeface="Cambria Math" panose="02040503050406030204" charset="0"/>
                      </a:rPr>
                      <m:t>为</m:t>
                    </m:r>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一个</a:t>
                </a:r>
                <a:r>
                  <a:rPr lang="zh-CN" altLang="en-US" sz="2400" dirty="0">
                    <a:effectLst>
                      <a:outerShdw blurRad="38100" dist="38100" dir="2700000" algn="tl">
                        <a:srgbClr val="000000">
                          <a:alpha val="43137"/>
                        </a:srgbClr>
                      </a:outerShdw>
                    </a:effectLst>
                  </a:rPr>
                  <a:t>匹配</a:t>
                </a:r>
                <a:r>
                  <a:rPr lang="zh-CN" altLang="en-US" sz="2400" dirty="0"/>
                  <a:t>。</a:t>
                </a:r>
                <a:endParaRPr lang="en-US" altLang="zh-CN" sz="2400" dirty="0"/>
              </a:p>
              <a:p>
                <a:pPr algn="just">
                  <a:lnSpc>
                    <a:spcPct val="150000"/>
                  </a:lnSpc>
                </a:pPr>
                <a:endParaRPr lang="en-US" altLang="zh-CN" sz="2400" dirty="0"/>
              </a:p>
              <a:p>
                <a:pPr algn="just">
                  <a:lnSpc>
                    <a:spcPct val="150000"/>
                  </a:lnSpc>
                </a:pPr>
                <a:r>
                  <a:rPr lang="en-US" altLang="zh-CN" sz="2400" dirty="0"/>
                  <a:t>    </a:t>
                </a:r>
              </a:p>
              <a:p>
                <a:pPr algn="just">
                  <a:lnSpc>
                    <a:spcPct val="15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blipFill rotWithShape="1">
                <a:blip r:embed="rId4"/>
                <a:stretch>
                  <a:fillRect/>
                </a:stretch>
              </a:blipFill>
            </p:spPr>
            <p:txBody>
              <a:bodyPr/>
              <a:lstStyle/>
              <a:p>
                <a:r>
                  <a:rPr lang="zh-CN" altLang="en-US">
                    <a:noFill/>
                  </a:rPr>
                  <a:t> </a:t>
                </a:r>
              </a:p>
            </p:txBody>
          </p:sp>
        </mc:Fallback>
      </mc:AlternateContent>
      <p:sp>
        <p:nvSpPr>
          <p:cNvPr id="15" name="文本框 2"/>
          <p:cNvSpPr txBox="1"/>
          <p:nvPr/>
        </p:nvSpPr>
        <p:spPr>
          <a:xfrm>
            <a:off x="8333780" y="6170373"/>
            <a:ext cx="1579421" cy="590039"/>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r>
              <a:rPr lang="zh-CN" altLang="en-US" sz="2000" kern="100" dirty="0">
                <a:latin typeface="等线 Light" panose="02010600030101010101" charset="-122"/>
                <a:ea typeface="黑体" panose="02010609060101010101" pitchFamily="49" charset="-122"/>
                <a:cs typeface="黑体" panose="02010609060101010101" pitchFamily="49" charset="-122"/>
              </a:rPr>
              <a:t>的</a:t>
            </a:r>
            <a:r>
              <a:rPr lang="zh-CN" altLang="en-US" sz="2000" kern="100" dirty="0">
                <a:effectLst/>
                <a:latin typeface="等线 Light" panose="02010600030101010101" charset="-122"/>
                <a:ea typeface="黑体" panose="02010609060101010101" pitchFamily="49" charset="-122"/>
                <a:cs typeface="黑体" panose="02010609060101010101" pitchFamily="49" charset="-122"/>
              </a:rPr>
              <a:t>匹配</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sp>
            <p:nvSpPr>
              <p:cNvPr id="11" name="内容占位符 4"/>
              <p:cNvSpPr txBox="1"/>
              <p:nvPr/>
            </p:nvSpPr>
            <p:spPr>
              <a:xfrm>
                <a:off x="584225" y="3429000"/>
                <a:ext cx="5754231" cy="277177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400" dirty="0"/>
                  <a:t>       </a:t>
                </a:r>
                <a:r>
                  <a:rPr lang="zh-CN" altLang="en-US" sz="2400" dirty="0"/>
                  <a:t>右侧的二部图中，三条红色边</a:t>
                </a:r>
                <a14:m>
                  <m:oMath xmlns:m="http://schemas.openxmlformats.org/officeDocument/2006/math">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e>
                    </m:d>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r>
                      <a:rPr lang="zh-CN" altLang="en-US" sz="2400" i="1">
                        <a:latin typeface="Cambria Math" panose="02040503050406030204" charset="0"/>
                      </a:rPr>
                      <m:t>形</m:t>
                    </m:r>
                  </m:oMath>
                </a14:m>
                <a:r>
                  <a:rPr lang="zh-CN" altLang="en-US" sz="2400" dirty="0"/>
                  <a:t>成一个匹配。</a:t>
                </a:r>
                <a:endParaRPr lang="en-US" altLang="zh-CN" sz="2400" dirty="0"/>
              </a:p>
              <a:p>
                <a:pPr algn="just">
                  <a:lnSpc>
                    <a:spcPct val="150000"/>
                  </a:lnSpc>
                </a:pPr>
                <a:endParaRPr lang="en-US" altLang="zh-CN" sz="2400" dirty="0"/>
              </a:p>
              <a:p>
                <a:pPr algn="just">
                  <a:lnSpc>
                    <a:spcPct val="150000"/>
                  </a:lnSpc>
                </a:pPr>
                <a:r>
                  <a:rPr lang="en-US" altLang="zh-CN" sz="2400" dirty="0"/>
                  <a:t>       </a:t>
                </a:r>
                <a:r>
                  <a:rPr lang="zh-CN" altLang="en-US" sz="2400" dirty="0"/>
                  <a:t>二部图匹配适用于两个群体的一对一配对场景，如男女婚配、员工选择职位等等。</a:t>
                </a:r>
                <a:endParaRPr lang="en-US" altLang="zh-CN" sz="2400" dirty="0"/>
              </a:p>
            </p:txBody>
          </p:sp>
        </mc:Choice>
        <mc:Fallback xmlns="">
          <p:sp>
            <p:nvSpPr>
              <p:cNvPr id="11" name="内容占位符 4"/>
              <p:cNvSpPr txBox="1">
                <a:spLocks noRot="1" noChangeAspect="1" noMove="1" noResize="1" noEditPoints="1" noAdjustHandles="1" noChangeArrowheads="1" noChangeShapeType="1" noTextEdit="1"/>
              </p:cNvSpPr>
              <p:nvPr/>
            </p:nvSpPr>
            <p:spPr>
              <a:xfrm>
                <a:off x="584225" y="3429000"/>
                <a:ext cx="5754231" cy="2771775"/>
              </a:xfrm>
              <a:prstGeom prst="rect">
                <a:avLst/>
              </a:prstGeom>
              <a:blipFill rotWithShape="1">
                <a:blip r:embed="rId5"/>
                <a:stretch>
                  <a:fillRect r="9"/>
                </a:stretch>
              </a:blipFill>
            </p:spPr>
            <p:txBody>
              <a:bodyPr/>
              <a:lstStyle/>
              <a:p>
                <a:r>
                  <a:rPr lang="zh-CN" altLang="en-US">
                    <a:noFill/>
                  </a:rPr>
                  <a:t> </a:t>
                </a:r>
              </a:p>
            </p:txBody>
          </p:sp>
        </mc:Fallback>
      </mc:AlternateContent>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594385" y="1749242"/>
            <a:ext cx="11055325" cy="108712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490788" y="2869381"/>
            <a:ext cx="4883794" cy="3107869"/>
          </a:xfrm>
          <a:prstGeom prst="rect">
            <a:avLst/>
          </a:prstGeom>
        </p:spPr>
      </p:pic>
      <p:sp>
        <p:nvSpPr>
          <p:cNvPr id="2" name="标题 1"/>
          <p:cNvSpPr>
            <a:spLocks noGrp="1"/>
          </p:cNvSpPr>
          <p:nvPr>
            <p:ph type="title"/>
          </p:nvPr>
        </p:nvSpPr>
        <p:spPr/>
        <p:txBody>
          <a:bodyPr/>
          <a:lstStyle/>
          <a:p>
            <a:r>
              <a:rPr lang="en-US" altLang="zh-CN" dirty="0"/>
              <a:t>8.5  </a:t>
            </a:r>
            <a:r>
              <a:rPr lang="zh-CN" altLang="en-US" dirty="0"/>
              <a:t>拓展延伸：二部图</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p:txBody>
              <a:bodyPr>
                <a:normAutofit/>
              </a:bodyPr>
              <a:lstStyle/>
              <a:p>
                <a:pPr algn="just">
                  <a:lnSpc>
                    <a:spcPct val="110000"/>
                  </a:lnSpc>
                </a:pPr>
                <a:r>
                  <a:rPr lang="zh-CN" altLang="en-US" sz="2400" b="1" u="sng" dirty="0"/>
                  <a:t>二部图最大匹配</a:t>
                </a:r>
                <a:endParaRPr lang="en-US" altLang="zh-CN" sz="2400" b="1" u="sng" dirty="0"/>
              </a:p>
              <a:p>
                <a:pPr algn="just">
                  <a:lnSpc>
                    <a:spcPct val="110000"/>
                  </a:lnSpc>
                </a:pPr>
                <a:r>
                  <a:rPr lang="en-US" altLang="zh-CN" sz="2400" b="1" dirty="0"/>
                  <a:t>       </a:t>
                </a:r>
                <a:r>
                  <a:rPr lang="zh-CN" altLang="en-US" sz="2400" dirty="0"/>
                  <a:t>对于一个二部图</a:t>
                </a:r>
                <a14:m>
                  <m:oMath xmlns:m="http://schemas.openxmlformats.org/officeDocument/2006/math">
                    <m:r>
                      <m:rPr>
                        <m:sty m:val="p"/>
                      </m:rPr>
                      <a:rPr lang="en-US" altLang="zh-CN" sz="2400" b="0" i="0" smtClean="0">
                        <a:latin typeface="Cambria Math" panose="02040503050406030204" charset="0"/>
                      </a:rPr>
                      <m:t>G</m:t>
                    </m:r>
                    <m:r>
                      <a:rPr lang="en-US" altLang="zh-CN" sz="2400" b="0" i="0" smtClean="0">
                        <a:latin typeface="Cambria Math" panose="02040503050406030204" charset="0"/>
                      </a:rPr>
                      <m:t>=(</m:t>
                    </m:r>
                    <m:r>
                      <m:rPr>
                        <m:sty m:val="p"/>
                      </m:rPr>
                      <a:rPr lang="en-US" altLang="zh-CN" sz="2400" b="0" i="0" smtClean="0">
                        <a:latin typeface="Cambria Math" panose="02040503050406030204" charset="0"/>
                      </a:rPr>
                      <m:t>U</m:t>
                    </m:r>
                    <m:r>
                      <a:rPr lang="en-US" altLang="zh-CN" sz="2400" b="0" i="1" smtClean="0">
                        <a:latin typeface="Cambria Math" panose="02040503050406030204" charset="0"/>
                      </a:rPr>
                      <m:t>∪</m:t>
                    </m:r>
                    <m:r>
                      <a:rPr lang="en-US" altLang="zh-CN" sz="2400" b="0" i="1" smtClean="0">
                        <a:latin typeface="Cambria Math" panose="02040503050406030204" charset="0"/>
                      </a:rPr>
                      <m:t>𝑉</m:t>
                    </m:r>
                    <m:r>
                      <a:rPr lang="en-US" altLang="zh-CN" sz="2400" b="0" i="1" smtClean="0">
                        <a:latin typeface="Cambria Math" panose="02040503050406030204" charset="0"/>
                      </a:rPr>
                      <m:t>,</m:t>
                    </m:r>
                    <m:r>
                      <a:rPr lang="en-US" altLang="zh-CN" sz="2400" b="0" i="1" smtClean="0">
                        <a:latin typeface="Cambria Math" panose="02040503050406030204" charset="0"/>
                      </a:rPr>
                      <m:t>𝐸</m:t>
                    </m:r>
                    <m:r>
                      <a:rPr lang="en-US" altLang="zh-CN" sz="2400" b="0" i="0" smtClean="0">
                        <a:latin typeface="Cambria Math" panose="02040503050406030204" charset="0"/>
                      </a:rPr>
                      <m:t>)</m:t>
                    </m:r>
                    <m:r>
                      <a:rPr lang="zh-CN" altLang="en-US" sz="2400" i="1">
                        <a:latin typeface="Cambria Math" panose="02040503050406030204" charset="0"/>
                      </a:rPr>
                      <m:t>，</m:t>
                    </m:r>
                    <m:r>
                      <m:rPr>
                        <m:sty m:val="p"/>
                      </m:rPr>
                      <a:rPr lang="en-US" altLang="zh-CN" sz="2400" i="1" dirty="0">
                        <a:latin typeface="Cambria Math" panose="02040503050406030204" charset="0"/>
                      </a:rPr>
                      <m:t>G</m:t>
                    </m:r>
                  </m:oMath>
                </a14:m>
                <a:r>
                  <a:rPr lang="zh-CN" altLang="en-US" sz="2400" dirty="0"/>
                  <a:t>的</a:t>
                </a:r>
                <a:r>
                  <a:rPr lang="zh-CN" altLang="en-US" sz="2400" dirty="0">
                    <a:effectLst>
                      <a:outerShdw blurRad="38100" dist="38100" dir="2700000" algn="tl">
                        <a:srgbClr val="000000">
                          <a:alpha val="43137"/>
                        </a:srgbClr>
                      </a:outerShdw>
                    </a:effectLst>
                  </a:rPr>
                  <a:t>最大匹配</a:t>
                </a:r>
                <a14:m>
                  <m:oMath xmlns:m="http://schemas.openxmlformats.org/officeDocument/2006/math">
                    <m:r>
                      <m:rPr>
                        <m:sty m:val="p"/>
                      </m:rPr>
                      <a:rPr lang="en-US" altLang="zh-CN" sz="2400" i="1" dirty="0">
                        <a:latin typeface="Cambria Math" panose="02040503050406030204" charset="0"/>
                      </a:rPr>
                      <m:t>M</m:t>
                    </m:r>
                  </m:oMath>
                </a14:m>
                <a:r>
                  <a:rPr lang="zh-CN" altLang="en-US" sz="2400" dirty="0"/>
                  <a:t>满足对于所有</a:t>
                </a:r>
                <a14:m>
                  <m:oMath xmlns:m="http://schemas.openxmlformats.org/officeDocument/2006/math">
                    <m:r>
                      <m:rPr>
                        <m:sty m:val="p"/>
                      </m:rPr>
                      <a:rPr lang="en-US" altLang="zh-CN" sz="2400" i="1" dirty="0">
                        <a:latin typeface="Cambria Math" panose="02040503050406030204" charset="0"/>
                      </a:rPr>
                      <m:t>G</m:t>
                    </m:r>
                  </m:oMath>
                </a14:m>
                <a:r>
                  <a:rPr lang="zh-CN" altLang="en-US" sz="2400" dirty="0"/>
                  <a:t>的匹配</a:t>
                </a:r>
                <a14:m>
                  <m:oMath xmlns:m="http://schemas.openxmlformats.org/officeDocument/2006/math">
                    <m:r>
                      <m:rPr>
                        <m:sty m:val="p"/>
                      </m:rPr>
                      <a:rPr lang="en-US" altLang="zh-CN" sz="2400" i="1" dirty="0">
                        <a:latin typeface="Cambria Math" panose="02040503050406030204" charset="0"/>
                      </a:rPr>
                      <m:t>M</m:t>
                    </m:r>
                    <m:r>
                      <a:rPr lang="en-US" altLang="zh-CN" sz="2400" b="0" i="1" dirty="0" smtClean="0">
                        <a:latin typeface="Cambria Math" panose="02040503050406030204" charset="0"/>
                      </a:rPr>
                      <m:t>′</m:t>
                    </m:r>
                  </m:oMath>
                </a14:m>
                <a:r>
                  <a:rPr lang="zh-CN" altLang="en-US" sz="2400" dirty="0"/>
                  <a:t>，均有</a:t>
                </a:r>
                <a14:m>
                  <m:oMath xmlns:m="http://schemas.openxmlformats.org/officeDocument/2006/math">
                    <m:d>
                      <m:dPr>
                        <m:begChr m:val="|"/>
                        <m:endChr m:val="|"/>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charset="0"/>
                          </a:rPr>
                          <m:t>M</m:t>
                        </m:r>
                      </m:e>
                    </m:d>
                    <m:r>
                      <a:rPr lang="en-US" altLang="zh-CN" sz="2400" b="0" i="0" smtClean="0">
                        <a:latin typeface="Cambria Math" panose="02040503050406030204" charset="0"/>
                      </a:rPr>
                      <m:t>≥|</m:t>
                    </m:r>
                    <m:r>
                      <m:rPr>
                        <m:sty m:val="p"/>
                      </m:rPr>
                      <a:rPr lang="en-US" altLang="zh-CN" sz="2400" b="0" i="0" smtClean="0">
                        <a:latin typeface="Cambria Math" panose="02040503050406030204" charset="0"/>
                      </a:rPr>
                      <m:t>M</m:t>
                    </m:r>
                    <m:r>
                      <a:rPr lang="en-US" altLang="zh-CN" sz="2400" b="0" i="0" smtClean="0">
                        <a:latin typeface="Cambria Math" panose="02040503050406030204" charset="0"/>
                      </a:rPr>
                      <m:t>′|</m:t>
                    </m:r>
                  </m:oMath>
                </a14:m>
                <a:r>
                  <a:rPr lang="zh-CN" altLang="en-US" sz="2400" dirty="0"/>
                  <a:t>。</a:t>
                </a:r>
                <a:endParaRPr lang="en-US" altLang="zh-CN" sz="2400" dirty="0"/>
              </a:p>
              <a:p>
                <a:pPr algn="just">
                  <a:lnSpc>
                    <a:spcPct val="100000"/>
                  </a:lnSpc>
                </a:pPr>
                <a:endParaRPr lang="en-US" altLang="zh-CN" sz="2400" dirty="0"/>
              </a:p>
              <a:p>
                <a:pPr algn="just">
                  <a:lnSpc>
                    <a:spcPct val="100000"/>
                  </a:lnSpc>
                </a:pPr>
                <a:r>
                  <a:rPr lang="en-US" altLang="zh-CN" sz="2400" dirty="0"/>
                  <a:t>    </a:t>
                </a:r>
              </a:p>
              <a:p>
                <a:pPr algn="just">
                  <a:lnSpc>
                    <a:spcPct val="100000"/>
                  </a:lnSpc>
                </a:pPr>
                <a:endParaRPr lang="en-US" altLang="zh-CN" sz="24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blipFill rotWithShape="1">
                <a:blip r:embed="rId4"/>
                <a:stretch>
                  <a:fillRect/>
                </a:stretch>
              </a:blipFill>
            </p:spPr>
            <p:txBody>
              <a:bodyPr/>
              <a:lstStyle/>
              <a:p>
                <a:r>
                  <a:rPr lang="zh-CN" altLang="en-US">
                    <a:noFill/>
                  </a:rPr>
                  <a:t> </a:t>
                </a:r>
              </a:p>
            </p:txBody>
          </p:sp>
        </mc:Fallback>
      </mc:AlternateContent>
      <p:sp>
        <p:nvSpPr>
          <p:cNvPr id="15" name="文本框 2"/>
          <p:cNvSpPr txBox="1"/>
          <p:nvPr/>
        </p:nvSpPr>
        <p:spPr>
          <a:xfrm>
            <a:off x="8333780" y="5703013"/>
            <a:ext cx="1579421" cy="590039"/>
          </a:xfrm>
          <a:prstGeom prst="rect">
            <a:avLst/>
          </a:prstGeom>
          <a:solidFill>
            <a:srgbClr val="FFFFFF"/>
          </a:solidFill>
          <a:ln>
            <a:noFill/>
          </a:ln>
        </p:spPr>
        <p:txBody>
          <a:bodyPr wrap="square" lIns="0" tIns="0" rIns="0" bIns="0" upright="1"/>
          <a:lstStyle/>
          <a:p>
            <a:pPr algn="ctr"/>
            <a:r>
              <a:rPr lang="zh-CN" sz="2000" kern="100" dirty="0">
                <a:effectLst/>
                <a:latin typeface="等线 Light" panose="02010600030101010101" charset="-122"/>
                <a:ea typeface="黑体" panose="02010609060101010101" pitchFamily="49" charset="-122"/>
                <a:cs typeface="黑体" panose="02010609060101010101" pitchFamily="49" charset="-122"/>
              </a:rPr>
              <a:t>二部图</a:t>
            </a:r>
            <a:r>
              <a:rPr lang="zh-CN" altLang="en-US" sz="2000" kern="100" dirty="0">
                <a:latin typeface="等线 Light" panose="02010600030101010101" charset="-122"/>
                <a:ea typeface="黑体" panose="02010609060101010101" pitchFamily="49" charset="-122"/>
                <a:cs typeface="黑体" panose="02010609060101010101" pitchFamily="49" charset="-122"/>
              </a:rPr>
              <a:t>的</a:t>
            </a:r>
            <a:r>
              <a:rPr lang="zh-CN" altLang="en-US" sz="2000" kern="100" dirty="0">
                <a:effectLst/>
                <a:latin typeface="等线 Light" panose="02010600030101010101" charset="-122"/>
                <a:ea typeface="黑体" panose="02010609060101010101" pitchFamily="49" charset="-122"/>
                <a:cs typeface="黑体" panose="02010609060101010101" pitchFamily="49" charset="-122"/>
              </a:rPr>
              <a:t>匹配</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mc:AlternateContent xmlns:mc="http://schemas.openxmlformats.org/markup-compatibility/2006" xmlns:a14="http://schemas.microsoft.com/office/drawing/2010/main">
        <mc:Choice Requires="a14">
          <p:sp>
            <p:nvSpPr>
              <p:cNvPr id="11" name="内容占位符 4"/>
              <p:cNvSpPr txBox="1"/>
              <p:nvPr/>
            </p:nvSpPr>
            <p:spPr>
              <a:xfrm>
                <a:off x="584225" y="3037427"/>
                <a:ext cx="5906564" cy="2771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50000"/>
                  </a:lnSpc>
                </a:pPr>
                <a:r>
                  <a:rPr lang="en-US" altLang="zh-CN" sz="2400" dirty="0"/>
                  <a:t>       </a:t>
                </a:r>
                <a:r>
                  <a:rPr lang="zh-CN" altLang="en-US" sz="2400" dirty="0"/>
                  <a:t>右侧的二部图中，三条红色边</a:t>
                </a:r>
                <a14:m>
                  <m:oMath xmlns:m="http://schemas.openxmlformats.org/officeDocument/2006/math">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e>
                    </m:d>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3</m:t>
                        </m:r>
                      </m:sub>
                    </m:sSub>
                    <m:r>
                      <a:rPr lang="en-US" altLang="zh-CN" sz="2400" b="0" i="1" smtClean="0">
                        <a:latin typeface="Cambria Math" panose="02040503050406030204" charset="0"/>
                      </a:rPr>
                      <m:t>)}</m:t>
                    </m:r>
                    <m:r>
                      <a:rPr lang="zh-CN" altLang="en-US" sz="2400" i="1">
                        <a:latin typeface="Cambria Math" panose="02040503050406030204" charset="0"/>
                      </a:rPr>
                      <m:t>形</m:t>
                    </m:r>
                  </m:oMath>
                </a14:m>
                <a:r>
                  <a:rPr lang="zh-CN" altLang="en-US" sz="2400" dirty="0"/>
                  <a:t>成一个最大匹配，而两条</a:t>
                </a:r>
                <a14:m>
                  <m:oMath xmlns:m="http://schemas.openxmlformats.org/officeDocument/2006/math">
                    <m:r>
                      <a:rPr lang="zh-CN" altLang="en-US" sz="2400" b="0" i="1" dirty="0">
                        <a:latin typeface="Cambria Math" panose="02040503050406030204" charset="0"/>
                      </a:rPr>
                      <m:t>蓝色</m:t>
                    </m:r>
                    <m:r>
                      <a:rPr lang="zh-CN" altLang="en-US" sz="2400" i="1" dirty="0" smtClean="0">
                        <a:latin typeface="Cambria Math" panose="02040503050406030204" charset="0"/>
                      </a:rPr>
                      <m:t>边</m:t>
                    </m:r>
                    <m:r>
                      <a:rPr lang="en-US" altLang="zh-CN" sz="2400" b="0" i="1" smtClean="0">
                        <a:latin typeface="Cambria Math" panose="02040503050406030204" charset="0"/>
                      </a:rPr>
                      <m: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1</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1</m:t>
                            </m:r>
                          </m:sub>
                        </m:sSub>
                      </m:e>
                    </m:d>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𝑢</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charset="0"/>
                          </a:rPr>
                          <m:t>𝑣</m:t>
                        </m:r>
                      </m:e>
                      <m:sub>
                        <m:r>
                          <a:rPr lang="en-US" altLang="zh-CN" sz="2400" b="0" i="1" smtClean="0">
                            <a:latin typeface="Cambria Math" panose="02040503050406030204" charset="0"/>
                          </a:rPr>
                          <m:t>2</m:t>
                        </m:r>
                      </m:sub>
                    </m:sSub>
                    <m:r>
                      <a:rPr lang="en-US" altLang="zh-CN" sz="2400" b="0" i="1" smtClean="0">
                        <a:latin typeface="Cambria Math" panose="02040503050406030204" charset="0"/>
                      </a:rPr>
                      <m:t>)}</m:t>
                    </m:r>
                  </m:oMath>
                </a14:m>
                <a:r>
                  <a:rPr lang="zh-CN" altLang="en-US" sz="2400" dirty="0"/>
                  <a:t>则不是一个最大匹配。</a:t>
                </a:r>
                <a:endParaRPr lang="en-US" altLang="zh-CN" sz="2400" dirty="0"/>
              </a:p>
              <a:p>
                <a:pPr algn="just">
                  <a:lnSpc>
                    <a:spcPct val="100000"/>
                  </a:lnSpc>
                </a:pPr>
                <a:endParaRPr lang="en-US" altLang="zh-CN" sz="2400" dirty="0"/>
              </a:p>
            </p:txBody>
          </p:sp>
        </mc:Choice>
        <mc:Fallback xmlns="">
          <p:sp>
            <p:nvSpPr>
              <p:cNvPr id="11" name="内容占位符 4"/>
              <p:cNvSpPr txBox="1">
                <a:spLocks noRot="1" noChangeAspect="1" noMove="1" noResize="1" noEditPoints="1" noAdjustHandles="1" noChangeArrowheads="1" noChangeShapeType="1" noTextEdit="1"/>
              </p:cNvSpPr>
              <p:nvPr/>
            </p:nvSpPr>
            <p:spPr>
              <a:xfrm>
                <a:off x="584225" y="3037427"/>
                <a:ext cx="5906564" cy="2771775"/>
              </a:xfrm>
              <a:prstGeom prst="rect">
                <a:avLst/>
              </a:prstGeom>
              <a:blipFill rotWithShape="1">
                <a:blip r:embed="rId5"/>
                <a:stretch>
                  <a:fillRect t="-8" r="8" b="-6727"/>
                </a:stretch>
              </a:blipFill>
            </p:spPr>
            <p:txBody>
              <a:bodyPr/>
              <a:lstStyle/>
              <a:p>
                <a:r>
                  <a:rPr lang="zh-CN" altLang="en-US">
                    <a:noFill/>
                  </a:rPr>
                  <a:t> </a:t>
                </a:r>
              </a:p>
            </p:txBody>
          </p:sp>
        </mc:Fallback>
      </mc:AlternateContent>
      <p:sp>
        <p:nvSpPr>
          <p:cNvPr id="12" name="内容占位符 4"/>
          <p:cNvSpPr txBox="1"/>
          <p:nvPr/>
        </p:nvSpPr>
        <p:spPr>
          <a:xfrm>
            <a:off x="584225" y="5649241"/>
            <a:ext cx="5906564" cy="697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sz="2400" b="1" dirty="0">
                <a:solidFill>
                  <a:srgbClr val="002060"/>
                </a:solidFill>
              </a:rPr>
              <a:t>       二部图的最大匹配不唯一。</a:t>
            </a:r>
            <a:endParaRPr lang="en-US" altLang="zh-CN" sz="2400" b="1" dirty="0">
              <a:solidFill>
                <a:srgbClr val="00206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二部图的最大匹配</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35277"/>
                <a:ext cx="8367751" cy="5057775"/>
              </a:xfrm>
            </p:spPr>
            <p:txBody>
              <a:bodyPr>
                <a:noAutofit/>
              </a:bodyPr>
              <a:lstStyle/>
              <a:p>
                <a:pPr algn="just">
                  <a:lnSpc>
                    <a:spcPct val="110000"/>
                  </a:lnSpc>
                </a:pPr>
                <a:r>
                  <a:rPr lang="zh-CN" altLang="en-US" sz="2100" b="1" dirty="0"/>
                  <a:t>匈牙利算法</a:t>
                </a:r>
                <a:endParaRPr lang="en-US" altLang="zh-CN" sz="2100" b="1" dirty="0"/>
              </a:p>
              <a:p>
                <a:pPr algn="just">
                  <a:lnSpc>
                    <a:spcPct val="110000"/>
                  </a:lnSpc>
                </a:pPr>
                <a:r>
                  <a:rPr lang="zh-CN" altLang="en-US" sz="2100" b="1" dirty="0"/>
                  <a:t>       </a:t>
                </a:r>
                <a:r>
                  <a:rPr lang="zh-CN" altLang="en-US" sz="2100" dirty="0"/>
                  <a:t>利用不断寻找增广路的方法扩充匹配数量，直到达到最大匹配。</a:t>
                </a:r>
                <a:endParaRPr lang="en-US" altLang="zh-CN" sz="2100" b="1" dirty="0"/>
              </a:p>
              <a:p>
                <a:pPr algn="just">
                  <a:lnSpc>
                    <a:spcPct val="110000"/>
                  </a:lnSpc>
                </a:pPr>
                <a:r>
                  <a:rPr lang="zh-CN" altLang="en-US" sz="2100" b="1" dirty="0"/>
                  <a:t>增广路</a:t>
                </a:r>
                <a:endParaRPr lang="en-US" altLang="zh-CN" sz="2100" b="1" dirty="0"/>
              </a:p>
              <a:p>
                <a:pPr algn="just">
                  <a:lnSpc>
                    <a:spcPct val="110000"/>
                  </a:lnSpc>
                </a:pPr>
                <a:r>
                  <a:rPr lang="en-US" altLang="zh-CN" sz="2100" b="1" dirty="0"/>
                  <a:t>       </a:t>
                </a:r>
                <a:r>
                  <a:rPr lang="zh-CN" altLang="en-US" sz="2100" dirty="0"/>
                  <a:t>对于一个二部图</a:t>
                </a:r>
                <a14:m>
                  <m:oMath xmlns:m="http://schemas.openxmlformats.org/officeDocument/2006/math">
                    <m:r>
                      <m:rPr>
                        <m:sty m:val="p"/>
                      </m:rPr>
                      <a:rPr lang="en-US" altLang="zh-CN" sz="2100" b="0" i="0" smtClean="0">
                        <a:latin typeface="Cambria Math" panose="02040503050406030204" charset="0"/>
                      </a:rPr>
                      <m:t>G</m:t>
                    </m:r>
                    <m:r>
                      <a:rPr lang="en-US" altLang="zh-CN" sz="2100" b="0" i="0" smtClean="0">
                        <a:latin typeface="Cambria Math" panose="02040503050406030204" charset="0"/>
                      </a:rPr>
                      <m:t>=(</m:t>
                    </m:r>
                    <m:r>
                      <m:rPr>
                        <m:sty m:val="p"/>
                      </m:rPr>
                      <a:rPr lang="en-US" altLang="zh-CN" sz="2100" b="0" i="0" smtClean="0">
                        <a:latin typeface="Cambria Math" panose="02040503050406030204" charset="0"/>
                      </a:rPr>
                      <m:t>U</m:t>
                    </m:r>
                    <m:r>
                      <a:rPr lang="en-US" altLang="zh-CN" sz="2100" b="0" i="1" smtClean="0">
                        <a:latin typeface="Cambria Math" panose="02040503050406030204" charset="0"/>
                      </a:rPr>
                      <m:t>∪</m:t>
                    </m:r>
                    <m:r>
                      <a:rPr lang="en-US" altLang="zh-CN" sz="2100" b="0" i="1" smtClean="0">
                        <a:latin typeface="Cambria Math" panose="02040503050406030204" charset="0"/>
                      </a:rPr>
                      <m:t>𝑉</m:t>
                    </m:r>
                    <m:r>
                      <a:rPr lang="en-US" altLang="zh-CN" sz="2100" b="0" i="1" smtClean="0">
                        <a:latin typeface="Cambria Math" panose="02040503050406030204" charset="0"/>
                      </a:rPr>
                      <m:t>,</m:t>
                    </m:r>
                    <m:r>
                      <a:rPr lang="en-US" altLang="zh-CN" sz="2100" b="0" i="1" smtClean="0">
                        <a:latin typeface="Cambria Math" panose="02040503050406030204" charset="0"/>
                      </a:rPr>
                      <m:t>𝐸</m:t>
                    </m:r>
                    <m:r>
                      <a:rPr lang="en-US" altLang="zh-CN" sz="2100" b="0" i="0" smtClean="0">
                        <a:latin typeface="Cambria Math" panose="02040503050406030204" charset="0"/>
                      </a:rPr>
                      <m:t>)</m:t>
                    </m:r>
                  </m:oMath>
                </a14:m>
                <a:r>
                  <a:rPr lang="zh-CN" altLang="en-US" sz="2100" dirty="0"/>
                  <a:t>和其上的一个匹配</a:t>
                </a:r>
                <a14:m>
                  <m:oMath xmlns:m="http://schemas.openxmlformats.org/officeDocument/2006/math">
                    <m:r>
                      <m:rPr>
                        <m:sty m:val="p"/>
                      </m:rPr>
                      <a:rPr lang="en-US" altLang="zh-CN" sz="2100" i="1" dirty="0">
                        <a:latin typeface="Cambria Math" panose="02040503050406030204" charset="0"/>
                      </a:rPr>
                      <m:t>M</m:t>
                    </m:r>
                  </m:oMath>
                </a14:m>
                <a:r>
                  <a:rPr lang="zh-CN" altLang="en-US" sz="2100" dirty="0"/>
                  <a:t>，若一条长度为</a:t>
                </a:r>
                <a14:m>
                  <m:oMath xmlns:m="http://schemas.openxmlformats.org/officeDocument/2006/math">
                    <m:r>
                      <m:rPr>
                        <m:sty m:val="p"/>
                      </m:rPr>
                      <a:rPr lang="en-US" altLang="zh-CN" sz="2100" i="1" dirty="0">
                        <a:latin typeface="Cambria Math" panose="02040503050406030204" charset="0"/>
                      </a:rPr>
                      <m:t>L</m:t>
                    </m:r>
                  </m:oMath>
                </a14:m>
                <a:r>
                  <a:rPr lang="zh-CN" altLang="en-US" sz="2100" dirty="0"/>
                  <a:t>的路径</a:t>
                </a:r>
                <a14:m>
                  <m:oMath xmlns:m="http://schemas.openxmlformats.org/officeDocument/2006/math">
                    <m:r>
                      <a:rPr lang="en-US" altLang="zh-CN" sz="2100">
                        <a:latin typeface="Cambria Math" panose="02040503050406030204" charset="0"/>
                      </a:rPr>
                      <m:t>𝑃</m:t>
                    </m:r>
                    <m:r>
                      <a:rPr lang="en-US" altLang="zh-CN" sz="2100">
                        <a:latin typeface="Cambria Math" panose="02040503050406030204" charset="0"/>
                      </a:rPr>
                      <m:t>={</m:t>
                    </m:r>
                    <m:sSub>
                      <m:sSubPr>
                        <m:ctrlPr>
                          <a:rPr lang="en-US" altLang="zh-CN" sz="2100" i="1">
                            <a:latin typeface="Cambria Math" panose="02040503050406030204" pitchFamily="18" charset="0"/>
                          </a:rPr>
                        </m:ctrlPr>
                      </m:sSubPr>
                      <m:e>
                        <m:r>
                          <m:rPr>
                            <m:sty m:val="p"/>
                          </m:rPr>
                          <a:rPr lang="en-US" altLang="zh-CN" sz="2100">
                            <a:latin typeface="Cambria Math" panose="02040503050406030204" charset="0"/>
                          </a:rPr>
                          <m:t>e</m:t>
                        </m:r>
                      </m:e>
                      <m:sub>
                        <m:r>
                          <a:rPr lang="en-US" altLang="zh-CN" sz="2100">
                            <a:latin typeface="Cambria Math" panose="02040503050406030204" charset="0"/>
                          </a:rPr>
                          <m:t>1</m:t>
                        </m:r>
                      </m:sub>
                    </m:sSub>
                    <m:r>
                      <a:rPr lang="en-US" altLang="zh-CN" sz="2100">
                        <a:latin typeface="Cambria Math" panose="02040503050406030204" charset="0"/>
                      </a:rPr>
                      <m:t>,</m:t>
                    </m:r>
                    <m:sSub>
                      <m:sSubPr>
                        <m:ctrlPr>
                          <a:rPr lang="en-US" altLang="zh-CN" sz="2100" i="1">
                            <a:latin typeface="Cambria Math" panose="02040503050406030204" pitchFamily="18" charset="0"/>
                          </a:rPr>
                        </m:ctrlPr>
                      </m:sSubPr>
                      <m:e>
                        <m:r>
                          <a:rPr lang="en-US" altLang="zh-CN" sz="2100">
                            <a:latin typeface="Cambria Math" panose="02040503050406030204" charset="0"/>
                          </a:rPr>
                          <m:t>𝑒</m:t>
                        </m:r>
                      </m:e>
                      <m:sub>
                        <m:r>
                          <a:rPr lang="en-US" altLang="zh-CN" sz="2100">
                            <a:latin typeface="Cambria Math" panose="02040503050406030204" charset="0"/>
                          </a:rPr>
                          <m:t>2</m:t>
                        </m:r>
                      </m:sub>
                    </m:sSub>
                    <m:r>
                      <a:rPr lang="en-US" altLang="zh-CN" sz="2100">
                        <a:latin typeface="Cambria Math" panose="02040503050406030204" charset="0"/>
                      </a:rPr>
                      <m:t>,…,</m:t>
                    </m:r>
                    <m:sSub>
                      <m:sSubPr>
                        <m:ctrlPr>
                          <a:rPr lang="en-US" altLang="zh-CN" sz="2100" i="1">
                            <a:latin typeface="Cambria Math" panose="02040503050406030204" pitchFamily="18" charset="0"/>
                          </a:rPr>
                        </m:ctrlPr>
                      </m:sSubPr>
                      <m:e>
                        <m:r>
                          <a:rPr lang="en-US" altLang="zh-CN" sz="2100">
                            <a:latin typeface="Cambria Math" panose="02040503050406030204" charset="0"/>
                          </a:rPr>
                          <m:t>𝑒</m:t>
                        </m:r>
                      </m:e>
                      <m:sub>
                        <m:r>
                          <a:rPr lang="en-US" altLang="zh-CN" sz="2100">
                            <a:latin typeface="Cambria Math" panose="02040503050406030204" charset="0"/>
                          </a:rPr>
                          <m:t>𝐿</m:t>
                        </m:r>
                      </m:sub>
                    </m:sSub>
                    <m:r>
                      <a:rPr lang="en-US" altLang="zh-CN" sz="2100">
                        <a:latin typeface="Cambria Math" panose="02040503050406030204" charset="0"/>
                      </a:rPr>
                      <m:t>}</m:t>
                    </m:r>
                  </m:oMath>
                </a14:m>
                <a:r>
                  <a:rPr lang="zh-CN" altLang="en-US" sz="2100" dirty="0"/>
                  <a:t>，满足：</a:t>
                </a:r>
                <a:endParaRPr lang="en-US" altLang="zh-CN" sz="2100" dirty="0"/>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100" dirty="0">
                        <a:latin typeface="Cambria Math" panose="02040503050406030204" charset="0"/>
                        <a:ea typeface="微软雅黑" panose="020B0503020204020204" pitchFamily="34" charset="-122"/>
                      </a:rPr>
                      <m:t>L</m:t>
                    </m:r>
                  </m:oMath>
                </a14:m>
                <a:r>
                  <a:rPr lang="zh-CN" altLang="en-US" sz="2100" dirty="0">
                    <a:latin typeface="微软雅黑" panose="020B0503020204020204" pitchFamily="34" charset="-122"/>
                    <a:ea typeface="微软雅黑" panose="020B0503020204020204" pitchFamily="34" charset="-122"/>
                  </a:rPr>
                  <a:t>是奇数</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100">
                        <a:latin typeface="Cambria Math" panose="02040503050406030204" charset="0"/>
                        <a:ea typeface="微软雅黑" panose="020B0503020204020204" pitchFamily="34" charset="-122"/>
                      </a:rPr>
                      <m:t>P</m:t>
                    </m:r>
                    <m:r>
                      <a:rPr lang="zh-CN" altLang="en-US" sz="2100">
                        <a:latin typeface="Cambria Math" panose="02040503050406030204" charset="0"/>
                        <a:ea typeface="微软雅黑" panose="020B0503020204020204" pitchFamily="34" charset="-122"/>
                      </a:rPr>
                      <m:t>从</m:t>
                    </m:r>
                  </m:oMath>
                </a14:m>
                <a:r>
                  <a:rPr lang="zh-CN" altLang="en-US" sz="2100" dirty="0">
                    <a:latin typeface="微软雅黑" panose="020B0503020204020204" pitchFamily="34" charset="-122"/>
                    <a:ea typeface="微软雅黑" panose="020B0503020204020204" pitchFamily="34" charset="-122"/>
                  </a:rPr>
                  <a:t>一个未匹配的结点出发，停止于另一个未匹配的结点</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10000"/>
                  </a:lnSpc>
                  <a:buFont typeface="+mj-ea"/>
                  <a:buAutoNum type="circleNumDbPlain"/>
                </a:pPr>
                <a:r>
                  <a:rPr lang="en-US" altLang="zh-CN" sz="21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100" b="0" i="1" dirty="0" smtClean="0">
                            <a:latin typeface="Cambria Math" panose="02040503050406030204" pitchFamily="18" charset="0"/>
                          </a:rPr>
                        </m:ctrlPr>
                      </m:sSubPr>
                      <m:e>
                        <m:r>
                          <m:rPr>
                            <m:sty m:val="p"/>
                          </m:rPr>
                          <a:rPr lang="en-US" altLang="zh-CN" sz="2100" i="0" dirty="0" smtClean="0">
                            <a:latin typeface="Cambria Math" panose="02040503050406030204" charset="0"/>
                          </a:rPr>
                          <m:t>e</m:t>
                        </m:r>
                      </m:e>
                      <m:sub>
                        <m:r>
                          <a:rPr lang="en-US" altLang="zh-CN" sz="2100" b="0" i="0" dirty="0" smtClean="0">
                            <a:latin typeface="Cambria Math" panose="02040503050406030204" charset="0"/>
                          </a:rPr>
                          <m:t>1</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3</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5</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m:rPr>
                            <m:sty m:val="p"/>
                          </m:rPr>
                          <a:rPr lang="en-US" altLang="zh-CN" sz="2100" b="0" i="0" dirty="0" smtClean="0">
                            <a:latin typeface="Cambria Math" panose="02040503050406030204" charset="0"/>
                          </a:rPr>
                          <m:t>L</m:t>
                        </m:r>
                      </m:sub>
                    </m:sSub>
                    <m:r>
                      <a:rPr lang="en-US" altLang="zh-CN" sz="2100" b="0" i="0" dirty="0" smtClean="0">
                        <a:latin typeface="Cambria Math" panose="02040503050406030204" charset="0"/>
                      </a:rPr>
                      <m:t>∉</m:t>
                    </m:r>
                    <m:r>
                      <m:rPr>
                        <m:sty m:val="p"/>
                      </m:rPr>
                      <a:rPr lang="en-US" altLang="zh-CN" sz="2100" b="0" i="0" dirty="0" smtClean="0">
                        <a:latin typeface="Cambria Math" panose="02040503050406030204" charset="0"/>
                      </a:rPr>
                      <m:t>M</m:t>
                    </m:r>
                    <m:r>
                      <a:rPr lang="zh-CN" altLang="en-US" sz="2100" i="0" dirty="0">
                        <a:latin typeface="Cambria Math" panose="02040503050406030204" charset="0"/>
                      </a:rPr>
                      <m:t>，</m:t>
                    </m:r>
                  </m:oMath>
                </a14:m>
                <a:r>
                  <a:rPr lang="zh-CN" altLang="en-US" sz="2100" dirty="0">
                    <a:latin typeface="微软雅黑" panose="020B0503020204020204" pitchFamily="34" charset="-122"/>
                    <a:ea typeface="微软雅黑" panose="020B0503020204020204" pitchFamily="34" charset="-122"/>
                  </a:rPr>
                  <a:t>且</a:t>
                </a:r>
                <a14:m>
                  <m:oMath xmlns:m="http://schemas.openxmlformats.org/officeDocument/2006/math">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2</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4</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a:rPr lang="en-US" altLang="zh-CN" sz="2100" b="0" i="0" dirty="0" smtClean="0">
                            <a:latin typeface="Cambria Math" panose="02040503050406030204" charset="0"/>
                          </a:rPr>
                          <m:t>6</m:t>
                        </m:r>
                      </m:sub>
                    </m:sSub>
                    <m:r>
                      <a:rPr lang="en-US" altLang="zh-CN" sz="2100" b="0" i="0" dirty="0" smtClean="0">
                        <a:latin typeface="Cambria Math" panose="02040503050406030204" charset="0"/>
                      </a:rPr>
                      <m:t>,…,</m:t>
                    </m:r>
                    <m:sSub>
                      <m:sSubPr>
                        <m:ctrlPr>
                          <a:rPr lang="en-US" altLang="zh-CN" sz="2100" b="0" i="1" dirty="0" smtClean="0">
                            <a:latin typeface="Cambria Math" panose="02040503050406030204" pitchFamily="18" charset="0"/>
                          </a:rPr>
                        </m:ctrlPr>
                      </m:sSubPr>
                      <m:e>
                        <m:r>
                          <m:rPr>
                            <m:sty m:val="p"/>
                          </m:rPr>
                          <a:rPr lang="en-US" altLang="zh-CN" sz="2100" b="0" i="0" dirty="0" smtClean="0">
                            <a:latin typeface="Cambria Math" panose="02040503050406030204" charset="0"/>
                          </a:rPr>
                          <m:t>e</m:t>
                        </m:r>
                      </m:e>
                      <m:sub>
                        <m:r>
                          <m:rPr>
                            <m:sty m:val="p"/>
                          </m:rPr>
                          <a:rPr lang="en-US" altLang="zh-CN" sz="2100" b="0" i="0" dirty="0" smtClean="0">
                            <a:latin typeface="Cambria Math" panose="02040503050406030204" charset="0"/>
                          </a:rPr>
                          <m:t>L</m:t>
                        </m:r>
                        <m:r>
                          <a:rPr lang="en-US" altLang="zh-CN" sz="2100" b="0" i="0" dirty="0" smtClean="0">
                            <a:latin typeface="Cambria Math" panose="02040503050406030204" charset="0"/>
                          </a:rPr>
                          <m:t>−1</m:t>
                        </m:r>
                      </m:sub>
                    </m:sSub>
                    <m:r>
                      <a:rPr lang="en-US" altLang="zh-CN" sz="2100" b="0" i="0" dirty="0" smtClean="0">
                        <a:latin typeface="Cambria Math" panose="02040503050406030204" charset="0"/>
                      </a:rPr>
                      <m:t>∈</m:t>
                    </m:r>
                    <m:r>
                      <m:rPr>
                        <m:sty m:val="p"/>
                      </m:rPr>
                      <a:rPr lang="en-US" altLang="zh-CN" sz="2100" b="0" i="0" dirty="0" smtClean="0">
                        <a:latin typeface="Cambria Math" panose="02040503050406030204" charset="0"/>
                      </a:rPr>
                      <m:t>M</m:t>
                    </m:r>
                  </m:oMath>
                </a14:m>
                <a:endParaRPr lang="en-US" altLang="zh-CN" sz="2100" dirty="0">
                  <a:latin typeface="微软雅黑" panose="020B0503020204020204" pitchFamily="34" charset="-122"/>
                  <a:ea typeface="微软雅黑" panose="020B0503020204020204" pitchFamily="34" charset="-122"/>
                </a:endParaRPr>
              </a:p>
              <a:p>
                <a:pPr lvl="1" algn="just">
                  <a:lnSpc>
                    <a:spcPct val="110000"/>
                  </a:lnSpc>
                </a:pPr>
                <a:endParaRPr lang="en-US" altLang="zh-CN" sz="2100" dirty="0">
                  <a:latin typeface="微软雅黑" panose="020B0503020204020204" pitchFamily="34" charset="-122"/>
                  <a:ea typeface="微软雅黑" panose="020B0503020204020204" pitchFamily="34" charset="-122"/>
                </a:endParaRPr>
              </a:p>
              <a:p>
                <a:pPr algn="just">
                  <a:lnSpc>
                    <a:spcPct val="100000"/>
                  </a:lnSpc>
                </a:pPr>
                <a:r>
                  <a:rPr lang="zh-CN" altLang="en-US" sz="2100" dirty="0"/>
                  <a:t>       右图中，设匹配</a:t>
                </a:r>
                <a14:m>
                  <m:oMath xmlns:m="http://schemas.openxmlformats.org/officeDocument/2006/math">
                    <m:r>
                      <m:rPr>
                        <m:sty m:val="p"/>
                      </m:rPr>
                      <a:rPr lang="en-US" altLang="zh-CN" sz="2100" i="1" dirty="0">
                        <a:latin typeface="Cambria Math" panose="02040503050406030204" charset="0"/>
                      </a:rPr>
                      <m:t>M</m:t>
                    </m:r>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r>
                      <a:rPr lang="zh-CN" altLang="en-US" sz="2100" i="1" dirty="0">
                        <a:latin typeface="Cambria Math" panose="02040503050406030204" charset="0"/>
                      </a:rPr>
                      <m:t>，</m:t>
                    </m:r>
                  </m:oMath>
                </a14:m>
                <a:r>
                  <a:rPr lang="zh-CN" altLang="en-US" sz="2100" dirty="0"/>
                  <a:t>则</a:t>
                </a:r>
                <a14:m>
                  <m:oMath xmlns:m="http://schemas.openxmlformats.org/officeDocument/2006/math">
                    <m:r>
                      <m:rPr>
                        <m:sty m:val="p"/>
                      </m:rPr>
                      <a:rPr lang="en-US" altLang="zh-CN" sz="2100" i="1" dirty="0">
                        <a:latin typeface="Cambria Math" panose="02040503050406030204" charset="0"/>
                      </a:rPr>
                      <m:t>M</m:t>
                    </m:r>
                  </m:oMath>
                </a14:m>
                <a:r>
                  <a:rPr lang="zh-CN" altLang="en-US" sz="2100" dirty="0"/>
                  <a:t>的一个增广路是</a:t>
                </a:r>
                <a14:m>
                  <m:oMath xmlns:m="http://schemas.openxmlformats.org/officeDocument/2006/math">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e>
                    </m:d>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r>
                      <a:rPr lang="zh-CN" altLang="en-US" sz="2100" i="1">
                        <a:latin typeface="Cambria Math" panose="02040503050406030204" charset="0"/>
                      </a:rPr>
                      <m:t>。</m:t>
                    </m:r>
                  </m:oMath>
                </a14:m>
                <a:r>
                  <a:rPr lang="en-US" altLang="zh-CN" sz="2100" dirty="0"/>
                  <a:t>    </a:t>
                </a:r>
              </a:p>
              <a:p>
                <a:pPr algn="just">
                  <a:lnSpc>
                    <a:spcPct val="100000"/>
                  </a:lnSpc>
                </a:pPr>
                <a:endParaRPr lang="en-US" altLang="zh-CN" sz="21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35277"/>
                <a:ext cx="8367751" cy="5057775"/>
              </a:xfrm>
              <a:blipFill>
                <a:blip r:embed="rId3"/>
                <a:stretch>
                  <a:fillRect l="-909" t="-501" r="-758"/>
                </a:stretch>
              </a:blipFill>
            </p:spPr>
            <p:txBody>
              <a:bodyPr/>
              <a:lstStyle/>
              <a:p>
                <a:r>
                  <a:rPr lang="zh-CN" altLang="en-US">
                    <a:noFill/>
                  </a:rPr>
                  <a:t> </a:t>
                </a:r>
              </a:p>
            </p:txBody>
          </p:sp>
        </mc:Fallback>
      </mc:AlternateContent>
      <p:grpSp>
        <p:nvGrpSpPr>
          <p:cNvPr id="10" name="组合 9"/>
          <p:cNvGrpSpPr/>
          <p:nvPr/>
        </p:nvGrpSpPr>
        <p:grpSpPr>
          <a:xfrm>
            <a:off x="8833104" y="1572768"/>
            <a:ext cx="3179064" cy="4480373"/>
            <a:chOff x="5329" y="370075"/>
            <a:chExt cx="2411" cy="3405"/>
          </a:xfrm>
        </p:grpSpPr>
        <p:sp>
          <p:nvSpPr>
            <p:cNvPr id="13" name="文本框 707"/>
            <p:cNvSpPr txBox="1"/>
            <p:nvPr/>
          </p:nvSpPr>
          <p:spPr>
            <a:xfrm>
              <a:off x="5329" y="372857"/>
              <a:ext cx="2411" cy="623"/>
            </a:xfrm>
            <a:prstGeom prst="rect">
              <a:avLst/>
            </a:prstGeom>
            <a:solidFill>
              <a:srgbClr val="FFFFFF"/>
            </a:solidFill>
            <a:ln>
              <a:noFill/>
            </a:ln>
          </p:spPr>
          <p:txBody>
            <a:bodyPr wrap="square" lIns="0" tIns="0" rIns="0" bIns="0">
              <a:noAutofit/>
            </a:bodyPr>
            <a:lstStyle/>
            <a:p>
              <a:pPr algn="ctr"/>
              <a:r>
                <a:rPr lang="zh-CN" kern="100" dirty="0">
                  <a:effectLst/>
                  <a:latin typeface="等线 Light" panose="02010600030101010101" charset="-122"/>
                  <a:ea typeface="黑体" panose="02010609060101010101" pitchFamily="49" charset="-122"/>
                  <a:cs typeface="黑体" panose="02010609060101010101" pitchFamily="49" charset="-122"/>
                </a:rPr>
                <a:t>匹配与增广路径</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14" name="图片 13"/>
            <p:cNvPicPr>
              <a:picLocks noChangeAspect="1"/>
            </p:cNvPicPr>
            <p:nvPr/>
          </p:nvPicPr>
          <p:blipFill>
            <a:blip r:embed="rId4"/>
            <a:stretch>
              <a:fillRect/>
            </a:stretch>
          </p:blipFill>
          <p:spPr>
            <a:xfrm>
              <a:off x="5391" y="370075"/>
              <a:ext cx="2170" cy="2582"/>
            </a:xfrm>
            <a:prstGeom prst="rect">
              <a:avLst/>
            </a:prstGeom>
          </p:spPr>
        </p:pic>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匈牙利算法</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35277"/>
                <a:ext cx="7252183" cy="5057775"/>
              </a:xfrm>
            </p:spPr>
            <p:txBody>
              <a:bodyPr>
                <a:noAutofit/>
              </a:bodyPr>
              <a:lstStyle/>
              <a:p>
                <a:pPr algn="just">
                  <a:lnSpc>
                    <a:spcPct val="150000"/>
                  </a:lnSpc>
                </a:pPr>
                <a:r>
                  <a:rPr lang="zh-CN" altLang="en-US" sz="2100" b="1" dirty="0"/>
                  <a:t>匈牙利算法的流程：</a:t>
                </a:r>
                <a:endParaRPr lang="en-US" altLang="zh-CN" sz="2100" b="1" dirty="0"/>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初始化空匹配</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M</m:t>
                    </m:r>
                    <m:r>
                      <a:rPr lang="en-US" altLang="zh-CN" sz="2100" b="0" i="1" dirty="0" smtClean="0">
                        <a:latin typeface="Cambria Math" panose="02040503050406030204" charset="0"/>
                        <a:ea typeface="微软雅黑" panose="020B0503020204020204" pitchFamily="34" charset="-122"/>
                      </a:rPr>
                      <m:t>=∅</m:t>
                    </m:r>
                  </m:oMath>
                </a14:m>
                <a:r>
                  <a:rPr lang="zh-CN" altLang="en-US" sz="2100" dirty="0">
                    <a:latin typeface="微软雅黑" panose="020B0503020204020204" pitchFamily="34" charset="-122"/>
                    <a:ea typeface="微软雅黑" panose="020B0503020204020204" pitchFamily="34" charset="-122"/>
                  </a:rPr>
                  <a:t>；</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寻找当前匹配</a:t>
                </a:r>
                <a14:m>
                  <m:oMath xmlns:m="http://schemas.openxmlformats.org/officeDocument/2006/math">
                    <m:r>
                      <m:rPr>
                        <m:sty m:val="p"/>
                      </m:rPr>
                      <a:rPr lang="en-US" altLang="zh-CN" sz="2100" b="0" i="0" smtClean="0">
                        <a:latin typeface="Cambria Math" panose="02040503050406030204" charset="0"/>
                        <a:ea typeface="微软雅黑" panose="020B0503020204020204" pitchFamily="34" charset="-122"/>
                      </a:rPr>
                      <m:t>M</m:t>
                    </m:r>
                  </m:oMath>
                </a14:m>
                <a:r>
                  <a:rPr lang="zh-CN" altLang="en-US" sz="2100" dirty="0">
                    <a:latin typeface="微软雅黑" panose="020B0503020204020204" pitchFamily="34" charset="-122"/>
                    <a:ea typeface="微软雅黑" panose="020B0503020204020204" pitchFamily="34" charset="-122"/>
                  </a:rPr>
                  <a:t>一条增广路径</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P</m:t>
                    </m:r>
                  </m:oMath>
                </a14:m>
                <a:r>
                  <a:rPr lang="zh-CN" altLang="en-US" sz="2100" dirty="0">
                    <a:latin typeface="微软雅黑" panose="020B0503020204020204" pitchFamily="34" charset="-122"/>
                    <a:ea typeface="微软雅黑" panose="020B0503020204020204" pitchFamily="34" charset="-122"/>
                  </a:rPr>
                  <a:t>；</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对于</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P</m:t>
                    </m:r>
                    <m:r>
                      <a:rPr lang="zh-CN" altLang="en-US" sz="2100" i="1" dirty="0" smtClean="0">
                        <a:latin typeface="Cambria Math" panose="02040503050406030204" charset="0"/>
                        <a:ea typeface="微软雅黑" panose="020B0503020204020204" pitchFamily="34" charset="-122"/>
                      </a:rPr>
                      <m:t>中</m:t>
                    </m:r>
                  </m:oMath>
                </a14:m>
                <a:r>
                  <a:rPr lang="zh-CN" altLang="en-US" sz="2100" dirty="0">
                    <a:latin typeface="微软雅黑" panose="020B0503020204020204" pitchFamily="34" charset="-122"/>
                    <a:ea typeface="微软雅黑" panose="020B0503020204020204" pitchFamily="34" charset="-122"/>
                  </a:rPr>
                  <a:t>的边，将其在</a:t>
                </a:r>
                <a14:m>
                  <m:oMath xmlns:m="http://schemas.openxmlformats.org/officeDocument/2006/math">
                    <m:r>
                      <m:rPr>
                        <m:sty m:val="p"/>
                      </m:rPr>
                      <a:rPr lang="en-US" altLang="zh-CN" sz="2100" i="1" dirty="0">
                        <a:latin typeface="Cambria Math" panose="02040503050406030204" charset="0"/>
                        <a:ea typeface="微软雅黑" panose="020B0503020204020204" pitchFamily="34" charset="-122"/>
                      </a:rPr>
                      <m:t>M</m:t>
                    </m:r>
                    <m:r>
                      <a:rPr lang="zh-CN" altLang="en-US" sz="2100" i="1" dirty="0" smtClean="0">
                        <a:latin typeface="Cambria Math" panose="02040503050406030204" charset="0"/>
                        <a:ea typeface="微软雅黑" panose="020B0503020204020204" pitchFamily="34" charset="-122"/>
                      </a:rPr>
                      <m:t>中</m:t>
                    </m:r>
                  </m:oMath>
                </a14:m>
                <a:r>
                  <a:rPr lang="zh-CN" altLang="en-US" sz="2100" dirty="0">
                    <a:latin typeface="微软雅黑" panose="020B0503020204020204" pitchFamily="34" charset="-122"/>
                    <a:ea typeface="微软雅黑" panose="020B0503020204020204" pitchFamily="34" charset="-122"/>
                  </a:rPr>
                  <a:t>匹配</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未匹配属性反转；</a:t>
                </a:r>
                <a:endParaRPr lang="en-US" altLang="zh-CN" sz="2100" dirty="0">
                  <a:latin typeface="微软雅黑" panose="020B0503020204020204" pitchFamily="34" charset="-122"/>
                  <a:ea typeface="微软雅黑" panose="020B0503020204020204" pitchFamily="34" charset="-122"/>
                </a:endParaRPr>
              </a:p>
              <a:p>
                <a:pPr marL="914400" lvl="1" indent="-457200" algn="just">
                  <a:lnSpc>
                    <a:spcPct val="150000"/>
                  </a:lnSpc>
                  <a:buFont typeface="+mj-ea"/>
                  <a:buAutoNum type="circleNumDbPlain"/>
                </a:pPr>
                <a:r>
                  <a:rPr lang="zh-CN" altLang="en-US" sz="2100" dirty="0">
                    <a:latin typeface="微软雅黑" panose="020B0503020204020204" pitchFamily="34" charset="-122"/>
                    <a:ea typeface="微软雅黑" panose="020B0503020204020204" pitchFamily="34" charset="-122"/>
                  </a:rPr>
                  <a:t>重复步骤①和②，直到找不到新的增广路径；</a:t>
                </a:r>
                <a:endParaRPr lang="en-US" altLang="zh-CN" sz="2100" dirty="0">
                  <a:latin typeface="微软雅黑" panose="020B0503020204020204" pitchFamily="34" charset="-122"/>
                  <a:ea typeface="微软雅黑" panose="020B0503020204020204" pitchFamily="34" charset="-122"/>
                </a:endParaRPr>
              </a:p>
              <a:p>
                <a:pPr algn="just">
                  <a:lnSpc>
                    <a:spcPct val="150000"/>
                  </a:lnSpc>
                </a:pPr>
                <a:endParaRPr lang="en-US" altLang="zh-CN" sz="2100" dirty="0"/>
              </a:p>
              <a:p>
                <a:pPr algn="just">
                  <a:lnSpc>
                    <a:spcPct val="150000"/>
                  </a:lnSpc>
                </a:pPr>
                <a:r>
                  <a:rPr lang="zh-CN" altLang="en-US" sz="2100" dirty="0"/>
                  <a:t>右图中，设当前匹配</a:t>
                </a:r>
                <a14:m>
                  <m:oMath xmlns:m="http://schemas.openxmlformats.org/officeDocument/2006/math">
                    <m:r>
                      <m:rPr>
                        <m:sty m:val="p"/>
                      </m:rPr>
                      <a:rPr lang="en-US" altLang="zh-CN" sz="2100" i="1" dirty="0">
                        <a:latin typeface="Cambria Math" panose="02040503050406030204" charset="0"/>
                      </a:rPr>
                      <m:t>M</m:t>
                    </m:r>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r>
                      <a:rPr lang="zh-CN" altLang="en-US" sz="2100" i="1" dirty="0">
                        <a:latin typeface="Cambria Math" panose="02040503050406030204" charset="0"/>
                      </a:rPr>
                      <m:t>，</m:t>
                    </m:r>
                    <m:r>
                      <m:rPr>
                        <m:sty m:val="p"/>
                      </m:rPr>
                      <a:rPr lang="en-US" altLang="zh-CN" sz="2100" i="1" dirty="0">
                        <a:latin typeface="Cambria Math" panose="02040503050406030204" charset="0"/>
                      </a:rPr>
                      <m:t>M</m:t>
                    </m:r>
                  </m:oMath>
                </a14:m>
                <a:r>
                  <a:rPr lang="zh-CN" altLang="en-US" sz="2100" dirty="0"/>
                  <a:t>的一个增广路是</a:t>
                </a:r>
                <a14:m>
                  <m:oMath xmlns:m="http://schemas.openxmlformats.org/officeDocument/2006/math">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1</m:t>
                            </m:r>
                          </m:sub>
                        </m:sSub>
                      </m:e>
                    </m:d>
                    <m:r>
                      <a:rPr lang="en-US" altLang="zh-CN" sz="2100" b="0" i="1" smtClean="0">
                        <a:latin typeface="Cambria Math" panose="02040503050406030204" charset="0"/>
                      </a:rPr>
                      <m:t>,</m:t>
                    </m:r>
                    <m:d>
                      <m:dPr>
                        <m:ctrlPr>
                          <a:rPr lang="en-US" altLang="zh-CN" sz="2100" b="0" i="1" smtClean="0">
                            <a:latin typeface="Cambria Math" panose="02040503050406030204" pitchFamily="18" charset="0"/>
                          </a:rPr>
                        </m:ctrlPr>
                      </m:dPr>
                      <m:e>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1</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e>
                    </m:d>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𝑢</m:t>
                        </m:r>
                      </m:e>
                      <m:sub>
                        <m:r>
                          <a:rPr lang="en-US" altLang="zh-CN" sz="2100" b="0" i="1" smtClean="0">
                            <a:latin typeface="Cambria Math" panose="02040503050406030204" charset="0"/>
                          </a:rPr>
                          <m:t>2</m:t>
                        </m:r>
                      </m:sub>
                    </m:sSub>
                    <m:r>
                      <a:rPr lang="en-US" altLang="zh-CN" sz="2100" b="0" i="1" smtClean="0">
                        <a:latin typeface="Cambria Math" panose="02040503050406030204"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charset="0"/>
                          </a:rPr>
                          <m:t>𝑣</m:t>
                        </m:r>
                      </m:e>
                      <m:sub>
                        <m:r>
                          <a:rPr lang="en-US" altLang="zh-CN" sz="2100" b="0" i="1" smtClean="0">
                            <a:latin typeface="Cambria Math" panose="02040503050406030204" charset="0"/>
                          </a:rPr>
                          <m:t>3</m:t>
                        </m:r>
                      </m:sub>
                    </m:sSub>
                    <m:r>
                      <a:rPr lang="en-US" altLang="zh-CN" sz="2100" b="0" i="1" smtClean="0">
                        <a:latin typeface="Cambria Math" panose="02040503050406030204" charset="0"/>
                      </a:rPr>
                      <m:t>)}</m:t>
                    </m:r>
                    <m:r>
                      <a:rPr lang="zh-CN" altLang="en-US" sz="2100" i="1">
                        <a:latin typeface="Cambria Math" panose="02040503050406030204" charset="0"/>
                      </a:rPr>
                      <m:t>，</m:t>
                    </m:r>
                  </m:oMath>
                </a14:m>
                <a:r>
                  <a:rPr lang="zh-CN" altLang="en-US" sz="2100" dirty="0"/>
                  <a:t>则反转边的匹配</a:t>
                </a:r>
                <a:r>
                  <a:rPr lang="en-US" altLang="zh-CN" sz="2100" dirty="0"/>
                  <a:t>/</a:t>
                </a:r>
                <a:r>
                  <a:rPr lang="zh-CN" altLang="en-US" sz="2100" dirty="0"/>
                  <a:t>未匹配关系后，</a:t>
                </a:r>
                <a14:m>
                  <m:oMath xmlns:m="http://schemas.openxmlformats.org/officeDocument/2006/math">
                    <m:r>
                      <m:rPr>
                        <m:sty m:val="p"/>
                      </m:rPr>
                      <a:rPr lang="en-US" altLang="zh-CN" sz="2100" i="1" dirty="0">
                        <a:latin typeface="Cambria Math" panose="02040503050406030204" charset="0"/>
                      </a:rPr>
                      <m:t>M</m:t>
                    </m:r>
                  </m:oMath>
                </a14:m>
                <a:r>
                  <a:rPr lang="zh-CN" altLang="en-US" sz="2100" dirty="0"/>
                  <a:t>变成</a:t>
                </a:r>
                <a14:m>
                  <m:oMath xmlns:m="http://schemas.openxmlformats.org/officeDocument/2006/math">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3</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1</m:t>
                            </m:r>
                          </m:sub>
                        </m:sSub>
                      </m:e>
                    </m:d>
                    <m:r>
                      <a:rPr lang="en-US" altLang="zh-CN" sz="2100" b="0" i="1" dirty="0" smtClean="0">
                        <a:latin typeface="Cambria Math" panose="02040503050406030204" charset="0"/>
                      </a:rPr>
                      <m:t>,</m:t>
                    </m:r>
                    <m:d>
                      <m:dPr>
                        <m:ctrlPr>
                          <a:rPr lang="en-US" altLang="zh-CN" sz="2100" b="0" i="1" dirty="0" smtClean="0">
                            <a:latin typeface="Cambria Math" panose="02040503050406030204" pitchFamily="18" charset="0"/>
                          </a:rPr>
                        </m:ctrlPr>
                      </m:dPr>
                      <m:e>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1</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2</m:t>
                            </m:r>
                          </m:sub>
                        </m:sSub>
                      </m:e>
                    </m:d>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𝑢</m:t>
                        </m:r>
                      </m:e>
                      <m:sub>
                        <m:r>
                          <a:rPr lang="en-US" altLang="zh-CN" sz="2100" b="0" i="1" dirty="0" smtClean="0">
                            <a:latin typeface="Cambria Math" panose="02040503050406030204" charset="0"/>
                          </a:rPr>
                          <m:t>2</m:t>
                        </m:r>
                      </m:sub>
                    </m:sSub>
                    <m:r>
                      <a:rPr lang="en-US" altLang="zh-CN" sz="2100" b="0" i="1" dirty="0" smtClean="0">
                        <a:latin typeface="Cambria Math" panose="02040503050406030204" charset="0"/>
                      </a:rPr>
                      <m:t>,</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charset="0"/>
                          </a:rPr>
                          <m:t>𝑣</m:t>
                        </m:r>
                      </m:e>
                      <m:sub>
                        <m:r>
                          <a:rPr lang="en-US" altLang="zh-CN" sz="2100" b="0" i="1" dirty="0" smtClean="0">
                            <a:latin typeface="Cambria Math" panose="02040503050406030204" charset="0"/>
                          </a:rPr>
                          <m:t>3</m:t>
                        </m:r>
                      </m:sub>
                    </m:sSub>
                    <m:r>
                      <a:rPr lang="en-US" altLang="zh-CN" sz="2100" b="0" i="1" dirty="0" smtClean="0">
                        <a:latin typeface="Cambria Math" panose="02040503050406030204" charset="0"/>
                      </a:rPr>
                      <m:t>)}</m:t>
                    </m:r>
                  </m:oMath>
                </a14:m>
                <a:r>
                  <a:rPr lang="zh-CN" altLang="en-US" sz="2100" dirty="0"/>
                  <a:t>。</a:t>
                </a:r>
                <a:endParaRPr lang="en-US" altLang="zh-CN" sz="2100" dirty="0"/>
              </a:p>
            </p:txBody>
          </p:sp>
        </mc:Choice>
        <mc:Fallback xmlns="">
          <p:sp>
            <p:nvSpPr>
              <p:cNvPr id="5" name="内容占位符 4"/>
              <p:cNvSpPr>
                <a:spLocks noRot="1" noChangeAspect="1" noMove="1" noResize="1" noEditPoints="1" noAdjustHandles="1" noChangeArrowheads="1" noChangeShapeType="1" noTextEdit="1"/>
              </p:cNvSpPr>
              <p:nvPr>
                <p:ph idx="11"/>
              </p:nvPr>
            </p:nvSpPr>
            <p:spPr>
              <a:xfrm>
                <a:off x="584225" y="1235277"/>
                <a:ext cx="7252183" cy="5057775"/>
              </a:xfrm>
              <a:blipFill rotWithShape="1">
                <a:blip r:embed="rId3"/>
                <a:stretch>
                  <a:fillRect t="-4" r="7" b="4"/>
                </a:stretch>
              </a:blipFill>
            </p:spPr>
            <p:txBody>
              <a:bodyPr/>
              <a:lstStyle/>
              <a:p>
                <a:r>
                  <a:rPr lang="zh-CN" altLang="en-US">
                    <a:noFill/>
                  </a:rPr>
                  <a:t> </a:t>
                </a:r>
              </a:p>
            </p:txBody>
          </p:sp>
        </mc:Fallback>
      </mc:AlternateContent>
      <p:sp>
        <p:nvSpPr>
          <p:cNvPr id="13" name="文本框 707"/>
          <p:cNvSpPr txBox="1"/>
          <p:nvPr/>
        </p:nvSpPr>
        <p:spPr>
          <a:xfrm>
            <a:off x="8522208" y="5225399"/>
            <a:ext cx="2831592" cy="772878"/>
          </a:xfrm>
          <a:prstGeom prst="rect">
            <a:avLst/>
          </a:prstGeom>
          <a:solidFill>
            <a:srgbClr val="FFFFFF"/>
          </a:solidFill>
          <a:ln>
            <a:noFill/>
          </a:ln>
        </p:spPr>
        <p:txBody>
          <a:bodyPr wrap="square" lIns="0" tIns="0" rIns="0" bIns="0">
            <a:noAutofit/>
          </a:bodyPr>
          <a:lstStyle/>
          <a:p>
            <a:pPr algn="ctr"/>
            <a:r>
              <a:rPr lang="zh-CN" altLang="en-US" kern="100" dirty="0">
                <a:effectLst/>
                <a:latin typeface="等线 Light" panose="02010600030101010101" charset="-122"/>
                <a:ea typeface="黑体" panose="02010609060101010101" pitchFamily="49" charset="-122"/>
                <a:cs typeface="黑体" panose="02010609060101010101" pitchFamily="49" charset="-122"/>
              </a:rPr>
              <a:t>利用</a:t>
            </a:r>
            <a:r>
              <a:rPr lang="zh-CN" kern="100" dirty="0">
                <a:effectLst/>
                <a:latin typeface="等线 Light" panose="02010600030101010101" charset="-122"/>
                <a:ea typeface="黑体" panose="02010609060101010101" pitchFamily="49" charset="-122"/>
                <a:cs typeface="黑体" panose="02010609060101010101" pitchFamily="49" charset="-122"/>
              </a:rPr>
              <a:t>增广路径</a:t>
            </a:r>
            <a:r>
              <a:rPr lang="zh-CN" altLang="en-US" kern="100" dirty="0">
                <a:effectLst/>
                <a:latin typeface="等线 Light" panose="02010600030101010101" charset="-122"/>
                <a:ea typeface="黑体" panose="02010609060101010101" pitchFamily="49" charset="-122"/>
                <a:cs typeface="黑体" panose="02010609060101010101" pitchFamily="49" charset="-122"/>
              </a:rPr>
              <a:t>扩充匹配</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4"/>
          <a:stretch>
            <a:fillRect/>
          </a:stretch>
        </p:blipFill>
        <p:spPr>
          <a:xfrm>
            <a:off x="8467344" y="1377650"/>
            <a:ext cx="3222727" cy="3652424"/>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匈牙利算法流程</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pic>
        <p:nvPicPr>
          <p:cNvPr id="8" name="图片 7"/>
          <p:cNvPicPr/>
          <p:nvPr/>
        </p:nvPicPr>
        <p:blipFill rotWithShape="1">
          <a:blip r:embed="rId3">
            <a:extLst>
              <a:ext uri="{28A0092B-C50C-407E-A947-70E740481C1C}">
                <a14:useLocalDpi xmlns:a14="http://schemas.microsoft.com/office/drawing/2010/main"/>
              </a:ext>
            </a:extLst>
          </a:blip>
          <a:srcRect/>
          <a:stretch>
            <a:fillRect/>
          </a:stretch>
        </p:blipFill>
        <p:spPr>
          <a:xfrm>
            <a:off x="1505980" y="1083906"/>
            <a:ext cx="1997890" cy="2385117"/>
          </a:xfrm>
          <a:prstGeom prst="rect">
            <a:avLst/>
          </a:prstGeom>
        </p:spPr>
      </p:pic>
      <p:pic>
        <p:nvPicPr>
          <p:cNvPr id="14" name="图片 13"/>
          <p:cNvPicPr/>
          <p:nvPr/>
        </p:nvPicPr>
        <p:blipFill rotWithShape="1">
          <a:blip r:embed="rId4">
            <a:extLst>
              <a:ext uri="{28A0092B-C50C-407E-A947-70E740481C1C}">
                <a14:useLocalDpi xmlns:a14="http://schemas.microsoft.com/office/drawing/2010/main"/>
              </a:ext>
            </a:extLst>
          </a:blip>
          <a:srcRect/>
          <a:stretch>
            <a:fillRect/>
          </a:stretch>
        </p:blipFill>
        <p:spPr>
          <a:xfrm>
            <a:off x="4765921" y="1183859"/>
            <a:ext cx="1997890" cy="2285164"/>
          </a:xfrm>
          <a:prstGeom prst="rect">
            <a:avLst/>
          </a:prstGeom>
        </p:spPr>
      </p:pic>
      <p:pic>
        <p:nvPicPr>
          <p:cNvPr id="15" name="图片 14"/>
          <p:cNvPicPr/>
          <p:nvPr/>
        </p:nvPicPr>
        <p:blipFill rotWithShape="1">
          <a:blip r:embed="rId5">
            <a:extLst>
              <a:ext uri="{28A0092B-C50C-407E-A947-70E740481C1C}">
                <a14:useLocalDpi xmlns:a14="http://schemas.microsoft.com/office/drawing/2010/main"/>
              </a:ext>
            </a:extLst>
          </a:blip>
          <a:srcRect/>
          <a:stretch>
            <a:fillRect/>
          </a:stretch>
        </p:blipFill>
        <p:spPr>
          <a:xfrm>
            <a:off x="8343759" y="1183859"/>
            <a:ext cx="1997890" cy="2285165"/>
          </a:xfrm>
          <a:prstGeom prst="rect">
            <a:avLst/>
          </a:prstGeom>
        </p:spPr>
      </p:pic>
      <p:pic>
        <p:nvPicPr>
          <p:cNvPr id="16" name="图片 15"/>
          <p:cNvPicPr/>
          <p:nvPr/>
        </p:nvPicPr>
        <p:blipFill rotWithShape="1">
          <a:blip r:embed="rId6">
            <a:extLst>
              <a:ext uri="{28A0092B-C50C-407E-A947-70E740481C1C}">
                <a14:useLocalDpi xmlns:a14="http://schemas.microsoft.com/office/drawing/2010/main"/>
              </a:ext>
            </a:extLst>
          </a:blip>
          <a:srcRect/>
          <a:stretch>
            <a:fillRect/>
          </a:stretch>
        </p:blipFill>
        <p:spPr>
          <a:xfrm>
            <a:off x="2887040" y="3825630"/>
            <a:ext cx="1997890" cy="2385117"/>
          </a:xfrm>
          <a:prstGeom prst="rect">
            <a:avLst/>
          </a:prstGeom>
        </p:spPr>
      </p:pic>
      <p:pic>
        <p:nvPicPr>
          <p:cNvPr id="17" name="图片 16"/>
          <p:cNvPicPr/>
          <p:nvPr/>
        </p:nvPicPr>
        <p:blipFill rotWithShape="1">
          <a:blip r:embed="rId7">
            <a:extLst>
              <a:ext uri="{28A0092B-C50C-407E-A947-70E740481C1C}">
                <a14:useLocalDpi xmlns:a14="http://schemas.microsoft.com/office/drawing/2010/main"/>
              </a:ext>
            </a:extLst>
          </a:blip>
          <a:srcRect/>
          <a:stretch>
            <a:fillRect/>
          </a:stretch>
        </p:blipFill>
        <p:spPr>
          <a:xfrm>
            <a:off x="6369531" y="3875606"/>
            <a:ext cx="1929384" cy="2285164"/>
          </a:xfrm>
          <a:prstGeom prst="rect">
            <a:avLst/>
          </a:prstGeom>
        </p:spPr>
      </p:pic>
      <p:sp>
        <p:nvSpPr>
          <p:cNvPr id="6" name="箭头: 右 5"/>
          <p:cNvSpPr/>
          <p:nvPr/>
        </p:nvSpPr>
        <p:spPr>
          <a:xfrm>
            <a:off x="3518763" y="2186121"/>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9" name="箭头: 右 18"/>
          <p:cNvSpPr/>
          <p:nvPr/>
        </p:nvSpPr>
        <p:spPr>
          <a:xfrm>
            <a:off x="7167460" y="2183341"/>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箭头: 右 19"/>
          <p:cNvSpPr/>
          <p:nvPr/>
        </p:nvSpPr>
        <p:spPr>
          <a:xfrm>
            <a:off x="5088904" y="4745152"/>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箭头: 右 20"/>
          <p:cNvSpPr/>
          <p:nvPr/>
        </p:nvSpPr>
        <p:spPr>
          <a:xfrm>
            <a:off x="1828963" y="4745152"/>
            <a:ext cx="854103" cy="518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内容占位符 4"/>
          <p:cNvSpPr txBox="1"/>
          <p:nvPr/>
        </p:nvSpPr>
        <p:spPr>
          <a:xfrm>
            <a:off x="1631344" y="3329124"/>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t>原始二部图</a:t>
            </a:r>
            <a:endParaRPr lang="en-US" altLang="zh-CN" sz="1800" dirty="0"/>
          </a:p>
        </p:txBody>
      </p:sp>
      <mc:AlternateContent xmlns:mc="http://schemas.openxmlformats.org/markup-compatibility/2006" xmlns:a14="http://schemas.microsoft.com/office/drawing/2010/main">
        <mc:Choice Requires="a14">
          <p:sp>
            <p:nvSpPr>
              <p:cNvPr id="23" name="内容占位符 4"/>
              <p:cNvSpPr txBox="1"/>
              <p:nvPr/>
            </p:nvSpPr>
            <p:spPr>
              <a:xfrm>
                <a:off x="5018253" y="3374086"/>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1</m:t>
                        </m:r>
                      </m:sub>
                    </m:sSub>
                  </m:oMath>
                </a14:m>
                <a:r>
                  <a:rPr lang="zh-CN" altLang="en-US" sz="1800" dirty="0"/>
                  <a:t>匹配</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1</m:t>
                        </m:r>
                      </m:sub>
                    </m:sSub>
                  </m:oMath>
                </a14:m>
                <a:endParaRPr lang="en-US" altLang="zh-CN" sz="1800" dirty="0"/>
              </a:p>
            </p:txBody>
          </p:sp>
        </mc:Choice>
        <mc:Fallback xmlns="">
          <p:sp>
            <p:nvSpPr>
              <p:cNvPr id="23" name="内容占位符 4"/>
              <p:cNvSpPr txBox="1">
                <a:spLocks noRot="1" noChangeAspect="1" noMove="1" noResize="1" noEditPoints="1" noAdjustHandles="1" noChangeArrowheads="1" noChangeShapeType="1" noTextEdit="1"/>
              </p:cNvSpPr>
              <p:nvPr/>
            </p:nvSpPr>
            <p:spPr>
              <a:xfrm>
                <a:off x="5018253" y="3374086"/>
                <a:ext cx="2701036" cy="546482"/>
              </a:xfrm>
              <a:prstGeom prst="rect">
                <a:avLst/>
              </a:prstGeom>
              <a:blipFill rotWithShape="1">
                <a:blip r:embed="rId8"/>
                <a:stretch>
                  <a:fillRect l="-18" t="-61" r="8"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内容占位符 4"/>
              <p:cNvSpPr txBox="1"/>
              <p:nvPr/>
            </p:nvSpPr>
            <p:spPr>
              <a:xfrm>
                <a:off x="8652764" y="3374086"/>
                <a:ext cx="2701036"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2</m:t>
                        </m:r>
                      </m:sub>
                    </m:sSub>
                  </m:oMath>
                </a14:m>
                <a:r>
                  <a:rPr lang="zh-CN" altLang="en-US" sz="1800" dirty="0"/>
                  <a:t>匹配</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charset="0"/>
                          </a:rPr>
                          <m:t>𝑣</m:t>
                        </m:r>
                      </m:e>
                      <m:sub>
                        <m:r>
                          <a:rPr lang="en-US" altLang="zh-CN" sz="1800" b="0" i="1" dirty="0" smtClean="0">
                            <a:latin typeface="Cambria Math" panose="02040503050406030204" charset="0"/>
                          </a:rPr>
                          <m:t>2</m:t>
                        </m:r>
                      </m:sub>
                    </m:sSub>
                  </m:oMath>
                </a14:m>
                <a:endParaRPr lang="en-US" altLang="zh-CN" sz="1800" dirty="0"/>
              </a:p>
            </p:txBody>
          </p:sp>
        </mc:Choice>
        <mc:Fallback xmlns="">
          <p:sp>
            <p:nvSpPr>
              <p:cNvPr id="24" name="内容占位符 4"/>
              <p:cNvSpPr txBox="1">
                <a:spLocks noRot="1" noChangeAspect="1" noMove="1" noResize="1" noEditPoints="1" noAdjustHandles="1" noChangeArrowheads="1" noChangeShapeType="1" noTextEdit="1"/>
              </p:cNvSpPr>
              <p:nvPr/>
            </p:nvSpPr>
            <p:spPr>
              <a:xfrm>
                <a:off x="8652764" y="3374086"/>
                <a:ext cx="2701036" cy="546482"/>
              </a:xfrm>
              <a:prstGeom prst="rect">
                <a:avLst/>
              </a:prstGeom>
              <a:blipFill rotWithShape="1">
                <a:blip r:embed="rId9"/>
                <a:stretch>
                  <a:fillRect l="-9" t="-61"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内容占位符 4"/>
              <p:cNvSpPr txBox="1"/>
              <p:nvPr/>
            </p:nvSpPr>
            <p:spPr>
              <a:xfrm>
                <a:off x="1708426" y="6019811"/>
                <a:ext cx="4114044"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无</m:t>
                    </m:r>
                  </m:oMath>
                </a14:m>
                <a:r>
                  <a:rPr lang="zh-CN" altLang="en-US" sz="1800" dirty="0"/>
                  <a:t>法直接匹配，从</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出发</m:t>
                    </m:r>
                  </m:oMath>
                </a14:m>
                <a:r>
                  <a:rPr lang="zh-CN" altLang="en-US" sz="1800" dirty="0"/>
                  <a:t>寻找增广路</a:t>
                </a:r>
                <a:endParaRPr lang="en-US" altLang="zh-CN" sz="1800" dirty="0"/>
              </a:p>
            </p:txBody>
          </p:sp>
        </mc:Choice>
        <mc:Fallback xmlns="">
          <p:sp>
            <p:nvSpPr>
              <p:cNvPr id="25" name="内容占位符 4"/>
              <p:cNvSpPr txBox="1">
                <a:spLocks noRot="1" noChangeAspect="1" noMove="1" noResize="1" noEditPoints="1" noAdjustHandles="1" noChangeArrowheads="1" noChangeShapeType="1" noTextEdit="1"/>
              </p:cNvSpPr>
              <p:nvPr/>
            </p:nvSpPr>
            <p:spPr>
              <a:xfrm>
                <a:off x="1708426" y="6019811"/>
                <a:ext cx="4114044" cy="546482"/>
              </a:xfrm>
              <a:prstGeom prst="rect">
                <a:avLst/>
              </a:prstGeom>
              <a:blipFill rotWithShape="1">
                <a:blip r:embed="rId10"/>
                <a:stretch>
                  <a:fillRect l="-7" t="-2" r="4"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内容占位符 4"/>
              <p:cNvSpPr txBox="1"/>
              <p:nvPr/>
            </p:nvSpPr>
            <p:spPr>
              <a:xfrm>
                <a:off x="6418818" y="6050302"/>
                <a:ext cx="4114044" cy="5464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charset="0"/>
                          </a:rPr>
                          <m:t>𝑢</m:t>
                        </m:r>
                      </m:e>
                      <m:sub>
                        <m:r>
                          <a:rPr lang="en-US" altLang="zh-CN" sz="1800" b="0" i="1" smtClean="0">
                            <a:latin typeface="Cambria Math" panose="02040503050406030204" charset="0"/>
                          </a:rPr>
                          <m:t>3</m:t>
                        </m:r>
                      </m:sub>
                    </m:sSub>
                    <m:r>
                      <a:rPr lang="zh-CN" altLang="en-US" sz="1800" i="1">
                        <a:latin typeface="Cambria Math" panose="02040503050406030204" charset="0"/>
                      </a:rPr>
                      <m:t>获得</m:t>
                    </m:r>
                  </m:oMath>
                </a14:m>
                <a:r>
                  <a:rPr lang="zh-CN" altLang="en-US" sz="1800" dirty="0"/>
                  <a:t>匹配</a:t>
                </a:r>
                <a:endParaRPr lang="en-US" altLang="zh-CN" sz="1800" dirty="0"/>
              </a:p>
            </p:txBody>
          </p:sp>
        </mc:Choice>
        <mc:Fallback xmlns="">
          <p:sp>
            <p:nvSpPr>
              <p:cNvPr id="28" name="内容占位符 4"/>
              <p:cNvSpPr txBox="1">
                <a:spLocks noRot="1" noChangeAspect="1" noMove="1" noResize="1" noEditPoints="1" noAdjustHandles="1" noChangeArrowheads="1" noChangeShapeType="1" noTextEdit="1"/>
              </p:cNvSpPr>
              <p:nvPr/>
            </p:nvSpPr>
            <p:spPr>
              <a:xfrm>
                <a:off x="6418818" y="6050302"/>
                <a:ext cx="4114044" cy="546482"/>
              </a:xfrm>
              <a:prstGeom prst="rect">
                <a:avLst/>
              </a:prstGeom>
              <a:blipFill rotWithShape="1">
                <a:blip r:embed="rId11"/>
                <a:stretch>
                  <a:fillRect l="-6" t="-4" r="3" b="74"/>
                </a:stretch>
              </a:blipFill>
            </p:spPr>
            <p:txBody>
              <a:bodyPr/>
              <a:lstStyle/>
              <a:p>
                <a:r>
                  <a:rPr lang="zh-CN" altLang="en-US">
                    <a:noFill/>
                  </a:rPr>
                  <a:t> </a:t>
                </a:r>
              </a:p>
            </p:txBody>
          </p:sp>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3765550"/>
              </a:xfrm>
            </p:spPr>
            <p:txBody>
              <a:bodyPr>
                <a:noAutofit/>
              </a:bodyPr>
              <a:lstStyle/>
              <a:p>
                <a:pPr algn="just">
                  <a:lnSpc>
                    <a:spcPct val="110000"/>
                  </a:lnSpc>
                </a:pPr>
                <a:r>
                  <a:rPr lang="zh-CN" altLang="en-US" sz="2400" b="1" u="sng" dirty="0"/>
                  <a:t>流网络</a:t>
                </a:r>
                <a:endParaRPr lang="en-US" altLang="zh-CN" sz="2400" b="1" u="sng" dirty="0"/>
              </a:p>
              <a:p>
                <a:pPr algn="just">
                  <a:lnSpc>
                    <a:spcPct val="100000"/>
                  </a:lnSpc>
                </a:pPr>
                <a:r>
                  <a:rPr lang="en-US" altLang="zh-CN" sz="2400" b="1" dirty="0"/>
                  <a:t>        </a:t>
                </a:r>
                <a:r>
                  <a:rPr lang="zh-CN" altLang="en-US" sz="2400" dirty="0">
                    <a:effectLst>
                      <a:outerShdw blurRad="38100" dist="38100" dir="2700000" algn="tl">
                        <a:srgbClr val="000000">
                          <a:alpha val="43137"/>
                        </a:srgbClr>
                      </a:outerShdw>
                    </a:effectLst>
                  </a:rPr>
                  <a:t>流网络</a:t>
                </a:r>
                <a14:m>
                  <m:oMath xmlns:m="http://schemas.openxmlformats.org/officeDocument/2006/math">
                    <m:r>
                      <m:rPr>
                        <m:sty m:val="p"/>
                      </m:rPr>
                      <a:rPr lang="en-US" altLang="zh-CN" sz="2400" i="1" dirty="0">
                        <a:latin typeface="Cambria Math" panose="02040503050406030204" charset="0"/>
                      </a:rPr>
                      <m:t>G</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V</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E</m:t>
                    </m:r>
                    <m:r>
                      <a:rPr lang="en-US" altLang="zh-CN" sz="2400" b="0" i="0" dirty="0" smtClean="0">
                        <a:latin typeface="Cambria Math" panose="02040503050406030204" charset="0"/>
                      </a:rPr>
                      <m:t>)</m:t>
                    </m:r>
                    <m:r>
                      <a:rPr lang="zh-CN" altLang="en-US" sz="2400" i="1" dirty="0">
                        <a:latin typeface="Cambria Math" panose="02040503050406030204" charset="0"/>
                      </a:rPr>
                      <m:t>是</m:t>
                    </m:r>
                  </m:oMath>
                </a14:m>
                <a:r>
                  <a:rPr lang="zh-CN" altLang="en-US" sz="2400" dirty="0"/>
                  <a:t>一个</a:t>
                </a:r>
                <a:r>
                  <a:rPr lang="zh-CN" altLang="en-US" sz="2400" dirty="0">
                    <a:solidFill>
                      <a:srgbClr val="0000FF"/>
                    </a:solidFill>
                  </a:rPr>
                  <a:t>有向加权图</a:t>
                </a:r>
                <a:r>
                  <a:rPr lang="zh-CN" altLang="en-US" sz="2400" dirty="0"/>
                  <a:t>，其有向边的方向表示流的方向，边</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e>
                    </m:d>
                  </m:oMath>
                </a14:m>
                <a:r>
                  <a:rPr lang="zh-CN" altLang="en-US" sz="2400" dirty="0"/>
                  <a:t>的非负权值</a:t>
                </a:r>
                <a14:m>
                  <m:oMath xmlns:m="http://schemas.openxmlformats.org/officeDocument/2006/math">
                    <m:r>
                      <m:rPr>
                        <m:sty m:val="p"/>
                      </m:rPr>
                      <a:rPr lang="en-US" altLang="zh-CN" sz="2400" i="1" dirty="0" smtClean="0">
                        <a:latin typeface="Cambria Math" panose="02040503050406030204" charset="0"/>
                      </a:rPr>
                      <m:t>c</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charset="0"/>
                          </a:rPr>
                          <m:t>𝑢</m:t>
                        </m:r>
                        <m:r>
                          <a:rPr lang="en-US" altLang="zh-CN" sz="2400" b="0" i="1" dirty="0" smtClean="0">
                            <a:latin typeface="Cambria Math" panose="02040503050406030204" charset="0"/>
                          </a:rPr>
                          <m:t>,</m:t>
                        </m:r>
                        <m:r>
                          <a:rPr lang="en-US" altLang="zh-CN" sz="2400" b="0" i="1" dirty="0" smtClean="0">
                            <a:latin typeface="Cambria Math" panose="02040503050406030204" charset="0"/>
                          </a:rPr>
                          <m:t>𝑣</m:t>
                        </m:r>
                      </m:e>
                    </m:d>
                  </m:oMath>
                </a14:m>
                <a:r>
                  <a:rPr lang="zh-CN" altLang="en-US" sz="2400" dirty="0"/>
                  <a:t>表示边的</a:t>
                </a:r>
                <a:r>
                  <a:rPr lang="zh-CN" altLang="en-US" sz="2400" dirty="0">
                    <a:solidFill>
                      <a:srgbClr val="C00000"/>
                    </a:solidFill>
                  </a:rPr>
                  <a:t>容量</a:t>
                </a:r>
                <a:r>
                  <a:rPr lang="en-US" altLang="zh-CN" sz="2400" dirty="0"/>
                  <a:t>capacity</a:t>
                </a:r>
                <a:r>
                  <a:rPr lang="zh-CN" altLang="en-US" sz="2400" dirty="0"/>
                  <a:t>。</a:t>
                </a:r>
                <a:endParaRPr lang="en-US" altLang="zh-CN" sz="2400" dirty="0"/>
              </a:p>
              <a:p>
                <a:pPr marL="1257300" lvl="2" indent="-342900" algn="just">
                  <a:lnSpc>
                    <a:spcPct val="100000"/>
                  </a:lnSpc>
                  <a:buFont typeface="Wingdings" pitchFamily="2" charset="2"/>
                  <a:buChar char="Ø"/>
                </a:pPr>
                <a:r>
                  <a:rPr lang="en-US" altLang="zh-CN" sz="2800" dirty="0"/>
                  <a:t>      </a:t>
                </a:r>
                <a:r>
                  <a:rPr lang="zh-CN" altLang="en-US" dirty="0">
                    <a:latin typeface="Microsoft YaHei" panose="020B0503020204020204" pitchFamily="34" charset="-122"/>
                    <a:ea typeface="Microsoft YaHei" panose="020B0503020204020204" pitchFamily="34" charset="-122"/>
                  </a:rPr>
                  <a:t>流网络包含两个特殊结点：源点</a:t>
                </a:r>
                <a:r>
                  <a:rPr lang="en-US" altLang="zh-CN" dirty="0">
                    <a:latin typeface="Microsoft YaHei" panose="020B0503020204020204" pitchFamily="34" charset="-122"/>
                    <a:ea typeface="Microsoft YaHei" panose="020B0503020204020204" pitchFamily="34" charset="-122"/>
                  </a:rPr>
                  <a:t>(source)</a:t>
                </a:r>
                <a:r>
                  <a:rPr lang="zh-CN" altLang="en-US" dirty="0">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 和汇点</a:t>
                </a:r>
                <a:r>
                  <a:rPr lang="en-US" altLang="zh-CN" dirty="0">
                    <a:latin typeface="Microsoft YaHei" panose="020B0503020204020204" pitchFamily="34" charset="-122"/>
                    <a:ea typeface="Microsoft YaHei" panose="020B0503020204020204" pitchFamily="34" charset="-122"/>
                  </a:rPr>
                  <a:t>(sink)</a:t>
                </a:r>
                <a:r>
                  <a:rPr lang="zh-CN" altLang="en-US" dirty="0">
                    <a:latin typeface="Microsoft YaHei" panose="020B0503020204020204" pitchFamily="34" charset="-122"/>
                    <a:ea typeface="Microsoft YaHei" panose="020B0503020204020204" pitchFamily="34" charset="-122"/>
                  </a:rPr>
                  <a:t> </a:t>
                </a:r>
                <a:r>
                  <a:rPr lang="en-US" altLang="zh-CN" dirty="0">
                    <a:solidFill>
                      <a:srgbClr val="C00000"/>
                    </a:solidFill>
                    <a:latin typeface="Microsoft YaHei" panose="020B0503020204020204" pitchFamily="34" charset="-122"/>
                    <a:ea typeface="Microsoft YaHei" panose="020B0503020204020204" pitchFamily="34" charset="-122"/>
                  </a:rPr>
                  <a:t>t</a:t>
                </a:r>
              </a:p>
              <a:p>
                <a:pPr marL="1257300" lvl="2" indent="-342900" algn="just">
                  <a:lnSpc>
                    <a:spcPct val="100000"/>
                  </a:lnSpc>
                  <a:buFont typeface="Wingdings" pitchFamily="2" charset="2"/>
                  <a:buChar char="Ø"/>
                </a:pPr>
                <a:r>
                  <a:rPr lang="zh-CN" altLang="en-US" dirty="0">
                    <a:latin typeface="Microsoft YaHei" panose="020B0503020204020204" pitchFamily="34" charset="-122"/>
                    <a:ea typeface="Microsoft YaHei" panose="020B0503020204020204" pitchFamily="34" charset="-122"/>
                  </a:rPr>
                  <a:t>     通常情况下，每个结点都在从</a:t>
                </a:r>
                <a:r>
                  <a:rPr lang="en-US" altLang="zh-CN" dirty="0">
                    <a:latin typeface="Microsoft YaHei" panose="020B0503020204020204" pitchFamily="34" charset="-122"/>
                    <a:ea typeface="Microsoft YaHei" panose="020B0503020204020204" pitchFamily="34" charset="-122"/>
                  </a:rPr>
                  <a:t>s</a:t>
                </a:r>
                <a:r>
                  <a:rPr lang="zh-CN" altLang="en-US" dirty="0">
                    <a:latin typeface="Microsoft YaHei" panose="020B0503020204020204" pitchFamily="34" charset="-122"/>
                    <a:ea typeface="Microsoft YaHei" panose="020B0503020204020204" pitchFamily="34" charset="-122"/>
                  </a:rPr>
                  <a:t>到</a:t>
                </a:r>
                <a:r>
                  <a:rPr lang="en-US" altLang="zh-CN" dirty="0">
                    <a:latin typeface="Microsoft YaHei" panose="020B0503020204020204" pitchFamily="34" charset="-122"/>
                    <a:ea typeface="Microsoft YaHei" panose="020B0503020204020204" pitchFamily="34" charset="-122"/>
                  </a:rPr>
                  <a:t>t</a:t>
                </a:r>
                <a:r>
                  <a:rPr lang="zh-CN" altLang="en-US" dirty="0">
                    <a:latin typeface="Microsoft YaHei" panose="020B0503020204020204" pitchFamily="34" charset="-122"/>
                    <a:ea typeface="Microsoft YaHei" panose="020B0503020204020204" pitchFamily="34" charset="-122"/>
                  </a:rPr>
                  <a:t>的某条路径上</a:t>
                </a:r>
                <a:endParaRPr lang="en-US" altLang="zh-CN" dirty="0">
                  <a:latin typeface="Microsoft YaHei" panose="020B0503020204020204" pitchFamily="34" charset="-122"/>
                  <a:ea typeface="Microsoft YaHei" panose="020B0503020204020204" pitchFamily="34"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3765550"/>
              </a:xfrm>
              <a:blipFill>
                <a:blip r:embed="rId3"/>
                <a:stretch>
                  <a:fillRect l="-942" t="-1010" r="-824"/>
                </a:stretch>
              </a:blipFill>
            </p:spPr>
            <p:txBody>
              <a:bodyPr/>
              <a:lstStyle/>
              <a:p>
                <a:r>
                  <a:rPr lang="zh-CN" altLang="en-US">
                    <a:noFill/>
                  </a:rPr>
                  <a:t> </a:t>
                </a:r>
              </a:p>
            </p:txBody>
          </p:sp>
        </mc:Fallback>
      </mc:AlternateContent>
      <p:pic>
        <p:nvPicPr>
          <p:cNvPr id="7" name="Picture 3">
            <a:extLst>
              <a:ext uri="{FF2B5EF4-FFF2-40B4-BE49-F238E27FC236}">
                <a16:creationId xmlns:a16="http://schemas.microsoft.com/office/drawing/2014/main" id="{67A3B0F2-E13C-A6E2-DD0B-8967070B8D88}"/>
              </a:ext>
            </a:extLst>
          </p:cNvPr>
          <p:cNvPicPr>
            <a:picLocks noChangeAspect="1" noChangeArrowheads="1"/>
          </p:cNvPicPr>
          <p:nvPr/>
        </p:nvPicPr>
        <p:blipFill>
          <a:blip r:embed="rId4" cstate="print"/>
          <a:srcRect/>
          <a:stretch>
            <a:fillRect/>
          </a:stretch>
        </p:blipFill>
        <p:spPr bwMode="auto">
          <a:xfrm>
            <a:off x="2160587" y="3929421"/>
            <a:ext cx="6981825" cy="2609850"/>
          </a:xfrm>
          <a:prstGeom prst="rect">
            <a:avLst/>
          </a:prstGeom>
          <a:noFill/>
          <a:ln w="9525">
            <a:noFill/>
            <a:miter lim="800000"/>
            <a:headEnd/>
            <a:tailEnd/>
          </a:ln>
        </p:spPr>
      </p:pic>
      <p:sp>
        <p:nvSpPr>
          <p:cNvPr id="9" name="文本框 8">
            <a:extLst>
              <a:ext uri="{FF2B5EF4-FFF2-40B4-BE49-F238E27FC236}">
                <a16:creationId xmlns:a16="http://schemas.microsoft.com/office/drawing/2014/main" id="{E25F6A24-D1CB-F10C-09E6-BDCAEFE04F6D}"/>
              </a:ext>
            </a:extLst>
          </p:cNvPr>
          <p:cNvSpPr txBox="1"/>
          <p:nvPr/>
        </p:nvSpPr>
        <p:spPr>
          <a:xfrm>
            <a:off x="7861300" y="4457700"/>
            <a:ext cx="646331" cy="369332"/>
          </a:xfrm>
          <a:prstGeom prst="rect">
            <a:avLst/>
          </a:prstGeom>
          <a:noFill/>
        </p:spPr>
        <p:txBody>
          <a:bodyPr wrap="none" rtlCol="0">
            <a:spAutoFit/>
          </a:bodyPr>
          <a:lstStyle/>
          <a:p>
            <a:r>
              <a:rPr kumimoji="1" lang="zh-CN" altLang="en-US" dirty="0">
                <a:solidFill>
                  <a:srgbClr val="C00000"/>
                </a:solidFill>
                <a:latin typeface="Microsoft YaHei" panose="020B0503020204020204" pitchFamily="34" charset="-122"/>
                <a:ea typeface="Microsoft YaHei" panose="020B0503020204020204" pitchFamily="34" charset="-122"/>
              </a:rPr>
              <a:t>容量</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3765550"/>
              </a:xfrm>
            </p:spPr>
            <p:txBody>
              <a:bodyPr>
                <a:noAutofit/>
              </a:bodyPr>
              <a:lstStyle/>
              <a:p>
                <a:pPr algn="just">
                  <a:lnSpc>
                    <a:spcPct val="110000"/>
                  </a:lnSpc>
                </a:pPr>
                <a:r>
                  <a:rPr lang="zh-CN" altLang="en-US" sz="2400" b="1" u="sng" dirty="0"/>
                  <a:t>流网络</a:t>
                </a:r>
                <a:r>
                  <a:rPr lang="en-US" altLang="zh-CN" sz="2400" b="1" u="sng" dirty="0"/>
                  <a:t>G=(V,</a:t>
                </a:r>
                <a:r>
                  <a:rPr lang="zh-CN" altLang="en-US" sz="2400" b="1" u="sng" dirty="0"/>
                  <a:t> </a:t>
                </a:r>
                <a:r>
                  <a:rPr lang="en-US" altLang="zh-CN" sz="2400" b="1" u="sng" dirty="0"/>
                  <a:t>E)</a:t>
                </a:r>
              </a:p>
              <a:p>
                <a:pPr marL="342900" indent="-342900" algn="just">
                  <a:lnSpc>
                    <a:spcPct val="100000"/>
                  </a:lnSpc>
                  <a:buFont typeface="Arial" panose="020B0604020202020204" pitchFamily="34" charset="0"/>
                  <a:buChar char="•"/>
                </a:pPr>
                <a:r>
                  <a:rPr lang="en-US" altLang="zh-CN" sz="2400" b="1" dirty="0"/>
                  <a:t>  </a:t>
                </a:r>
                <a:r>
                  <a:rPr lang="zh-CN" altLang="en-US" sz="2400" b="1" dirty="0"/>
                  <a:t>容量定义的扩展： </a:t>
                </a:r>
                <a:r>
                  <a:rPr lang="zh-CN" altLang="en-US" sz="2400" dirty="0"/>
                  <a:t>如果</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oMath>
                </a14:m>
                <a:r>
                  <a:rPr lang="en-US" altLang="zh-CN" sz="2400" dirty="0"/>
                  <a:t>,</a:t>
                </a:r>
                <a:r>
                  <a:rPr lang="zh-CN" altLang="en-US" sz="2400" dirty="0"/>
                  <a:t> 则</a:t>
                </a:r>
                <a14:m>
                  <m:oMath xmlns:m="http://schemas.openxmlformats.org/officeDocument/2006/math">
                    <m:r>
                      <a:rPr lang="en-US" altLang="zh-CN" sz="2400" b="0" i="1" smtClean="0">
                        <a:latin typeface="Cambria Math" panose="02040503050406030204" pitchFamily="18" charset="0"/>
                      </a:rPr>
                      <m:t>𝑐</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=0</m:t>
                    </m:r>
                  </m:oMath>
                </a14:m>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0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 </a:t>
                </a:r>
                <a:r>
                  <a:rPr lang="zh-CN" altLang="en-US" sz="2400" b="1" dirty="0">
                    <a:latin typeface="Microsoft YaHei" panose="020B0503020204020204" pitchFamily="34" charset="-122"/>
                    <a:ea typeface="Microsoft YaHei" panose="020B0503020204020204" pitchFamily="34" charset="-122"/>
                  </a:rPr>
                  <a:t> 流</a:t>
                </a:r>
                <a:r>
                  <a:rPr lang="en-US" altLang="zh-CN" sz="2400" b="1" dirty="0">
                    <a:latin typeface="Microsoft YaHei" panose="020B0503020204020204" pitchFamily="34" charset="-122"/>
                    <a:ea typeface="Microsoft YaHei" panose="020B0503020204020204" pitchFamily="34" charset="-122"/>
                  </a:rPr>
                  <a:t>flow</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函数</a:t>
                </a:r>
                <a14:m>
                  <m:oMath xmlns:m="http://schemas.openxmlformats.org/officeDocument/2006/math">
                    <m:r>
                      <a:rPr lang="zh-CN" altLang="en-US" sz="2400" b="0" i="0" smtClean="0">
                        <a:latin typeface="Cambria Math" panose="02040503050406030204" pitchFamily="18" charset="0"/>
                        <a:ea typeface="Microsoft YaHei" panose="020B0503020204020204" pitchFamily="34" charset="-122"/>
                      </a:rPr>
                      <m:t> </m:t>
                    </m:r>
                    <m:r>
                      <a:rPr lang="en-US" altLang="zh-CN" sz="2400" b="0" i="1" smtClean="0">
                        <a:latin typeface="Cambria Math" panose="02040503050406030204" pitchFamily="18" charset="0"/>
                        <a:ea typeface="Microsoft YaHei" panose="020B0503020204020204" pitchFamily="34" charset="-122"/>
                      </a:rPr>
                      <m:t>𝑓</m:t>
                    </m:r>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𝑉</m:t>
                    </m:r>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𝑉</m:t>
                    </m:r>
                    <m:r>
                      <a:rPr lang="en-US" altLang="zh-CN" sz="2400" b="0" i="1" smtClean="0">
                        <a:latin typeface="Cambria Math" panose="02040503050406030204" pitchFamily="18" charset="0"/>
                        <a:ea typeface="Microsoft YaHei" panose="020B0503020204020204" pitchFamily="34" charset="-122"/>
                      </a:rPr>
                      <m:t>→</m:t>
                    </m:r>
                    <m:r>
                      <a:rPr lang="en-US" altLang="zh-CN" sz="2400" b="0" i="1" smtClean="0">
                        <a:latin typeface="Cambria Math" panose="02040503050406030204" pitchFamily="18" charset="0"/>
                        <a:ea typeface="Microsoft YaHei" panose="020B0503020204020204" pitchFamily="34" charset="-122"/>
                      </a:rPr>
                      <m:t>𝑅</m:t>
                    </m:r>
                  </m:oMath>
                </a14:m>
                <a:r>
                  <a:rPr lang="zh-CN" altLang="en-US" sz="2400" dirty="0"/>
                  <a:t>，满足以下条件</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3765550"/>
              </a:xfrm>
              <a:blipFill>
                <a:blip r:embed="rId3"/>
                <a:stretch>
                  <a:fillRect l="-942" t="-10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48A831-97C5-3880-ED3B-47277DCFA51D}"/>
                  </a:ext>
                </a:extLst>
              </p:cNvPr>
              <p:cNvSpPr txBox="1"/>
              <p:nvPr/>
            </p:nvSpPr>
            <p:spPr>
              <a:xfrm>
                <a:off x="1059812" y="2921168"/>
                <a:ext cx="4467365" cy="1200329"/>
              </a:xfrm>
              <a:prstGeom prst="rect">
                <a:avLst/>
              </a:prstGeom>
              <a:solidFill>
                <a:srgbClr val="009999"/>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rPr>
                  <a:t>容量限制 </a:t>
                </a:r>
                <a:endParaRPr kumimoji="1" lang="en-US" altLang="zh-CN" sz="2400" b="1"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       对所有</a:t>
                </a:r>
                <a14:m>
                  <m:oMath xmlns:m="http://schemas.openxmlformats.org/officeDocument/2006/math">
                    <m:r>
                      <a:rPr kumimoji="1" lang="en-US" altLang="zh-CN" sz="2400" b="0" i="1" smtClean="0">
                        <a:solidFill>
                          <a:schemeClr val="bg1"/>
                        </a:solidFill>
                        <a:latin typeface="Cambria Math" panose="02040503050406030204" pitchFamily="18" charset="0"/>
                      </a:rPr>
                      <m:t>𝑢</m:t>
                    </m:r>
                    <m:r>
                      <a:rPr kumimoji="1" lang="en-US" altLang="zh-CN" sz="2400" b="0" i="1" smtClean="0">
                        <a:solidFill>
                          <a:schemeClr val="bg1"/>
                        </a:solidFill>
                        <a:latin typeface="Cambria Math" panose="02040503050406030204" pitchFamily="18" charset="0"/>
                      </a:rPr>
                      <m:t>, </m:t>
                    </m:r>
                    <m:r>
                      <a:rPr kumimoji="1" lang="en-US" altLang="zh-CN" sz="2400" b="0" i="1" smtClean="0">
                        <a:solidFill>
                          <a:schemeClr val="bg1"/>
                        </a:solidFill>
                        <a:latin typeface="Cambria Math" panose="02040503050406030204" pitchFamily="18" charset="0"/>
                      </a:rPr>
                      <m:t>𝑣</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𝑉</m:t>
                    </m:r>
                    <m:r>
                      <a:rPr kumimoji="1" lang="en-US" altLang="zh-CN" sz="2400" b="0" i="1" smtClean="0">
                        <a:solidFill>
                          <a:schemeClr val="bg1"/>
                        </a:solidFill>
                        <a:latin typeface="Cambria Math" panose="02040503050406030204" pitchFamily="18" charset="0"/>
                      </a:rPr>
                      <m:t>:</m:t>
                    </m:r>
                  </m:oMath>
                </a14:m>
                <a:r>
                  <a:rPr kumimoji="1" lang="zh-CN" altLang="en-US" sz="2400" b="0" dirty="0">
                    <a:solidFill>
                      <a:schemeClr val="bg1"/>
                    </a:solidFill>
                    <a:latin typeface="Microsoft YaHei" panose="020B0503020204020204" pitchFamily="34" charset="-122"/>
                    <a:ea typeface="Microsoft YaHei" panose="020B0503020204020204" pitchFamily="34" charset="-122"/>
                  </a:rPr>
                  <a:t>  </a:t>
                </a:r>
                <a:endParaRPr kumimoji="1" lang="en-US" altLang="zh-CN" sz="2400" b="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kumimoji="1" lang="en-US" altLang="zh-CN" sz="2400" b="0" i="1" smtClean="0">
                        <a:solidFill>
                          <a:srgbClr val="FFFF00"/>
                        </a:solidFill>
                        <a:latin typeface="Cambria Math" panose="02040503050406030204" pitchFamily="18" charset="0"/>
                      </a:rPr>
                      <m:t>0≤</m:t>
                    </m:r>
                    <m:r>
                      <a:rPr kumimoji="1" lang="en-US" altLang="zh-CN" sz="2400" b="0" i="1" smtClean="0">
                        <a:solidFill>
                          <a:srgbClr val="FFFF00"/>
                        </a:solidFill>
                        <a:latin typeface="Cambria Math" panose="02040503050406030204" pitchFamily="18" charset="0"/>
                      </a:rPr>
                      <m:t>𝑓</m:t>
                    </m:r>
                    <m:d>
                      <m:dPr>
                        <m:ctrlPr>
                          <a:rPr kumimoji="1" lang="en-US" altLang="zh-CN" sz="2400" b="0" i="1" smtClean="0">
                            <a:solidFill>
                              <a:srgbClr val="FFFF00"/>
                            </a:solidFill>
                            <a:latin typeface="Cambria Math" panose="02040503050406030204" pitchFamily="18" charset="0"/>
                          </a:rPr>
                        </m:ctrlPr>
                      </m:dPr>
                      <m:e>
                        <m:r>
                          <a:rPr kumimoji="1" lang="en-US" altLang="zh-CN" sz="2400" b="0" i="1" smtClean="0">
                            <a:solidFill>
                              <a:srgbClr val="FFFF00"/>
                            </a:solidFill>
                            <a:latin typeface="Cambria Math" panose="02040503050406030204" pitchFamily="18" charset="0"/>
                          </a:rPr>
                          <m:t>𝑢</m:t>
                        </m:r>
                        <m:r>
                          <a:rPr kumimoji="1" lang="en-US" altLang="zh-CN" sz="2400" b="0" i="1" smtClean="0">
                            <a:solidFill>
                              <a:srgbClr val="FFFF00"/>
                            </a:solidFill>
                            <a:latin typeface="Cambria Math" panose="02040503050406030204" pitchFamily="18" charset="0"/>
                          </a:rPr>
                          <m:t>, </m:t>
                        </m:r>
                        <m:r>
                          <a:rPr kumimoji="1" lang="en-US" altLang="zh-CN" sz="2400" b="0" i="1" smtClean="0">
                            <a:solidFill>
                              <a:srgbClr val="FFFF00"/>
                            </a:solidFill>
                            <a:latin typeface="Cambria Math" panose="02040503050406030204" pitchFamily="18" charset="0"/>
                          </a:rPr>
                          <m:t>𝑣</m:t>
                        </m:r>
                      </m:e>
                    </m:d>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𝑐</m:t>
                    </m:r>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𝑢</m:t>
                    </m:r>
                    <m:r>
                      <a:rPr kumimoji="1" lang="en-US" altLang="zh-CN" sz="2400" b="0" i="1" smtClean="0">
                        <a:solidFill>
                          <a:srgbClr val="FFFF00"/>
                        </a:solidFill>
                        <a:latin typeface="Cambria Math" panose="02040503050406030204" pitchFamily="18" charset="0"/>
                      </a:rPr>
                      <m:t>, </m:t>
                    </m:r>
                    <m:r>
                      <a:rPr kumimoji="1" lang="en-US" altLang="zh-CN" sz="2400" b="0" i="1" smtClean="0">
                        <a:solidFill>
                          <a:srgbClr val="FFFF00"/>
                        </a:solidFill>
                        <a:latin typeface="Cambria Math" panose="02040503050406030204" pitchFamily="18" charset="0"/>
                      </a:rPr>
                      <m:t>𝑣</m:t>
                    </m:r>
                    <m:r>
                      <a:rPr kumimoji="1" lang="en-US" altLang="zh-CN" sz="2400" b="0" i="1" smtClean="0">
                        <a:solidFill>
                          <a:srgbClr val="FFFF00"/>
                        </a:solidFill>
                        <a:latin typeface="Cambria Math" panose="02040503050406030204" pitchFamily="18" charset="0"/>
                      </a:rPr>
                      <m:t>)</m:t>
                    </m:r>
                  </m:oMath>
                </a14:m>
                <a:endParaRPr kumimoji="1" lang="en-US" altLang="zh-CN" sz="24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CB48A831-97C5-3880-ED3B-47277DCFA51D}"/>
                  </a:ext>
                </a:extLst>
              </p:cNvPr>
              <p:cNvSpPr txBox="1">
                <a:spLocks noRot="1" noChangeAspect="1" noMove="1" noResize="1" noEditPoints="1" noAdjustHandles="1" noChangeArrowheads="1" noChangeShapeType="1" noTextEdit="1"/>
              </p:cNvSpPr>
              <p:nvPr/>
            </p:nvSpPr>
            <p:spPr>
              <a:xfrm>
                <a:off x="1059812" y="2921168"/>
                <a:ext cx="4467365" cy="1200329"/>
              </a:xfrm>
              <a:prstGeom prst="rect">
                <a:avLst/>
              </a:prstGeom>
              <a:blipFill>
                <a:blip r:embed="rId4"/>
                <a:stretch>
                  <a:fillRect l="-2266" t="-3125"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73F728D-8977-C859-815A-0C67617A8BB9}"/>
                  </a:ext>
                </a:extLst>
              </p:cNvPr>
              <p:cNvSpPr txBox="1"/>
              <p:nvPr/>
            </p:nvSpPr>
            <p:spPr>
              <a:xfrm>
                <a:off x="1083891" y="4333516"/>
                <a:ext cx="4443286" cy="1727332"/>
              </a:xfrm>
              <a:prstGeom prst="rect">
                <a:avLst/>
              </a:prstGeom>
              <a:solidFill>
                <a:srgbClr val="009999"/>
              </a:solidFill>
            </p:spPr>
            <p:txBody>
              <a:bodyPr wrap="square" rtlCol="0">
                <a:spAutoFit/>
              </a:bodyPr>
              <a:lstStyle/>
              <a:p>
                <a:r>
                  <a:rPr kumimoji="1" lang="en-US" altLang="zh-CN" sz="2400"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rPr>
                  <a:t>流守恒</a:t>
                </a:r>
                <a:r>
                  <a:rPr kumimoji="1" lang="zh-CN" altLang="en-US" sz="2400" b="1" dirty="0">
                    <a:solidFill>
                      <a:schemeClr val="bg1"/>
                    </a:solidFill>
                    <a:latin typeface="Microsoft YaHei" panose="020B0503020204020204" pitchFamily="34" charset="-122"/>
                    <a:ea typeface="Microsoft YaHei" panose="020B0503020204020204" pitchFamily="34" charset="-122"/>
                    <a:sym typeface="Wingdings" pitchFamily="2" charset="2"/>
                  </a:rPr>
                  <a:t> </a:t>
                </a:r>
                <a:r>
                  <a:rPr kumimoji="1" lang="en-US" altLang="zh-CN" sz="2400" b="1" dirty="0">
                    <a:solidFill>
                      <a:schemeClr val="bg1"/>
                    </a:solidFill>
                    <a:latin typeface="Microsoft YaHei" panose="020B0503020204020204" pitchFamily="34" charset="-122"/>
                    <a:ea typeface="Microsoft YaHei" panose="020B0503020204020204" pitchFamily="34" charset="-122"/>
                    <a:sym typeface="Wingdings" pitchFamily="2" charset="2"/>
                  </a:rPr>
                  <a:t>(</a:t>
                </a:r>
                <a:r>
                  <a:rPr kumimoji="1" lang="en-US" altLang="zh-CN" sz="2400" b="1" dirty="0" err="1">
                    <a:solidFill>
                      <a:schemeClr val="bg1"/>
                    </a:solidFill>
                    <a:latin typeface="Microsoft YaHei" panose="020B0503020204020204" pitchFamily="34" charset="-122"/>
                    <a:ea typeface="Microsoft YaHei" panose="020B0503020204020204" pitchFamily="34" charset="-122"/>
                    <a:sym typeface="Wingdings" pitchFamily="2" charset="2"/>
                  </a:rPr>
                  <a:t>Kirchoff</a:t>
                </a:r>
                <a:r>
                  <a:rPr kumimoji="1" lang="zh-CN" altLang="en-US" sz="2400" b="1" dirty="0">
                    <a:solidFill>
                      <a:schemeClr val="bg1"/>
                    </a:solidFill>
                    <a:latin typeface="Microsoft YaHei" panose="020B0503020204020204" pitchFamily="34" charset="-122"/>
                    <a:ea typeface="Microsoft YaHei" panose="020B0503020204020204" pitchFamily="34" charset="-122"/>
                    <a:sym typeface="Wingdings" pitchFamily="2" charset="2"/>
                  </a:rPr>
                  <a:t>定律</a:t>
                </a:r>
                <a:r>
                  <a:rPr kumimoji="1" lang="en-US" altLang="zh-CN" sz="2400" b="1" dirty="0">
                    <a:solidFill>
                      <a:schemeClr val="bg1"/>
                    </a:solidFill>
                    <a:latin typeface="Microsoft YaHei" panose="020B0503020204020204" pitchFamily="34" charset="-122"/>
                    <a:ea typeface="Microsoft YaHei" panose="020B0503020204020204" pitchFamily="34" charset="-122"/>
                    <a:sym typeface="Wingdings" pitchFamily="2" charset="2"/>
                  </a:rPr>
                  <a:t>)</a:t>
                </a:r>
                <a:r>
                  <a:rPr kumimoji="1" lang="zh-CN" altLang="en-US" sz="2400" b="1" dirty="0">
                    <a:solidFill>
                      <a:schemeClr val="bg1"/>
                    </a:solidFill>
                    <a:latin typeface="Microsoft YaHei" panose="020B0503020204020204" pitchFamily="34" charset="-122"/>
                    <a:ea typeface="Microsoft YaHei" panose="020B0503020204020204" pitchFamily="34" charset="-122"/>
                    <a:sym typeface="Wingdings" pitchFamily="2" charset="2"/>
                  </a:rPr>
                  <a:t> </a:t>
                </a:r>
                <a:endParaRPr kumimoji="1" lang="en-US" altLang="zh-CN" sz="2400" b="1" dirty="0">
                  <a:solidFill>
                    <a:schemeClr val="bg1"/>
                  </a:solidFill>
                  <a:latin typeface="Microsoft YaHei" panose="020B0503020204020204" pitchFamily="34" charset="-122"/>
                  <a:ea typeface="Microsoft YaHei" panose="020B0503020204020204" pitchFamily="34" charset="-122"/>
                  <a:sym typeface="Wingdings" pitchFamily="2" charset="2"/>
                </a:endParaRPr>
              </a:p>
              <a:p>
                <a:r>
                  <a:rPr kumimoji="1" lang="zh-CN" altLang="en-US" sz="2400" b="1" dirty="0">
                    <a:solidFill>
                      <a:schemeClr val="bg1"/>
                    </a:solidFill>
                    <a:latin typeface="Microsoft YaHei" panose="020B0503020204020204" pitchFamily="34" charset="-122"/>
                    <a:ea typeface="Microsoft YaHei" panose="020B0503020204020204" pitchFamily="34" charset="-122"/>
                    <a:sym typeface="Wingdings" pitchFamily="2" charset="2"/>
                  </a:rPr>
                  <a:t>        </a:t>
                </a:r>
                <a:r>
                  <a:rPr kumimoji="1" lang="zh-CN" altLang="en-US" sz="2400" dirty="0">
                    <a:solidFill>
                      <a:schemeClr val="bg1"/>
                    </a:solidFill>
                    <a:latin typeface="Microsoft YaHei" panose="020B0503020204020204" pitchFamily="34" charset="-122"/>
                    <a:ea typeface="Microsoft YaHei" panose="020B0503020204020204" pitchFamily="34" charset="-122"/>
                  </a:rPr>
                  <a:t>对所有</a:t>
                </a:r>
                <a14:m>
                  <m:oMath xmlns:m="http://schemas.openxmlformats.org/officeDocument/2006/math">
                    <m:r>
                      <a:rPr kumimoji="1" lang="en-US" altLang="zh-CN" sz="2400" b="0" i="1" smtClean="0">
                        <a:solidFill>
                          <a:srgbClr val="FFFF00"/>
                        </a:solidFill>
                        <a:latin typeface="Cambria Math" panose="02040503050406030204" pitchFamily="18" charset="0"/>
                      </a:rPr>
                      <m:t>𝑢</m:t>
                    </m:r>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𝑉</m:t>
                    </m:r>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𝑠</m:t>
                    </m:r>
                    <m:r>
                      <a:rPr kumimoji="1" lang="en-US" altLang="zh-CN" sz="2400" b="0" i="1" smtClean="0">
                        <a:solidFill>
                          <a:srgbClr val="FFFF00"/>
                        </a:solidFill>
                        <a:latin typeface="Cambria Math" panose="02040503050406030204" pitchFamily="18" charset="0"/>
                      </a:rPr>
                      <m:t>,</m:t>
                    </m:r>
                    <m:r>
                      <a:rPr kumimoji="1" lang="en-US" altLang="zh-CN" sz="2400" b="0" i="1" smtClean="0">
                        <a:solidFill>
                          <a:srgbClr val="FFFF00"/>
                        </a:solidFill>
                        <a:latin typeface="Cambria Math" panose="02040503050406030204" pitchFamily="18" charset="0"/>
                      </a:rPr>
                      <m:t>𝑡</m:t>
                    </m:r>
                    <m:r>
                      <a:rPr kumimoji="1" lang="en-US" altLang="zh-CN" sz="2400" b="0" i="1" smtClean="0">
                        <a:solidFill>
                          <a:srgbClr val="FFFF00"/>
                        </a:solidFill>
                        <a:latin typeface="Cambria Math" panose="02040503050406030204" pitchFamily="18" charset="0"/>
                      </a:rPr>
                      <m:t>}:</m:t>
                    </m:r>
                  </m:oMath>
                </a14:m>
                <a:r>
                  <a:rPr kumimoji="1" lang="zh-CN" altLang="en-US" sz="2400" b="0" dirty="0">
                    <a:solidFill>
                      <a:srgbClr val="FFFF00"/>
                    </a:solidFill>
                    <a:latin typeface="Microsoft YaHei" panose="020B0503020204020204" pitchFamily="34" charset="-122"/>
                    <a:ea typeface="Microsoft YaHei" panose="020B0503020204020204" pitchFamily="34" charset="-122"/>
                  </a:rPr>
                  <a:t>  </a:t>
                </a:r>
                <a:endParaRPr kumimoji="1" lang="en-US" altLang="zh-CN" sz="2800" b="0" i="1" dirty="0">
                  <a:solidFill>
                    <a:schemeClr val="bg1"/>
                  </a:solidFill>
                  <a:latin typeface="Cambria Math" panose="02040503050406030204" pitchFamily="18" charset="0"/>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nary>
                        <m:naryPr>
                          <m:chr m:val="∑"/>
                          <m:supHide m:val="on"/>
                          <m:ctrlPr>
                            <a:rPr kumimoji="1" lang="zh-CN" altLang="en-US" sz="2400" b="0" i="1" dirty="0"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400" b="0" i="1" dirty="0" smtClean="0">
                              <a:solidFill>
                                <a:schemeClr val="bg1"/>
                              </a:solidFill>
                              <a:latin typeface="Cambria Math" panose="02040503050406030204" pitchFamily="18" charset="0"/>
                              <a:ea typeface="Microsoft YaHei" panose="020B0503020204020204" pitchFamily="34" charset="-122"/>
                            </a:rPr>
                            <m:t>𝑣</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𝑉</m:t>
                          </m:r>
                        </m:sub>
                        <m:sup/>
                        <m:e>
                          <m:r>
                            <a:rPr kumimoji="1" lang="en-US" altLang="zh-CN" sz="2400" b="0" i="1" dirty="0" smtClean="0">
                              <a:solidFill>
                                <a:schemeClr val="bg1"/>
                              </a:solidFill>
                              <a:latin typeface="Cambria Math" panose="02040503050406030204" pitchFamily="18" charset="0"/>
                              <a:ea typeface="Microsoft YaHei" panose="020B0503020204020204" pitchFamily="34" charset="-122"/>
                            </a:rPr>
                            <m:t>𝑓</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𝑢</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𝑣</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e>
                      </m:nary>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nary>
                        <m:naryPr>
                          <m:chr m:val="∑"/>
                          <m:supHide m:val="on"/>
                          <m:ctrlPr>
                            <a:rPr kumimoji="1" lang="en-US" altLang="zh-CN" sz="2400" b="0" i="1" dirty="0" smtClean="0">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sz="2400" b="0" i="1" dirty="0" smtClean="0">
                              <a:solidFill>
                                <a:schemeClr val="bg1"/>
                              </a:solidFill>
                              <a:latin typeface="Cambria Math" panose="02040503050406030204" pitchFamily="18" charset="0"/>
                              <a:ea typeface="Microsoft YaHei" panose="020B0503020204020204" pitchFamily="34" charset="-122"/>
                            </a:rPr>
                            <m:t>𝑣</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𝑉</m:t>
                          </m:r>
                        </m:sub>
                        <m:sup/>
                        <m:e>
                          <m:r>
                            <a:rPr kumimoji="1" lang="en-US" altLang="zh-CN" sz="2400" b="0" i="1" dirty="0" smtClean="0">
                              <a:solidFill>
                                <a:schemeClr val="bg1"/>
                              </a:solidFill>
                              <a:latin typeface="Cambria Math" panose="02040503050406030204" pitchFamily="18" charset="0"/>
                              <a:ea typeface="Microsoft YaHei" panose="020B0503020204020204" pitchFamily="34" charset="-122"/>
                            </a:rPr>
                            <m:t>𝑓</m:t>
                          </m:r>
                          <m:d>
                            <m:dPr>
                              <m:ctrlPr>
                                <a:rPr kumimoji="1" lang="en-US" altLang="zh-CN" sz="2400" b="0"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400" b="0" i="1" dirty="0" smtClean="0">
                                  <a:solidFill>
                                    <a:schemeClr val="bg1"/>
                                  </a:solidFill>
                                  <a:latin typeface="Cambria Math" panose="02040503050406030204" pitchFamily="18" charset="0"/>
                                  <a:ea typeface="Microsoft YaHei" panose="020B0503020204020204" pitchFamily="34" charset="-122"/>
                                </a:rPr>
                                <m:t>𝑣</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m:t>
                              </m:r>
                              <m:r>
                                <a:rPr kumimoji="1" lang="en-US" altLang="zh-CN" sz="2400" b="0" i="1" dirty="0" smtClean="0">
                                  <a:solidFill>
                                    <a:schemeClr val="bg1"/>
                                  </a:solidFill>
                                  <a:latin typeface="Cambria Math" panose="02040503050406030204" pitchFamily="18" charset="0"/>
                                  <a:ea typeface="Microsoft YaHei" panose="020B0503020204020204" pitchFamily="34" charset="-122"/>
                                </a:rPr>
                                <m:t>𝑢</m:t>
                              </m:r>
                            </m:e>
                          </m:d>
                        </m:e>
                      </m:nary>
                      <m:r>
                        <a:rPr kumimoji="1" lang="en-US" altLang="zh-CN" sz="2400" b="0" i="1" dirty="0" smtClean="0">
                          <a:solidFill>
                            <a:schemeClr val="bg1"/>
                          </a:solidFill>
                          <a:latin typeface="Cambria Math" panose="02040503050406030204" pitchFamily="18" charset="0"/>
                          <a:ea typeface="Microsoft YaHei" panose="020B0503020204020204" pitchFamily="34" charset="-122"/>
                        </a:rPr>
                        <m:t>=0</m:t>
                      </m:r>
                    </m:oMath>
                  </m:oMathPara>
                </a14:m>
                <a:endParaRPr kumimoji="1" lang="en-US" altLang="zh-CN" sz="2000" b="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8" name="文本框 7">
                <a:extLst>
                  <a:ext uri="{FF2B5EF4-FFF2-40B4-BE49-F238E27FC236}">
                    <a16:creationId xmlns:a16="http://schemas.microsoft.com/office/drawing/2014/main" id="{973F728D-8977-C859-815A-0C67617A8BB9}"/>
                  </a:ext>
                </a:extLst>
              </p:cNvPr>
              <p:cNvSpPr txBox="1">
                <a:spLocks noRot="1" noChangeAspect="1" noMove="1" noResize="1" noEditPoints="1" noAdjustHandles="1" noChangeArrowheads="1" noChangeShapeType="1" noTextEdit="1"/>
              </p:cNvSpPr>
              <p:nvPr/>
            </p:nvSpPr>
            <p:spPr>
              <a:xfrm>
                <a:off x="1083891" y="4333516"/>
                <a:ext cx="4443286" cy="1727332"/>
              </a:xfrm>
              <a:prstGeom prst="rect">
                <a:avLst/>
              </a:prstGeom>
              <a:blipFill>
                <a:blip r:embed="rId5"/>
                <a:stretch>
                  <a:fillRect l="-17379" t="-32847" b="-10365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B3A90635-F5BC-5785-D41F-BC6C2B299064}"/>
              </a:ext>
            </a:extLst>
          </p:cNvPr>
          <p:cNvSpPr txBox="1"/>
          <p:nvPr/>
        </p:nvSpPr>
        <p:spPr>
          <a:xfrm>
            <a:off x="7625979" y="5581649"/>
            <a:ext cx="2739853"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流出</a:t>
            </a:r>
            <a:r>
              <a:rPr kumimoji="1" lang="en-US" altLang="zh-CN" sz="2000" dirty="0">
                <a:solidFill>
                  <a:srgbClr val="C00000"/>
                </a:solidFill>
                <a:latin typeface="Microsoft YaHei" panose="020B0503020204020204" pitchFamily="34" charset="-122"/>
                <a:ea typeface="Microsoft YaHei" panose="020B0503020204020204" pitchFamily="34" charset="-122"/>
              </a:rPr>
              <a:t>u</a:t>
            </a:r>
            <a:r>
              <a:rPr kumimoji="1" lang="zh-CN" altLang="en-US" sz="2000" dirty="0">
                <a:solidFill>
                  <a:srgbClr val="C00000"/>
                </a:solidFill>
                <a:latin typeface="Microsoft YaHei" panose="020B0503020204020204" pitchFamily="34" charset="-122"/>
                <a:ea typeface="Microsoft YaHei" panose="020B0503020204020204" pitchFamily="34" charset="-122"/>
              </a:rPr>
              <a:t>：</a:t>
            </a:r>
            <a:r>
              <a:rPr kumimoji="1" lang="en-US" altLang="zh-CN" sz="2000" dirty="0">
                <a:solidFill>
                  <a:srgbClr val="C00000"/>
                </a:solidFill>
                <a:latin typeface="Microsoft YaHei" panose="020B0503020204020204" pitchFamily="34" charset="-122"/>
                <a:ea typeface="Microsoft YaHei" panose="020B0503020204020204" pitchFamily="34" charset="-122"/>
              </a:rPr>
              <a:t>0</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2</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1</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3</a:t>
            </a:r>
            <a:endParaRPr kumimoji="1"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F18F672-887B-6622-4AE3-C84CCEB1F704}"/>
              </a:ext>
            </a:extLst>
          </p:cNvPr>
          <p:cNvSpPr txBox="1"/>
          <p:nvPr/>
        </p:nvSpPr>
        <p:spPr>
          <a:xfrm>
            <a:off x="7625979" y="5923720"/>
            <a:ext cx="2279791" cy="400110"/>
          </a:xfrm>
          <a:prstGeom prst="rect">
            <a:avLst/>
          </a:prstGeom>
          <a:noFill/>
        </p:spPr>
        <p:txBody>
          <a:bodyPr wrap="none" rtlCol="0">
            <a:spAutoFit/>
          </a:bodyPr>
          <a:lstStyle/>
          <a:p>
            <a:r>
              <a:rPr kumimoji="1" lang="zh-CN" altLang="en-US" sz="2000" dirty="0">
                <a:solidFill>
                  <a:srgbClr val="0000FF"/>
                </a:solidFill>
                <a:latin typeface="Microsoft YaHei" panose="020B0503020204020204" pitchFamily="34" charset="-122"/>
                <a:ea typeface="Microsoft YaHei" panose="020B0503020204020204" pitchFamily="34" charset="-122"/>
              </a:rPr>
              <a:t>流入</a:t>
            </a:r>
            <a:r>
              <a:rPr kumimoji="1" lang="en-US" altLang="zh-CN" sz="2000" dirty="0">
                <a:solidFill>
                  <a:srgbClr val="0000FF"/>
                </a:solidFill>
                <a:latin typeface="Microsoft YaHei" panose="020B0503020204020204" pitchFamily="34" charset="-122"/>
                <a:ea typeface="Microsoft YaHei" panose="020B0503020204020204" pitchFamily="34" charset="-122"/>
              </a:rPr>
              <a:t>u:</a:t>
            </a:r>
            <a:r>
              <a:rPr kumimoji="1" lang="zh-CN" altLang="en-US" sz="2000" dirty="0">
                <a:solidFill>
                  <a:srgbClr val="0000FF"/>
                </a:solidFill>
                <a:latin typeface="Microsoft YaHei" panose="020B0503020204020204" pitchFamily="34" charset="-122"/>
                <a:ea typeface="Microsoft YaHei" panose="020B0503020204020204" pitchFamily="34" charset="-122"/>
              </a:rPr>
              <a:t>   </a:t>
            </a:r>
            <a:r>
              <a:rPr kumimoji="1" lang="en-US" altLang="zh-CN" sz="2000" dirty="0">
                <a:solidFill>
                  <a:srgbClr val="0000FF"/>
                </a:solidFill>
                <a:latin typeface="Microsoft YaHei" panose="020B0503020204020204" pitchFamily="34" charset="-122"/>
                <a:ea typeface="Microsoft YaHei" panose="020B0503020204020204" pitchFamily="34" charset="-122"/>
              </a:rPr>
              <a:t>2</a:t>
            </a:r>
            <a:r>
              <a:rPr kumimoji="1" lang="zh-CN" altLang="en-US" sz="2000" dirty="0">
                <a:solidFill>
                  <a:srgbClr val="0000FF"/>
                </a:solidFill>
                <a:latin typeface="Microsoft YaHei" panose="020B0503020204020204" pitchFamily="34" charset="-122"/>
                <a:ea typeface="Microsoft YaHei" panose="020B0503020204020204" pitchFamily="34" charset="-122"/>
              </a:rPr>
              <a:t> </a:t>
            </a:r>
            <a:r>
              <a:rPr kumimoji="1" lang="en-US" altLang="zh-CN" sz="2000" dirty="0">
                <a:solidFill>
                  <a:srgbClr val="0000FF"/>
                </a:solidFill>
                <a:latin typeface="Microsoft YaHei" panose="020B0503020204020204" pitchFamily="34" charset="-122"/>
                <a:ea typeface="Microsoft YaHei" panose="020B0503020204020204" pitchFamily="34" charset="-122"/>
              </a:rPr>
              <a:t>+</a:t>
            </a:r>
            <a:r>
              <a:rPr kumimoji="1" lang="zh-CN" altLang="en-US" sz="2000" dirty="0">
                <a:solidFill>
                  <a:srgbClr val="0000FF"/>
                </a:solidFill>
                <a:latin typeface="Microsoft YaHei" panose="020B0503020204020204" pitchFamily="34" charset="-122"/>
                <a:ea typeface="Microsoft YaHei" panose="020B0503020204020204" pitchFamily="34" charset="-122"/>
              </a:rPr>
              <a:t> </a:t>
            </a:r>
            <a:r>
              <a:rPr kumimoji="1" lang="en-US" altLang="zh-CN" sz="2000" dirty="0">
                <a:solidFill>
                  <a:srgbClr val="0000FF"/>
                </a:solidFill>
                <a:latin typeface="Microsoft YaHei" panose="020B0503020204020204" pitchFamily="34" charset="-122"/>
                <a:ea typeface="Microsoft YaHei" panose="020B0503020204020204" pitchFamily="34" charset="-122"/>
              </a:rPr>
              <a:t>1</a:t>
            </a:r>
            <a:r>
              <a:rPr kumimoji="1" lang="zh-CN" altLang="en-US" sz="2000" dirty="0">
                <a:solidFill>
                  <a:srgbClr val="0000FF"/>
                </a:solidFill>
                <a:latin typeface="Microsoft YaHei" panose="020B0503020204020204" pitchFamily="34" charset="-122"/>
                <a:ea typeface="Microsoft YaHei" panose="020B0503020204020204" pitchFamily="34" charset="-122"/>
              </a:rPr>
              <a:t> </a:t>
            </a:r>
            <a:r>
              <a:rPr kumimoji="1" lang="en-US" altLang="zh-CN" sz="2000" dirty="0">
                <a:solidFill>
                  <a:srgbClr val="0000FF"/>
                </a:solidFill>
                <a:latin typeface="Microsoft YaHei" panose="020B0503020204020204" pitchFamily="34" charset="-122"/>
                <a:ea typeface="Microsoft YaHei" panose="020B0503020204020204" pitchFamily="34" charset="-122"/>
              </a:rPr>
              <a:t>=</a:t>
            </a:r>
            <a:r>
              <a:rPr kumimoji="1" lang="zh-CN" altLang="en-US" sz="2000" dirty="0">
                <a:solidFill>
                  <a:srgbClr val="0000FF"/>
                </a:solidFill>
                <a:latin typeface="Microsoft YaHei" panose="020B0503020204020204" pitchFamily="34" charset="-122"/>
                <a:ea typeface="Microsoft YaHei" panose="020B0503020204020204" pitchFamily="34" charset="-122"/>
              </a:rPr>
              <a:t> </a:t>
            </a:r>
            <a:r>
              <a:rPr kumimoji="1" lang="en-US" altLang="zh-CN" sz="2000" dirty="0">
                <a:solidFill>
                  <a:srgbClr val="0000FF"/>
                </a:solidFill>
                <a:latin typeface="Microsoft YaHei" panose="020B0503020204020204" pitchFamily="34" charset="-122"/>
                <a:ea typeface="Microsoft YaHei" panose="020B0503020204020204" pitchFamily="34" charset="-122"/>
              </a:rPr>
              <a:t>3</a:t>
            </a:r>
            <a:endParaRPr kumimoji="1" lang="zh-CN" altLang="en-US" sz="2000" dirty="0">
              <a:solidFill>
                <a:srgbClr val="0000FF"/>
              </a:solidFill>
              <a:latin typeface="Microsoft YaHei" panose="020B0503020204020204" pitchFamily="34" charset="-122"/>
              <a:ea typeface="Microsoft YaHei" panose="020B0503020204020204" pitchFamily="34" charset="-122"/>
            </a:endParaRPr>
          </a:p>
        </p:txBody>
      </p:sp>
      <p:pic>
        <p:nvPicPr>
          <p:cNvPr id="12" name="Picture 2">
            <a:extLst>
              <a:ext uri="{FF2B5EF4-FFF2-40B4-BE49-F238E27FC236}">
                <a16:creationId xmlns:a16="http://schemas.microsoft.com/office/drawing/2014/main" id="{ED826CFE-7696-80FD-67E9-45DA9A757B45}"/>
              </a:ext>
            </a:extLst>
          </p:cNvPr>
          <p:cNvPicPr>
            <a:picLocks noChangeAspect="1" noChangeArrowheads="1"/>
          </p:cNvPicPr>
          <p:nvPr/>
        </p:nvPicPr>
        <p:blipFill>
          <a:blip r:embed="rId6" cstate="print"/>
          <a:srcRect/>
          <a:stretch>
            <a:fillRect/>
          </a:stretch>
        </p:blipFill>
        <p:spPr bwMode="auto">
          <a:xfrm>
            <a:off x="5904972" y="2951532"/>
            <a:ext cx="6051168" cy="2576573"/>
          </a:xfrm>
          <a:prstGeom prst="rect">
            <a:avLst/>
          </a:prstGeom>
          <a:noFill/>
          <a:ln w="9525">
            <a:noFill/>
            <a:miter lim="800000"/>
            <a:headEnd/>
            <a:tailEnd/>
          </a:ln>
        </p:spPr>
      </p:pic>
    </p:spTree>
    <p:extLst>
      <p:ext uri="{BB962C8B-B14F-4D97-AF65-F5344CB8AC3E}">
        <p14:creationId xmlns:p14="http://schemas.microsoft.com/office/powerpoint/2010/main" val="2408608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3765550"/>
              </a:xfrm>
            </p:spPr>
            <p:txBody>
              <a:bodyPr>
                <a:noAutofit/>
              </a:bodyPr>
              <a:lstStyle/>
              <a:p>
                <a:pPr algn="just">
                  <a:lnSpc>
                    <a:spcPct val="110000"/>
                  </a:lnSpc>
                </a:pPr>
                <a:r>
                  <a:rPr lang="zh-CN" altLang="en-US" sz="2400" b="1" u="sng" dirty="0"/>
                  <a:t>流网络</a:t>
                </a:r>
                <a:endParaRPr lang="en-US" altLang="zh-CN" sz="2400" b="1" u="sng" dirty="0"/>
              </a:p>
              <a:p>
                <a:pPr algn="just">
                  <a:lnSpc>
                    <a:spcPct val="100000"/>
                  </a:lnSpc>
                </a:pPr>
                <a:r>
                  <a:rPr lang="en-US" altLang="zh-CN" sz="2400" b="1" dirty="0"/>
                  <a:t>        </a:t>
                </a:r>
                <a:r>
                  <a:rPr lang="zh-CN" altLang="en-US" sz="2400" dirty="0">
                    <a:effectLst>
                      <a:outerShdw blurRad="38100" dist="38100" dir="2700000" algn="tl">
                        <a:srgbClr val="000000">
                          <a:alpha val="43137"/>
                        </a:srgbClr>
                      </a:outerShdw>
                    </a:effectLst>
                  </a:rPr>
                  <a:t>流网络</a:t>
                </a:r>
                <a14:m>
                  <m:oMath xmlns:m="http://schemas.openxmlformats.org/officeDocument/2006/math">
                    <m:r>
                      <m:rPr>
                        <m:sty m:val="p"/>
                      </m:rPr>
                      <a:rPr lang="en-US" altLang="zh-CN" sz="2400" i="1" dirty="0">
                        <a:latin typeface="Cambria Math" panose="02040503050406030204" charset="0"/>
                      </a:rPr>
                      <m:t>G</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V</m:t>
                    </m:r>
                    <m:r>
                      <a:rPr lang="en-US" altLang="zh-CN" sz="2400" b="0" i="0" dirty="0" smtClean="0">
                        <a:latin typeface="Cambria Math" panose="02040503050406030204" charset="0"/>
                      </a:rPr>
                      <m:t>,</m:t>
                    </m:r>
                    <m:r>
                      <m:rPr>
                        <m:sty m:val="p"/>
                      </m:rPr>
                      <a:rPr lang="en-US" altLang="zh-CN" sz="2400" b="0" i="0" dirty="0" smtClean="0">
                        <a:latin typeface="Cambria Math" panose="02040503050406030204" charset="0"/>
                      </a:rPr>
                      <m:t>E</m:t>
                    </m:r>
                    <m:r>
                      <a:rPr lang="en-US" altLang="zh-CN" sz="2400" b="0" i="0" dirty="0" smtClean="0">
                        <a:latin typeface="Cambria Math" panose="02040503050406030204" charset="0"/>
                      </a:rPr>
                      <m:t>)</m:t>
                    </m:r>
                    <m:r>
                      <a:rPr lang="zh-CN" altLang="en-US" sz="2400" i="1" dirty="0">
                        <a:latin typeface="Cambria Math" panose="02040503050406030204" charset="0"/>
                      </a:rPr>
                      <m:t>是</m:t>
                    </m:r>
                  </m:oMath>
                </a14:m>
                <a:r>
                  <a:rPr lang="zh-CN" altLang="en-US" sz="2400" dirty="0"/>
                  <a:t>一个有向加权图，其有向边的方向表示流的方向，边</a:t>
                </a:r>
                <a14:m>
                  <m:oMath xmlns:m="http://schemas.openxmlformats.org/officeDocument/2006/math">
                    <m:r>
                      <a:rPr lang="en-US" altLang="zh-CN" sz="2400" b="0" i="1" smtClean="0">
                        <a:latin typeface="Cambria Math" panose="02040503050406030204" charset="0"/>
                      </a:rPr>
                      <m:t>(</m:t>
                    </m:r>
                    <m:r>
                      <a:rPr lang="en-US" altLang="zh-CN" sz="2400" b="0" i="1" smtClean="0">
                        <a:latin typeface="Cambria Math" panose="02040503050406030204" charset="0"/>
                      </a:rPr>
                      <m:t>𝑢</m:t>
                    </m:r>
                    <m:r>
                      <a:rPr lang="en-US" altLang="zh-CN" sz="2400" b="0" i="1" smtClean="0">
                        <a:latin typeface="Cambria Math" panose="02040503050406030204" charset="0"/>
                      </a:rPr>
                      <m:t>,</m:t>
                    </m:r>
                    <m:r>
                      <a:rPr lang="en-US" altLang="zh-CN" sz="2400" b="0" i="1" smtClean="0">
                        <a:latin typeface="Cambria Math" panose="02040503050406030204" charset="0"/>
                      </a:rPr>
                      <m:t>𝑣</m:t>
                    </m:r>
                    <m:r>
                      <a:rPr lang="en-US" altLang="zh-CN" sz="2400" b="0" i="1" smtClean="0">
                        <a:latin typeface="Cambria Math" panose="02040503050406030204" charset="0"/>
                      </a:rPr>
                      <m:t>)</m:t>
                    </m:r>
                  </m:oMath>
                </a14:m>
                <a:r>
                  <a:rPr lang="zh-CN" altLang="en-US" sz="2400" dirty="0"/>
                  <a:t>的权值</a:t>
                </a:r>
                <a14:m>
                  <m:oMath xmlns:m="http://schemas.openxmlformats.org/officeDocument/2006/math">
                    <m:r>
                      <m:rPr>
                        <m:sty m:val="p"/>
                      </m:rPr>
                      <a:rPr lang="en-US" altLang="zh-CN" sz="2400" i="1" dirty="0">
                        <a:latin typeface="Cambria Math" panose="02040503050406030204" charset="0"/>
                      </a:rPr>
                      <m:t>c</m:t>
                    </m:r>
                    <m:r>
                      <a:rPr lang="en-US" altLang="zh-CN" sz="2400" b="0" i="1" dirty="0" smtClean="0">
                        <a:latin typeface="Cambria Math" panose="02040503050406030204" charset="0"/>
                      </a:rPr>
                      <m:t>(</m:t>
                    </m:r>
                    <m:r>
                      <a:rPr lang="en-US" altLang="zh-CN" sz="2400" b="0" i="1" dirty="0" smtClean="0">
                        <a:latin typeface="Cambria Math" panose="02040503050406030204" charset="0"/>
                      </a:rPr>
                      <m:t>𝑢</m:t>
                    </m:r>
                    <m:r>
                      <a:rPr lang="en-US" altLang="zh-CN" sz="2400" b="0" i="1" dirty="0" smtClean="0">
                        <a:latin typeface="Cambria Math" panose="02040503050406030204" charset="0"/>
                      </a:rPr>
                      <m:t>,</m:t>
                    </m:r>
                    <m:r>
                      <a:rPr lang="en-US" altLang="zh-CN" sz="2400" b="0" i="1" dirty="0" smtClean="0">
                        <a:latin typeface="Cambria Math" panose="02040503050406030204" charset="0"/>
                      </a:rPr>
                      <m:t>𝑣</m:t>
                    </m:r>
                    <m:r>
                      <a:rPr lang="en-US" altLang="zh-CN" sz="2400" b="0" i="1" dirty="0" smtClean="0">
                        <a:latin typeface="Cambria Math" panose="02040503050406030204" charset="0"/>
                      </a:rPr>
                      <m:t>)</m:t>
                    </m:r>
                  </m:oMath>
                </a14:m>
                <a:r>
                  <a:rPr lang="zh-CN" altLang="en-US" sz="2400" dirty="0"/>
                  <a:t>表示边的容量上限。</a:t>
                </a:r>
                <a:endParaRPr lang="en-US" altLang="zh-CN" sz="2400" dirty="0"/>
              </a:p>
              <a:p>
                <a:pPr algn="just">
                  <a:lnSpc>
                    <a:spcPct val="100000"/>
                  </a:lnSpc>
                </a:pPr>
                <a:r>
                  <a:rPr lang="en-US" altLang="zh-CN" sz="2400" dirty="0"/>
                  <a:t>        </a:t>
                </a:r>
                <a:r>
                  <a:rPr lang="zh-CN" altLang="en-US" sz="2400" dirty="0"/>
                  <a:t>流网络包含两个特殊结点：源点</a:t>
                </a:r>
                <a:r>
                  <a:rPr lang="en-US" altLang="zh-CN" sz="2400" dirty="0"/>
                  <a:t>(source)</a:t>
                </a:r>
                <a:r>
                  <a:rPr lang="zh-CN" altLang="en-US" sz="2400" dirty="0"/>
                  <a:t> </a:t>
                </a:r>
                <a:r>
                  <a:rPr lang="en-US" altLang="zh-CN" sz="2400" dirty="0"/>
                  <a:t>s</a:t>
                </a:r>
                <a:r>
                  <a:rPr lang="zh-CN" altLang="en-US" sz="2400" dirty="0"/>
                  <a:t>和汇点</a:t>
                </a:r>
                <a:r>
                  <a:rPr lang="en-US" altLang="zh-CN" sz="2400" dirty="0"/>
                  <a:t>(sink)</a:t>
                </a:r>
                <a:r>
                  <a:rPr lang="zh-CN" altLang="en-US" sz="2400" dirty="0"/>
                  <a:t> </a:t>
                </a:r>
                <a:r>
                  <a:rPr lang="en-US" altLang="zh-CN" sz="2400" dirty="0"/>
                  <a:t>t</a:t>
                </a:r>
                <a:r>
                  <a:rPr lang="zh-CN" altLang="en-US" sz="2400" dirty="0"/>
                  <a:t>。</a:t>
                </a:r>
                <a:endParaRPr lang="en-US" altLang="zh-CN" sz="2400" dirty="0"/>
              </a:p>
              <a:p>
                <a:pPr algn="just">
                  <a:lnSpc>
                    <a:spcPct val="100000"/>
                  </a:lnSpc>
                </a:pPr>
                <a:r>
                  <a:rPr lang="zh-CN" altLang="en-US" sz="2400" b="1" u="sng" dirty="0"/>
                  <a:t>网络流</a:t>
                </a:r>
                <a:endParaRPr lang="en-US" altLang="zh-CN" sz="2400" b="1" u="sng" dirty="0"/>
              </a:p>
              <a:p>
                <a:pPr algn="just">
                  <a:lnSpc>
                    <a:spcPct val="100000"/>
                  </a:lnSpc>
                </a:pPr>
                <a:r>
                  <a:rPr lang="en-US" altLang="zh-CN" sz="2400" dirty="0"/>
                  <a:t>       </a:t>
                </a:r>
                <a:r>
                  <a:rPr lang="zh-CN" altLang="en-US" sz="2400" dirty="0"/>
                  <a:t>给定流网络</a:t>
                </a:r>
                <a14:m>
                  <m:oMath xmlns:m="http://schemas.openxmlformats.org/officeDocument/2006/math">
                    <m:r>
                      <m:rPr>
                        <m:sty m:val="p"/>
                      </m:rPr>
                      <a:rPr lang="en-US" altLang="zh-CN" sz="2400" i="1" dirty="0">
                        <a:latin typeface="Cambria Math" panose="02040503050406030204" charset="0"/>
                      </a:rPr>
                      <m:t>G</m:t>
                    </m:r>
                    <m:r>
                      <a:rPr lang="en-US" altLang="zh-CN" sz="2400" dirty="0">
                        <a:latin typeface="Cambria Math" panose="02040503050406030204" charset="0"/>
                      </a:rPr>
                      <m:t>=(</m:t>
                    </m:r>
                    <m:r>
                      <m:rPr>
                        <m:sty m:val="p"/>
                      </m:rPr>
                      <a:rPr lang="en-US" altLang="zh-CN" sz="2400" dirty="0">
                        <a:latin typeface="Cambria Math" panose="02040503050406030204" charset="0"/>
                      </a:rPr>
                      <m:t>V</m:t>
                    </m:r>
                    <m:r>
                      <a:rPr lang="en-US" altLang="zh-CN" sz="2400" dirty="0">
                        <a:latin typeface="Cambria Math" panose="02040503050406030204" charset="0"/>
                      </a:rPr>
                      <m:t>,</m:t>
                    </m:r>
                    <m:r>
                      <m:rPr>
                        <m:sty m:val="p"/>
                      </m:rPr>
                      <a:rPr lang="en-US" altLang="zh-CN" sz="2400" dirty="0">
                        <a:latin typeface="Cambria Math" panose="02040503050406030204" charset="0"/>
                      </a:rPr>
                      <m:t>E</m:t>
                    </m:r>
                    <m:r>
                      <a:rPr lang="en-US" altLang="zh-CN" sz="2400" dirty="0">
                        <a:latin typeface="Cambria Math" panose="02040503050406030204" charset="0"/>
                      </a:rPr>
                      <m:t>)</m:t>
                    </m:r>
                    <m:r>
                      <a:rPr lang="zh-CN" altLang="en-US" sz="2400" i="1" dirty="0" smtClean="0">
                        <a:latin typeface="Cambria Math" panose="02040503050406030204" charset="0"/>
                      </a:rPr>
                      <m:t>及</m:t>
                    </m:r>
                  </m:oMath>
                </a14:m>
                <a:r>
                  <a:rPr lang="zh-CN" altLang="en-US" sz="2400" dirty="0"/>
                  <a:t>流</a:t>
                </a:r>
                <a14:m>
                  <m:oMath xmlns:m="http://schemas.openxmlformats.org/officeDocument/2006/math">
                    <m:r>
                      <a:rPr lang="zh-CN" altLang="en-US" sz="2400" b="0" i="0" smtClean="0">
                        <a:latin typeface="Cambria Math" panose="02040503050406030204" pitchFamily="18" charset="0"/>
                        <a:ea typeface="Microsoft YaHei" panose="020B0503020204020204" pitchFamily="34" charset="-122"/>
                      </a:rPr>
                      <m:t> </m:t>
                    </m:r>
                    <m:r>
                      <a:rPr lang="en-US" altLang="zh-CN" sz="2400" i="1">
                        <a:latin typeface="Cambria Math" panose="02040503050406030204" pitchFamily="18" charset="0"/>
                        <a:ea typeface="Microsoft YaHei" panose="020B0503020204020204" pitchFamily="34" charset="-122"/>
                      </a:rPr>
                      <m:t>𝑓</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𝑅</m:t>
                    </m:r>
                    <m:r>
                      <a:rPr lang="en-US" altLang="zh-CN" sz="2400" i="1">
                        <a:latin typeface="Cambria Math" panose="02040503050406030204" pitchFamily="18" charset="0"/>
                        <a:ea typeface="Microsoft YaHei" panose="020B0503020204020204" pitchFamily="34" charset="-122"/>
                      </a:rPr>
                      <m:t> </m:t>
                    </m:r>
                  </m:oMath>
                </a14:m>
                <a:r>
                  <a:rPr lang="zh-CN" altLang="en-US" sz="2400" dirty="0"/>
                  <a:t>，</a:t>
                </a:r>
                <a:r>
                  <a:rPr lang="zh-CN" altLang="en-US" sz="2400" dirty="0">
                    <a:solidFill>
                      <a:srgbClr val="C00000"/>
                    </a:solidFill>
                  </a:rPr>
                  <a:t>网络流</a:t>
                </a:r>
                <a:r>
                  <a:rPr lang="zh-CN" altLang="en-US" sz="2400" dirty="0"/>
                  <a:t>等于从源点流出的</a:t>
                </a:r>
                <a:r>
                  <a:rPr lang="zh-CN" altLang="en-US" sz="2400" dirty="0">
                    <a:solidFill>
                      <a:srgbClr val="0000FF"/>
                    </a:solidFill>
                  </a:rPr>
                  <a:t>净</a:t>
                </a:r>
                <a:r>
                  <a:rPr lang="zh-CN" altLang="en-US" sz="2400" dirty="0"/>
                  <a:t>流量，即                                                     </a:t>
                </a:r>
                <a:endParaRPr lang="en-US" altLang="zh-CN" sz="2400" dirty="0"/>
              </a:p>
              <a:p>
                <a:pPr algn="just">
                  <a:lnSpc>
                    <a:spcPct val="100000"/>
                  </a:lnSpc>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𝑓</m:t>
                          </m:r>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𝑣</m:t>
                              </m:r>
                            </m:e>
                          </m:d>
                          <m:r>
                            <a:rPr lang="en-US" altLang="zh-CN" sz="2800" b="0" i="1" smtClean="0">
                              <a:latin typeface="Cambria Math" panose="02040503050406030204" pitchFamily="18" charset="0"/>
                            </a:rPr>
                            <m:t>−</m:t>
                          </m:r>
                        </m:e>
                      </m:nary>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e>
                      </m:nary>
                    </m:oMath>
                  </m:oMathPara>
                </a14:m>
                <a:endParaRPr lang="en-US" altLang="zh-CN" sz="2400" dirty="0"/>
              </a:p>
              <a:p>
                <a:pPr algn="just">
                  <a:lnSpc>
                    <a:spcPct val="100000"/>
                  </a:lnSpc>
                </a:pPr>
                <a:r>
                  <a:rPr lang="zh-CN" altLang="en-US" sz="2400" dirty="0"/>
                  <a:t>                  </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3765550"/>
              </a:xfrm>
              <a:blipFill>
                <a:blip r:embed="rId3"/>
                <a:stretch>
                  <a:fillRect l="-942" t="-1010" r="-3651" b="-68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938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513773095"/>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t>2</a:t>
                      </a:r>
                      <a:endParaRPr lang="zh-CN" altLang="en-US" sz="2000" dirty="0"/>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t>3</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2206053"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C</a:t>
            </a:r>
            <a:r>
              <a:rPr kumimoji="1" lang="en-US" altLang="zh-CN" sz="2400" baseline="-25000" dirty="0"/>
              <a:t>0</a:t>
            </a:r>
            <a:r>
              <a:rPr kumimoji="1" lang="en-US" altLang="zh-CN" sz="2400" dirty="0"/>
              <a:t>,</a:t>
            </a:r>
            <a:r>
              <a:rPr kumimoji="1" lang="zh-CN" altLang="en-US" sz="2400" dirty="0"/>
              <a:t> </a:t>
            </a:r>
            <a:r>
              <a:rPr kumimoji="1" lang="en-US" altLang="zh-CN" sz="2400" dirty="0"/>
              <a:t>C</a:t>
            </a:r>
            <a:r>
              <a:rPr kumimoji="1" lang="en-US" altLang="zh-CN" sz="2400" baseline="-25000" dirty="0"/>
              <a:t>1</a:t>
            </a:r>
            <a:r>
              <a:rPr kumimoji="1" lang="en-US" altLang="zh-CN" sz="2400" dirty="0"/>
              <a:t>,</a:t>
            </a:r>
            <a:r>
              <a:rPr kumimoji="1" lang="zh-CN" altLang="en-US" sz="2400" dirty="0"/>
              <a:t> </a:t>
            </a:r>
            <a:r>
              <a:rPr kumimoji="1" lang="en-US" altLang="zh-CN" sz="2400" dirty="0"/>
              <a:t>C</a:t>
            </a:r>
            <a:r>
              <a:rPr kumimoji="1" lang="en-US" altLang="zh-CN" sz="2400" baseline="-25000" dirty="0"/>
              <a:t>3</a:t>
            </a:r>
            <a:endParaRPr kumimoji="1" lang="zh-CN" altLang="en-US" sz="2400" baseline="-25000" dirty="0"/>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1136337"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en-US" altLang="zh-CN" sz="2000" dirty="0">
                <a:latin typeface="Microsoft YaHei" panose="020B0503020204020204" pitchFamily="34" charset="-122"/>
                <a:ea typeface="Microsoft YaHei" panose="020B0503020204020204" pitchFamily="34" charset="-122"/>
              </a:rPr>
              <a:t>:</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FAA2F193-C0F0-E16C-BE81-40A1EACF0284}"/>
              </a:ext>
            </a:extLst>
          </p:cNvPr>
          <p:cNvSpPr txBox="1"/>
          <p:nvPr/>
        </p:nvSpPr>
        <p:spPr>
          <a:xfrm>
            <a:off x="9189947" y="4978182"/>
            <a:ext cx="1800493" cy="369332"/>
          </a:xfrm>
          <a:prstGeom prst="rect">
            <a:avLst/>
          </a:prstGeom>
          <a:noFill/>
        </p:spPr>
        <p:txBody>
          <a:bodyPr wrap="none" rtlCol="0">
            <a:spAutoFit/>
          </a:bodyPr>
          <a:lstStyle/>
          <a:p>
            <a:r>
              <a:rPr kumimoji="1" lang="zh-CN" altLang="en-US" dirty="0"/>
              <a:t>计算各结点入度</a:t>
            </a:r>
          </a:p>
        </p:txBody>
      </p:sp>
    </p:spTree>
    <p:extLst>
      <p:ext uri="{BB962C8B-B14F-4D97-AF65-F5344CB8AC3E}">
        <p14:creationId xmlns:p14="http://schemas.microsoft.com/office/powerpoint/2010/main" val="11012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3765550"/>
              </a:xfrm>
            </p:spPr>
            <p:txBody>
              <a:bodyPr>
                <a:noAutofit/>
              </a:bodyPr>
              <a:lstStyle/>
              <a:p>
                <a:pPr algn="just">
                  <a:lnSpc>
                    <a:spcPct val="100000"/>
                  </a:lnSpc>
                </a:pPr>
                <a:r>
                  <a:rPr lang="zh-CN" altLang="en-US" sz="2400" b="1" u="sng" dirty="0"/>
                  <a:t>网络流</a:t>
                </a:r>
                <a:endParaRPr lang="en-US" altLang="zh-CN" sz="2400" b="1" u="sng" dirty="0"/>
              </a:p>
              <a:p>
                <a:pPr algn="just">
                  <a:lnSpc>
                    <a:spcPct val="100000"/>
                  </a:lnSpc>
                </a:pPr>
                <a:r>
                  <a:rPr lang="zh-CN" altLang="en-US" sz="2400" dirty="0"/>
                  <a:t>   给定流网络</a:t>
                </a:r>
                <a14:m>
                  <m:oMath xmlns:m="http://schemas.openxmlformats.org/officeDocument/2006/math">
                    <m:r>
                      <m:rPr>
                        <m:sty m:val="p"/>
                      </m:rPr>
                      <a:rPr lang="en-US" altLang="zh-CN" sz="2400" i="1" dirty="0">
                        <a:latin typeface="Cambria Math" panose="02040503050406030204" charset="0"/>
                      </a:rPr>
                      <m:t>G</m:t>
                    </m:r>
                    <m:r>
                      <a:rPr lang="en-US" altLang="zh-CN" sz="2400" dirty="0">
                        <a:latin typeface="Cambria Math" panose="02040503050406030204" charset="0"/>
                      </a:rPr>
                      <m:t>=(</m:t>
                    </m:r>
                    <m:r>
                      <m:rPr>
                        <m:sty m:val="p"/>
                      </m:rPr>
                      <a:rPr lang="en-US" altLang="zh-CN" sz="2400" dirty="0">
                        <a:latin typeface="Cambria Math" panose="02040503050406030204" charset="0"/>
                      </a:rPr>
                      <m:t>V</m:t>
                    </m:r>
                    <m:r>
                      <a:rPr lang="en-US" altLang="zh-CN" sz="2400" dirty="0">
                        <a:latin typeface="Cambria Math" panose="02040503050406030204" charset="0"/>
                      </a:rPr>
                      <m:t>,</m:t>
                    </m:r>
                    <m:r>
                      <m:rPr>
                        <m:sty m:val="p"/>
                      </m:rPr>
                      <a:rPr lang="en-US" altLang="zh-CN" sz="2400" dirty="0">
                        <a:latin typeface="Cambria Math" panose="02040503050406030204" charset="0"/>
                      </a:rPr>
                      <m:t>E</m:t>
                    </m:r>
                    <m:r>
                      <a:rPr lang="en-US" altLang="zh-CN" sz="2400" dirty="0">
                        <a:latin typeface="Cambria Math" panose="02040503050406030204" charset="0"/>
                      </a:rPr>
                      <m:t>)</m:t>
                    </m:r>
                    <m:r>
                      <a:rPr lang="zh-CN" altLang="en-US" sz="2400" i="1" dirty="0">
                        <a:latin typeface="Cambria Math" panose="02040503050406030204" charset="0"/>
                      </a:rPr>
                      <m:t>及</m:t>
                    </m:r>
                  </m:oMath>
                </a14:m>
                <a:r>
                  <a:rPr lang="zh-CN" altLang="en-US" sz="2400" dirty="0"/>
                  <a:t>流</a:t>
                </a:r>
                <a14:m>
                  <m:oMath xmlns:m="http://schemas.openxmlformats.org/officeDocument/2006/math">
                    <m:r>
                      <a:rPr lang="zh-CN" altLang="en-US" sz="2400">
                        <a:latin typeface="Cambria Math" panose="02040503050406030204" pitchFamily="18" charset="0"/>
                        <a:ea typeface="Microsoft YaHei" panose="020B0503020204020204" pitchFamily="34" charset="-122"/>
                      </a:rPr>
                      <m:t> </m:t>
                    </m:r>
                    <m:r>
                      <a:rPr lang="en-US" altLang="zh-CN" sz="2400" i="1">
                        <a:latin typeface="Cambria Math" panose="02040503050406030204" pitchFamily="18" charset="0"/>
                        <a:ea typeface="Microsoft YaHei" panose="020B0503020204020204" pitchFamily="34" charset="-122"/>
                      </a:rPr>
                      <m:t>𝑓</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𝑅</m:t>
                    </m:r>
                  </m:oMath>
                </a14:m>
                <a:r>
                  <a:rPr lang="zh-CN" altLang="en-US" sz="2400" dirty="0"/>
                  <a:t>，</a:t>
                </a:r>
                <a:r>
                  <a:rPr lang="zh-CN" altLang="en-US" sz="2400" dirty="0">
                    <a:solidFill>
                      <a:srgbClr val="C00000"/>
                    </a:solidFill>
                  </a:rPr>
                  <a:t>网络流</a:t>
                </a:r>
                <a:r>
                  <a:rPr lang="zh-CN" altLang="en-US" sz="2400" dirty="0"/>
                  <a:t>等于从源点流出的</a:t>
                </a:r>
                <a:r>
                  <a:rPr lang="zh-CN" altLang="en-US" sz="2400" dirty="0">
                    <a:solidFill>
                      <a:srgbClr val="0000FF"/>
                    </a:solidFill>
                  </a:rPr>
                  <a:t>净</a:t>
                </a:r>
                <a:r>
                  <a:rPr lang="zh-CN" altLang="en-US" sz="2400" dirty="0"/>
                  <a:t>流量，即             </a:t>
                </a:r>
                <a:endParaRPr lang="en-US" altLang="zh-CN" sz="2400" dirty="0"/>
              </a:p>
              <a:p>
                <a:pPr algn="just">
                  <a:lnSpc>
                    <a:spcPct val="100000"/>
                  </a:lnSpc>
                </a:pPr>
                <a:r>
                  <a:rPr lang="zh-CN" altLang="en-US" sz="2400" dirty="0"/>
                  <a:t>                             </a:t>
                </a:r>
                <a14:m>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𝑓</m:t>
                        </m:r>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𝑣</m:t>
                            </m:r>
                          </m:e>
                        </m:d>
                        <m:r>
                          <a:rPr lang="en-US" altLang="zh-CN" sz="2800" b="0" i="1" smtClean="0">
                            <a:latin typeface="Cambria Math" panose="02040503050406030204" pitchFamily="18" charset="0"/>
                          </a:rPr>
                          <m:t>−</m:t>
                        </m:r>
                      </m:e>
                    </m:nary>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𝑠</m:t>
                        </m:r>
                        <m:r>
                          <a:rPr lang="en-US" altLang="zh-CN" sz="2800" b="0" i="1" smtClean="0">
                            <a:latin typeface="Cambria Math" panose="02040503050406030204" pitchFamily="18" charset="0"/>
                          </a:rPr>
                          <m:t>)</m:t>
                        </m:r>
                      </m:e>
                    </m:nary>
                  </m:oMath>
                </a14:m>
                <a:endParaRPr lang="en-US" altLang="zh-CN" sz="2400" dirty="0"/>
              </a:p>
              <a:p>
                <a:pPr algn="just">
                  <a:lnSpc>
                    <a:spcPct val="100000"/>
                  </a:lnSpc>
                </a:pPr>
                <a:r>
                  <a:rPr lang="zh-CN" altLang="en-US" sz="2400" dirty="0"/>
                  <a:t>                  </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3765550"/>
              </a:xfrm>
              <a:blipFill>
                <a:blip r:embed="rId3"/>
                <a:stretch>
                  <a:fillRect l="-942" t="-1347" r="-118"/>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73D2D66D-0D0D-ADD6-32EA-1995B8E52E30}"/>
              </a:ext>
            </a:extLst>
          </p:cNvPr>
          <p:cNvPicPr>
            <a:picLocks noChangeAspect="1" noChangeArrowheads="1"/>
          </p:cNvPicPr>
          <p:nvPr/>
        </p:nvPicPr>
        <p:blipFill>
          <a:blip r:embed="rId4" cstate="print"/>
          <a:srcRect/>
          <a:stretch>
            <a:fillRect/>
          </a:stretch>
        </p:blipFill>
        <p:spPr bwMode="auto">
          <a:xfrm>
            <a:off x="1044307" y="3197227"/>
            <a:ext cx="6867525" cy="2924175"/>
          </a:xfrm>
          <a:prstGeom prst="rect">
            <a:avLst/>
          </a:prstGeom>
          <a:noFill/>
          <a:ln w="9525">
            <a:noFill/>
            <a:miter lim="800000"/>
            <a:headEnd/>
            <a:tailEnd/>
          </a:ln>
        </p:spPr>
      </p:pic>
      <p:sp>
        <p:nvSpPr>
          <p:cNvPr id="7" name="文本框 6">
            <a:extLst>
              <a:ext uri="{FF2B5EF4-FFF2-40B4-BE49-F238E27FC236}">
                <a16:creationId xmlns:a16="http://schemas.microsoft.com/office/drawing/2014/main" id="{F7EC302B-BBC8-072B-355C-F2D29FAFCDD7}"/>
              </a:ext>
            </a:extLst>
          </p:cNvPr>
          <p:cNvSpPr txBox="1"/>
          <p:nvPr/>
        </p:nvSpPr>
        <p:spPr>
          <a:xfrm>
            <a:off x="8070686" y="4659314"/>
            <a:ext cx="3441968" cy="400110"/>
          </a:xfrm>
          <a:prstGeom prst="rect">
            <a:avLst/>
          </a:prstGeom>
          <a:solidFill>
            <a:srgbClr val="009999"/>
          </a:solidFill>
        </p:spPr>
        <p:txBody>
          <a:bodyPr wrap="none" rtlCol="0">
            <a:spAutoFit/>
          </a:bodyPr>
          <a:lstStyle/>
          <a:p>
            <a:pPr marL="342900" indent="-342900">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网络流</a:t>
            </a:r>
            <a:r>
              <a:rPr kumimoji="1" lang="en-US" altLang="zh-CN" sz="2000" dirty="0">
                <a:solidFill>
                  <a:schemeClr val="bg1"/>
                </a:solidFill>
                <a:latin typeface="Microsoft YaHei" panose="020B0503020204020204" pitchFamily="34" charset="-122"/>
                <a:ea typeface="Microsoft YaHei" panose="020B0503020204020204" pitchFamily="34" charset="-122"/>
              </a:rPr>
              <a:t>|f|</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3</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89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3765550"/>
              </a:xfrm>
            </p:spPr>
            <p:txBody>
              <a:bodyPr>
                <a:noAutofit/>
              </a:bodyPr>
              <a:lstStyle/>
              <a:p>
                <a:pPr algn="just">
                  <a:lnSpc>
                    <a:spcPct val="100000"/>
                  </a:lnSpc>
                </a:pPr>
                <a:r>
                  <a:rPr lang="zh-CN" altLang="en-US" sz="2400" b="1" u="sng" dirty="0"/>
                  <a:t>网络流</a:t>
                </a:r>
                <a:endParaRPr lang="en-US" altLang="zh-CN" sz="2400" b="1" u="sng" dirty="0"/>
              </a:p>
              <a:p>
                <a:pPr algn="just">
                  <a:lnSpc>
                    <a:spcPct val="100000"/>
                  </a:lnSpc>
                </a:pPr>
                <a:r>
                  <a:rPr lang="en-US" altLang="zh-CN" sz="2400" dirty="0"/>
                  <a:t>    </a:t>
                </a:r>
                <a:r>
                  <a:rPr lang="zh-CN" altLang="en-US" sz="2400" dirty="0"/>
                  <a:t>给定流网络</a:t>
                </a:r>
                <a14:m>
                  <m:oMath xmlns:m="http://schemas.openxmlformats.org/officeDocument/2006/math">
                    <m:r>
                      <m:rPr>
                        <m:sty m:val="p"/>
                      </m:rPr>
                      <a:rPr lang="en-US" altLang="zh-CN" sz="2400" i="1" dirty="0">
                        <a:latin typeface="Cambria Math" panose="02040503050406030204" charset="0"/>
                      </a:rPr>
                      <m:t>G</m:t>
                    </m:r>
                    <m:r>
                      <a:rPr lang="en-US" altLang="zh-CN" sz="2400" dirty="0">
                        <a:latin typeface="Cambria Math" panose="02040503050406030204" charset="0"/>
                      </a:rPr>
                      <m:t>=(</m:t>
                    </m:r>
                    <m:r>
                      <m:rPr>
                        <m:sty m:val="p"/>
                      </m:rPr>
                      <a:rPr lang="en-US" altLang="zh-CN" sz="2400" dirty="0">
                        <a:latin typeface="Cambria Math" panose="02040503050406030204" charset="0"/>
                      </a:rPr>
                      <m:t>V</m:t>
                    </m:r>
                    <m:r>
                      <a:rPr lang="en-US" altLang="zh-CN" sz="2400" dirty="0">
                        <a:latin typeface="Cambria Math" panose="02040503050406030204" charset="0"/>
                      </a:rPr>
                      <m:t>,</m:t>
                    </m:r>
                    <m:r>
                      <m:rPr>
                        <m:sty m:val="p"/>
                      </m:rPr>
                      <a:rPr lang="en-US" altLang="zh-CN" sz="2400" dirty="0">
                        <a:latin typeface="Cambria Math" panose="02040503050406030204" charset="0"/>
                      </a:rPr>
                      <m:t>E</m:t>
                    </m:r>
                    <m:r>
                      <a:rPr lang="en-US" altLang="zh-CN" sz="2400" dirty="0">
                        <a:latin typeface="Cambria Math" panose="02040503050406030204" charset="0"/>
                      </a:rPr>
                      <m:t>)</m:t>
                    </m:r>
                    <m:r>
                      <a:rPr lang="zh-CN" altLang="en-US" sz="2400" i="1" dirty="0">
                        <a:latin typeface="Cambria Math" panose="02040503050406030204" charset="0"/>
                      </a:rPr>
                      <m:t>及</m:t>
                    </m:r>
                  </m:oMath>
                </a14:m>
                <a:r>
                  <a:rPr lang="zh-CN" altLang="en-US" sz="2400" dirty="0"/>
                  <a:t>流</a:t>
                </a:r>
                <a14:m>
                  <m:oMath xmlns:m="http://schemas.openxmlformats.org/officeDocument/2006/math">
                    <m:r>
                      <a:rPr lang="zh-CN" altLang="en-US" sz="2400">
                        <a:latin typeface="Cambria Math" panose="02040503050406030204" pitchFamily="18" charset="0"/>
                        <a:ea typeface="Microsoft YaHei" panose="020B0503020204020204" pitchFamily="34" charset="-122"/>
                      </a:rPr>
                      <m:t> </m:t>
                    </m:r>
                    <m:r>
                      <a:rPr lang="en-US" altLang="zh-CN" sz="2400" i="1">
                        <a:latin typeface="Cambria Math" panose="02040503050406030204" pitchFamily="18" charset="0"/>
                        <a:ea typeface="Microsoft YaHei" panose="020B0503020204020204" pitchFamily="34" charset="-122"/>
                      </a:rPr>
                      <m:t>𝑓</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𝑅</m:t>
                    </m:r>
                  </m:oMath>
                </a14:m>
                <a:r>
                  <a:rPr lang="zh-CN" altLang="en-US" sz="2400" dirty="0"/>
                  <a:t>，网络流也等于</a:t>
                </a:r>
                <a:r>
                  <a:rPr lang="zh-CN" altLang="en-US" sz="2400" dirty="0">
                    <a:solidFill>
                      <a:srgbClr val="C00000"/>
                    </a:solidFill>
                  </a:rPr>
                  <a:t>流入汇点的净流量</a:t>
                </a:r>
                <a:r>
                  <a:rPr lang="zh-CN" altLang="en-US" sz="2400" dirty="0"/>
                  <a:t>，即                                          </a:t>
                </a:r>
                <a:endParaRPr lang="en-US" altLang="zh-CN" sz="2400" dirty="0"/>
              </a:p>
              <a:p>
                <a:pPr algn="just">
                  <a:lnSpc>
                    <a:spcPct val="100000"/>
                  </a:lnSpc>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𝑓</m:t>
                          </m:r>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e>
                          </m:d>
                          <m:r>
                            <a:rPr lang="en-US" altLang="zh-CN" sz="2800" b="0" i="1" smtClean="0">
                              <a:latin typeface="Cambria Math" panose="02040503050406030204" pitchFamily="18" charset="0"/>
                            </a:rPr>
                            <m:t>−</m:t>
                          </m:r>
                        </m:e>
                      </m:nary>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𝑣</m:t>
                          </m:r>
                          <m:r>
                            <a:rPr lang="en-US" altLang="zh-CN" sz="2800" b="0" i="1" smtClean="0">
                              <a:latin typeface="Cambria Math" panose="02040503050406030204" pitchFamily="18" charset="0"/>
                            </a:rPr>
                            <m:t>)</m:t>
                          </m:r>
                        </m:e>
                      </m:nary>
                    </m:oMath>
                  </m:oMathPara>
                </a14:m>
                <a:endParaRPr lang="en-US" altLang="zh-CN" sz="2400" dirty="0"/>
              </a:p>
              <a:p>
                <a:pPr algn="just">
                  <a:lnSpc>
                    <a:spcPct val="100000"/>
                  </a:lnSpc>
                </a:pPr>
                <a:r>
                  <a:rPr lang="zh-CN" altLang="en-US" sz="2400" dirty="0"/>
                  <a:t>                  </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3765550"/>
              </a:xfrm>
              <a:blipFill>
                <a:blip r:embed="rId3"/>
                <a:stretch>
                  <a:fillRect l="-942" t="-7407" r="-824" b="-18182"/>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73D2D66D-0D0D-ADD6-32EA-1995B8E52E30}"/>
              </a:ext>
            </a:extLst>
          </p:cNvPr>
          <p:cNvPicPr>
            <a:picLocks noChangeAspect="1" noChangeArrowheads="1"/>
          </p:cNvPicPr>
          <p:nvPr/>
        </p:nvPicPr>
        <p:blipFill>
          <a:blip r:embed="rId4" cstate="print"/>
          <a:srcRect/>
          <a:stretch>
            <a:fillRect/>
          </a:stretch>
        </p:blipFill>
        <p:spPr bwMode="auto">
          <a:xfrm>
            <a:off x="1232099" y="3857624"/>
            <a:ext cx="5534293" cy="2356488"/>
          </a:xfrm>
          <a:prstGeom prst="rect">
            <a:avLst/>
          </a:prstGeom>
          <a:noFill/>
          <a:ln w="9525">
            <a:noFill/>
            <a:miter lim="800000"/>
            <a:headEnd/>
            <a:tailEnd/>
          </a:ln>
        </p:spPr>
      </p:pic>
      <p:sp>
        <p:nvSpPr>
          <p:cNvPr id="7" name="文本框 6">
            <a:extLst>
              <a:ext uri="{FF2B5EF4-FFF2-40B4-BE49-F238E27FC236}">
                <a16:creationId xmlns:a16="http://schemas.microsoft.com/office/drawing/2014/main" id="{F7EC302B-BBC8-072B-355C-F2D29FAFCDD7}"/>
              </a:ext>
            </a:extLst>
          </p:cNvPr>
          <p:cNvSpPr txBox="1"/>
          <p:nvPr/>
        </p:nvSpPr>
        <p:spPr>
          <a:xfrm>
            <a:off x="7431663" y="4341814"/>
            <a:ext cx="3441968" cy="400110"/>
          </a:xfrm>
          <a:prstGeom prst="rect">
            <a:avLst/>
          </a:prstGeom>
          <a:solidFill>
            <a:srgbClr val="009999"/>
          </a:solidFill>
        </p:spPr>
        <p:txBody>
          <a:bodyPr wrap="none" rtlCol="0">
            <a:spAutoFit/>
          </a:bodyPr>
          <a:lstStyle/>
          <a:p>
            <a:pPr marL="342900" indent="-342900">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网络流</a:t>
            </a:r>
            <a:r>
              <a:rPr kumimoji="1" lang="en-US" altLang="zh-CN" sz="2000" dirty="0">
                <a:solidFill>
                  <a:schemeClr val="bg1"/>
                </a:solidFill>
                <a:latin typeface="Microsoft YaHei" panose="020B0503020204020204" pitchFamily="34" charset="-122"/>
                <a:ea typeface="Microsoft YaHei" panose="020B0503020204020204" pitchFamily="34" charset="-122"/>
              </a:rPr>
              <a:t>|f|</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0</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3</a:t>
            </a:r>
            <a:endParaRPr kumimoji="1" lang="zh-CN" altLang="en-US" sz="20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047D5EDE-5CF4-15E1-EDB8-CBD2F9E4B46E}"/>
              </a:ext>
            </a:extLst>
          </p:cNvPr>
          <p:cNvSpPr txBox="1"/>
          <p:nvPr/>
        </p:nvSpPr>
        <p:spPr>
          <a:xfrm>
            <a:off x="7422964" y="5519572"/>
            <a:ext cx="3717684" cy="400110"/>
          </a:xfrm>
          <a:prstGeom prst="rect">
            <a:avLst/>
          </a:prstGeom>
          <a:solidFill>
            <a:schemeClr val="accent1">
              <a:lumMod val="50000"/>
            </a:schemeClr>
          </a:solidFill>
        </p:spPr>
        <p:txBody>
          <a:bodyPr wrap="none" rtlCol="0">
            <a:spAutoFit/>
          </a:bodyPr>
          <a:lstStyle/>
          <a:p>
            <a:pPr marL="342900" indent="-342900">
              <a:buFont typeface="Arial" panose="020B0604020202020204" pitchFamily="34" charset="0"/>
              <a:buChar char="•"/>
            </a:pPr>
            <a:r>
              <a:rPr kumimoji="1" lang="zh-CN" altLang="en-US" sz="2000" dirty="0">
                <a:solidFill>
                  <a:schemeClr val="bg1"/>
                </a:solidFill>
                <a:latin typeface="Microsoft YaHei" panose="020B0503020204020204" pitchFamily="34" charset="-122"/>
                <a:ea typeface="Microsoft YaHei" panose="020B0503020204020204" pitchFamily="34" charset="-122"/>
              </a:rPr>
              <a:t>流入</a:t>
            </a:r>
            <a:r>
              <a:rPr kumimoji="1" lang="en-US" altLang="zh-CN" sz="2000" dirty="0">
                <a:solidFill>
                  <a:schemeClr val="bg1"/>
                </a:solidFill>
                <a:latin typeface="Microsoft YaHei" panose="020B0503020204020204" pitchFamily="34" charset="-122"/>
                <a:ea typeface="Microsoft YaHei" panose="020B0503020204020204" pitchFamily="34" charset="-122"/>
              </a:rPr>
              <a:t>t</a:t>
            </a:r>
            <a:r>
              <a:rPr kumimoji="1" lang="zh-CN" altLang="en-US" sz="2000" dirty="0">
                <a:solidFill>
                  <a:schemeClr val="bg1"/>
                </a:solidFill>
                <a:latin typeface="Microsoft YaHei" panose="020B0503020204020204" pitchFamily="34" charset="-122"/>
                <a:ea typeface="Microsoft YaHei" panose="020B0503020204020204" pitchFamily="34" charset="-122"/>
              </a:rPr>
              <a:t>的净流量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2</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1</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 </a:t>
            </a:r>
            <a:r>
              <a:rPr kumimoji="1" lang="en-US" altLang="zh-CN" sz="2000" dirty="0">
                <a:solidFill>
                  <a:schemeClr val="bg1"/>
                </a:solidFill>
                <a:latin typeface="Microsoft YaHei" panose="020B0503020204020204" pitchFamily="34" charset="-122"/>
                <a:ea typeface="Microsoft YaHei" panose="020B0503020204020204" pitchFamily="34" charset="-122"/>
              </a:rPr>
              <a:t>3</a:t>
            </a:r>
            <a:r>
              <a:rPr kumimoji="1" lang="zh-CN" altLang="en-US" sz="2000" dirty="0">
                <a:solidFill>
                  <a:schemeClr val="bg1"/>
                </a:solidFill>
                <a:latin typeface="Microsoft YaHei" panose="020B0503020204020204" pitchFamily="34" charset="-122"/>
                <a:ea typeface="Microsoft YaHei" panose="020B0503020204020204" pitchFamily="34" charset="-122"/>
              </a:rPr>
              <a:t> </a:t>
            </a:r>
          </a:p>
        </p:txBody>
      </p:sp>
      <p:sp>
        <p:nvSpPr>
          <p:cNvPr id="9" name="等于 8">
            <a:extLst>
              <a:ext uri="{FF2B5EF4-FFF2-40B4-BE49-F238E27FC236}">
                <a16:creationId xmlns:a16="http://schemas.microsoft.com/office/drawing/2014/main" id="{FCACFC46-F6BD-C723-0E09-DAA141584B46}"/>
              </a:ext>
            </a:extLst>
          </p:cNvPr>
          <p:cNvSpPr/>
          <p:nvPr/>
        </p:nvSpPr>
        <p:spPr>
          <a:xfrm rot="5400000">
            <a:off x="8153400" y="4851430"/>
            <a:ext cx="614246" cy="56197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文本框 9">
            <a:extLst>
              <a:ext uri="{FF2B5EF4-FFF2-40B4-BE49-F238E27FC236}">
                <a16:creationId xmlns:a16="http://schemas.microsoft.com/office/drawing/2014/main" id="{9BBA2F6D-0DE9-4CD3-0A1C-E9875AF52E96}"/>
              </a:ext>
            </a:extLst>
          </p:cNvPr>
          <p:cNvSpPr txBox="1"/>
          <p:nvPr/>
        </p:nvSpPr>
        <p:spPr>
          <a:xfrm>
            <a:off x="8741510" y="6214112"/>
            <a:ext cx="2646878" cy="461665"/>
          </a:xfrm>
          <a:prstGeom prst="rect">
            <a:avLst/>
          </a:prstGeom>
          <a:noFill/>
        </p:spPr>
        <p:txBody>
          <a:bodyPr wrap="none" rtlCol="0">
            <a:spAutoFit/>
          </a:bodyPr>
          <a:lstStyle/>
          <a:p>
            <a:r>
              <a:rPr kumimoji="1" lang="zh-CN" altLang="en-US" sz="2400" b="1" dirty="0">
                <a:solidFill>
                  <a:srgbClr val="0000FF"/>
                </a:solidFill>
                <a:latin typeface="Microsoft YaHei" panose="020B0503020204020204" pitchFamily="34" charset="-122"/>
                <a:ea typeface="Microsoft YaHei" panose="020B0503020204020204" pitchFamily="34" charset="-122"/>
              </a:rPr>
              <a:t>思考</a:t>
            </a:r>
            <a:r>
              <a:rPr kumimoji="1" lang="zh-CN" altLang="en-US" sz="2400" dirty="0">
                <a:solidFill>
                  <a:srgbClr val="0000FF"/>
                </a:solidFill>
                <a:latin typeface="Microsoft YaHei" panose="020B0503020204020204" pitchFamily="34" charset="-122"/>
                <a:ea typeface="Microsoft YaHei" panose="020B0503020204020204" pitchFamily="34" charset="-122"/>
              </a:rPr>
              <a:t>：如何证明？</a:t>
            </a:r>
          </a:p>
        </p:txBody>
      </p:sp>
    </p:spTree>
    <p:extLst>
      <p:ext uri="{BB962C8B-B14F-4D97-AF65-F5344CB8AC3E}">
        <p14:creationId xmlns:p14="http://schemas.microsoft.com/office/powerpoint/2010/main" val="364314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8.5  </a:t>
            </a:r>
            <a:r>
              <a:rPr lang="zh-CN" altLang="en-US" dirty="0"/>
              <a:t>拓展延伸：网络流</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7842" y="1066383"/>
                <a:ext cx="10769574" cy="3765550"/>
              </a:xfrm>
            </p:spPr>
            <p:txBody>
              <a:bodyPr>
                <a:noAutofit/>
              </a:bodyPr>
              <a:lstStyle/>
              <a:p>
                <a:pPr algn="just">
                  <a:lnSpc>
                    <a:spcPct val="100000"/>
                  </a:lnSpc>
                </a:pPr>
                <a:r>
                  <a:rPr lang="zh-CN" altLang="en-US" sz="2400" b="1" u="sng" dirty="0"/>
                  <a:t>网络流</a:t>
                </a:r>
                <a:endParaRPr lang="en-US" altLang="zh-CN" sz="2400" b="1" u="sng" dirty="0"/>
              </a:p>
              <a:p>
                <a:pPr algn="just">
                  <a:lnSpc>
                    <a:spcPct val="100000"/>
                  </a:lnSpc>
                </a:pPr>
                <a:r>
                  <a:rPr lang="zh-CN" altLang="en-US" sz="2400" dirty="0"/>
                  <a:t>   给定流网络</a:t>
                </a:r>
                <a14:m>
                  <m:oMath xmlns:m="http://schemas.openxmlformats.org/officeDocument/2006/math">
                    <m:r>
                      <m:rPr>
                        <m:sty m:val="p"/>
                      </m:rPr>
                      <a:rPr lang="en-US" altLang="zh-CN" sz="2400" i="1" dirty="0">
                        <a:latin typeface="Cambria Math" panose="02040503050406030204" charset="0"/>
                      </a:rPr>
                      <m:t>G</m:t>
                    </m:r>
                    <m:r>
                      <a:rPr lang="en-US" altLang="zh-CN" sz="2400" dirty="0">
                        <a:latin typeface="Cambria Math" panose="02040503050406030204" charset="0"/>
                      </a:rPr>
                      <m:t>=(</m:t>
                    </m:r>
                    <m:r>
                      <m:rPr>
                        <m:sty m:val="p"/>
                      </m:rPr>
                      <a:rPr lang="en-US" altLang="zh-CN" sz="2400" dirty="0">
                        <a:latin typeface="Cambria Math" panose="02040503050406030204" charset="0"/>
                      </a:rPr>
                      <m:t>V</m:t>
                    </m:r>
                    <m:r>
                      <a:rPr lang="en-US" altLang="zh-CN" sz="2400" dirty="0">
                        <a:latin typeface="Cambria Math" panose="02040503050406030204" charset="0"/>
                      </a:rPr>
                      <m:t>,</m:t>
                    </m:r>
                    <m:r>
                      <m:rPr>
                        <m:sty m:val="p"/>
                      </m:rPr>
                      <a:rPr lang="en-US" altLang="zh-CN" sz="2400" dirty="0">
                        <a:latin typeface="Cambria Math" panose="02040503050406030204" charset="0"/>
                      </a:rPr>
                      <m:t>E</m:t>
                    </m:r>
                    <m:r>
                      <a:rPr lang="en-US" altLang="zh-CN" sz="2400" dirty="0">
                        <a:latin typeface="Cambria Math" panose="02040503050406030204" charset="0"/>
                      </a:rPr>
                      <m:t>)</m:t>
                    </m:r>
                    <m:r>
                      <a:rPr lang="zh-CN" altLang="en-US" sz="2400" i="1" dirty="0">
                        <a:latin typeface="Cambria Math" panose="02040503050406030204" charset="0"/>
                      </a:rPr>
                      <m:t>及</m:t>
                    </m:r>
                  </m:oMath>
                </a14:m>
                <a:r>
                  <a:rPr lang="zh-CN" altLang="en-US" sz="2400" dirty="0"/>
                  <a:t>流</a:t>
                </a:r>
                <a14:m>
                  <m:oMath xmlns:m="http://schemas.openxmlformats.org/officeDocument/2006/math">
                    <m:r>
                      <a:rPr lang="zh-CN" altLang="en-US" sz="2400">
                        <a:latin typeface="Cambria Math" panose="02040503050406030204" pitchFamily="18" charset="0"/>
                        <a:ea typeface="Microsoft YaHei" panose="020B0503020204020204" pitchFamily="34" charset="-122"/>
                      </a:rPr>
                      <m:t> </m:t>
                    </m:r>
                    <m:r>
                      <a:rPr lang="en-US" altLang="zh-CN" sz="2400" i="1">
                        <a:latin typeface="Cambria Math" panose="02040503050406030204" pitchFamily="18" charset="0"/>
                        <a:ea typeface="Microsoft YaHei" panose="020B0503020204020204" pitchFamily="34" charset="-122"/>
                      </a:rPr>
                      <m:t>𝑓</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𝑉</m:t>
                    </m:r>
                    <m:r>
                      <a:rPr lang="en-US" altLang="zh-CN" sz="2400" i="1">
                        <a:latin typeface="Cambria Math" panose="02040503050406030204" pitchFamily="18" charset="0"/>
                        <a:ea typeface="Microsoft YaHei" panose="020B0503020204020204" pitchFamily="34" charset="-122"/>
                      </a:rPr>
                      <m:t>→</m:t>
                    </m:r>
                    <m:r>
                      <a:rPr lang="en-US" altLang="zh-CN" sz="2400" i="1">
                        <a:latin typeface="Cambria Math" panose="02040503050406030204" pitchFamily="18" charset="0"/>
                        <a:ea typeface="Microsoft YaHei" panose="020B0503020204020204" pitchFamily="34" charset="-122"/>
                      </a:rPr>
                      <m:t>𝑅</m:t>
                    </m:r>
                  </m:oMath>
                </a14:m>
                <a:r>
                  <a:rPr lang="zh-CN" altLang="en-US" sz="2400" dirty="0"/>
                  <a:t>，网络流也等于</a:t>
                </a:r>
                <a:r>
                  <a:rPr lang="zh-CN" altLang="en-US" sz="2400" dirty="0">
                    <a:solidFill>
                      <a:srgbClr val="C00000"/>
                    </a:solidFill>
                  </a:rPr>
                  <a:t>流入汇点的净流量</a:t>
                </a:r>
                <a:r>
                  <a:rPr lang="zh-CN" altLang="en-US" sz="2400" dirty="0"/>
                  <a:t>，即             </a:t>
                </a:r>
                <a:endParaRPr lang="en-US" altLang="zh-CN" sz="2400" dirty="0"/>
              </a:p>
              <a:p>
                <a:pPr algn="just">
                  <a:lnSpc>
                    <a:spcPct val="100000"/>
                  </a:lnSpc>
                </a:pPr>
                <a:r>
                  <a:rPr lang="zh-CN" altLang="en-US" sz="2400" dirty="0"/>
                  <a:t>                             </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e>
                    </m:d>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sub>
                      <m:sup/>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e>
                    </m:nary>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sub>
                      <m:sup/>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e>
                    </m:nary>
                  </m:oMath>
                </a14:m>
                <a:endParaRPr lang="en-US" altLang="zh-CN" dirty="0"/>
              </a:p>
              <a:p>
                <a:pPr algn="just">
                  <a:lnSpc>
                    <a:spcPct val="100000"/>
                  </a:lnSpc>
                </a:pPr>
                <a:r>
                  <a:rPr lang="zh-CN" altLang="en-US" sz="2400" dirty="0"/>
                  <a:t>                  </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7842" y="1066383"/>
                <a:ext cx="10769574" cy="3765550"/>
              </a:xfrm>
              <a:blipFill>
                <a:blip r:embed="rId3"/>
                <a:stretch>
                  <a:fillRect l="-942" t="-1347" r="-236"/>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56B75F5-6E3C-4EAD-A231-0367D2DECD5E}"/>
              </a:ext>
            </a:extLst>
          </p:cNvPr>
          <p:cNvSpPr txBox="1"/>
          <p:nvPr/>
        </p:nvSpPr>
        <p:spPr>
          <a:xfrm>
            <a:off x="1576854" y="2741908"/>
            <a:ext cx="877163" cy="369332"/>
          </a:xfrm>
          <a:prstGeom prst="rect">
            <a:avLst/>
          </a:prstGeom>
          <a:solidFill>
            <a:srgbClr val="009999"/>
          </a:solidFill>
        </p:spPr>
        <p:txBody>
          <a:bodyPr wrap="non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证明：</a:t>
            </a:r>
          </a:p>
        </p:txBody>
      </p:sp>
      <p:cxnSp>
        <p:nvCxnSpPr>
          <p:cNvPr id="13" name="直线连接符 12">
            <a:extLst>
              <a:ext uri="{FF2B5EF4-FFF2-40B4-BE49-F238E27FC236}">
                <a16:creationId xmlns:a16="http://schemas.microsoft.com/office/drawing/2014/main" id="{957CF6BC-42CC-193E-4FD7-51D5D825716B}"/>
              </a:ext>
            </a:extLst>
          </p:cNvPr>
          <p:cNvCxnSpPr/>
          <p:nvPr/>
        </p:nvCxnSpPr>
        <p:spPr>
          <a:xfrm>
            <a:off x="1451429" y="2569028"/>
            <a:ext cx="9042400"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3A09AE4-B196-1EC4-25A7-824FB36424E2}"/>
                  </a:ext>
                </a:extLst>
              </p:cNvPr>
              <p:cNvSpPr txBox="1"/>
              <p:nvPr/>
            </p:nvSpPr>
            <p:spPr>
              <a:xfrm>
                <a:off x="4320193" y="2627506"/>
                <a:ext cx="3763402" cy="672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sub>
                        <m:sup/>
                        <m:e>
                          <m:nary>
                            <m:naryPr>
                              <m:chr m:val="∑"/>
                              <m:supHide m:val="on"/>
                              <m:ctrlPr>
                                <a:rPr kumimoji="1" lang="en-US" altLang="zh-CN"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sub>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e>
                              </m:d>
                              <m:r>
                                <a:rPr kumimoji="1" lang="zh-CN" altLang="en-US" b="0" i="1" smtClean="0">
                                  <a:latin typeface="Cambria Math" panose="02040503050406030204" pitchFamily="18" charset="0"/>
                                </a:rPr>
                                <m:t> </m:t>
                              </m:r>
                            </m:e>
                          </m:nary>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e>
                      </m:nary>
                      <m:r>
                        <a:rPr kumimoji="1" lang="zh-CN" altLang="en-US" b="0" i="1" smtClean="0">
                          <a:latin typeface="Cambria Math" panose="02040503050406030204" pitchFamily="18" charset="0"/>
                        </a:rPr>
                        <m:t>     </m:t>
                      </m:r>
                      <m:nary>
                        <m:naryPr>
                          <m:chr m:val="∑"/>
                          <m:supHide m:val="on"/>
                          <m:ctrlPr>
                            <a:rPr kumimoji="1" lang="zh-CN" altLang="en-US" i="1">
                              <a:latin typeface="Cambria Math" panose="02040503050406030204" pitchFamily="18" charset="0"/>
                            </a:rPr>
                          </m:ctrlPr>
                        </m:naryPr>
                        <m:sub>
                          <m:r>
                            <a:rPr kumimoji="1" lang="en-US" altLang="zh-CN" b="0" i="1" smtClean="0">
                              <a:latin typeface="Cambria Math" panose="02040503050406030204" pitchFamily="18" charset="0"/>
                            </a:rPr>
                            <m:t>𝑢</m:t>
                          </m:r>
                          <m:r>
                            <a:rPr kumimoji="1" lang="en-US" altLang="zh-CN" i="1">
                              <a:latin typeface="Cambria Math" panose="02040503050406030204" pitchFamily="18" charset="0"/>
                            </a:rPr>
                            <m:t>∈</m:t>
                          </m:r>
                          <m:r>
                            <a:rPr kumimoji="1" lang="en-US" altLang="zh-CN" i="1">
                              <a:latin typeface="Cambria Math" panose="02040503050406030204" pitchFamily="18" charset="0"/>
                            </a:rPr>
                            <m:t>𝑉</m:t>
                          </m:r>
                        </m:sub>
                        <m:sup/>
                        <m:e>
                          <m:nary>
                            <m:naryPr>
                              <m:chr m:val="∑"/>
                              <m:supHide m:val="on"/>
                              <m:ctrlPr>
                                <a:rPr kumimoji="1" lang="en-US" altLang="zh-CN" i="1">
                                  <a:latin typeface="Cambria Math" panose="02040503050406030204" pitchFamily="18" charset="0"/>
                                </a:rPr>
                              </m:ctrlPr>
                            </m:naryPr>
                            <m:sub>
                              <m:r>
                                <a:rPr kumimoji="1" lang="en-US" altLang="zh-CN" b="0" i="1" smtClean="0">
                                  <a:latin typeface="Cambria Math" panose="02040503050406030204" pitchFamily="18" charset="0"/>
                                </a:rPr>
                                <m:t>𝑣</m:t>
                              </m:r>
                              <m:r>
                                <a:rPr kumimoji="1" lang="en-US" altLang="zh-CN" i="1">
                                  <a:latin typeface="Cambria Math" panose="02040503050406030204" pitchFamily="18" charset="0"/>
                                </a:rPr>
                                <m:t>∈</m:t>
                              </m:r>
                              <m:r>
                                <a:rPr kumimoji="1" lang="en-US" altLang="zh-CN" i="1">
                                  <a:latin typeface="Cambria Math" panose="02040503050406030204" pitchFamily="18" charset="0"/>
                                </a:rPr>
                                <m:t>𝑉</m:t>
                              </m:r>
                            </m:sub>
                            <m:sup/>
                            <m:e>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𝑣</m:t>
                                  </m:r>
                                  <m:r>
                                    <a:rPr kumimoji="1" lang="en-US" altLang="zh-CN" i="1">
                                      <a:latin typeface="Cambria Math" panose="02040503050406030204" pitchFamily="18" charset="0"/>
                                    </a:rPr>
                                    <m:t>,</m:t>
                                  </m:r>
                                  <m:r>
                                    <a:rPr kumimoji="1" lang="en-US" altLang="zh-CN" b="0" i="1" smtClean="0">
                                      <a:latin typeface="Cambria Math" panose="02040503050406030204" pitchFamily="18" charset="0"/>
                                    </a:rPr>
                                    <m:t>𝑢</m:t>
                                  </m:r>
                                </m:e>
                              </m:d>
                              <m:r>
                                <a:rPr kumimoji="1" lang="zh-CN" altLang="en-US" i="1">
                                  <a:latin typeface="Cambria Math" panose="02040503050406030204" pitchFamily="18" charset="0"/>
                                </a:rPr>
                                <m:t> </m:t>
                              </m:r>
                            </m:e>
                          </m:nary>
                          <m:r>
                            <a:rPr kumimoji="1" lang="zh-CN" altLang="en-US" i="1">
                              <a:latin typeface="Cambria Math" panose="02040503050406030204" pitchFamily="18" charset="0"/>
                            </a:rPr>
                            <m:t>  </m:t>
                          </m:r>
                        </m:e>
                      </m:nary>
                    </m:oMath>
                  </m:oMathPara>
                </a14:m>
                <a:endParaRPr kumimoji="1" lang="zh-CN" altLang="en-US" dirty="0"/>
              </a:p>
            </p:txBody>
          </p:sp>
        </mc:Choice>
        <mc:Fallback xmlns="">
          <p:sp>
            <p:nvSpPr>
              <p:cNvPr id="14" name="文本框 13">
                <a:extLst>
                  <a:ext uri="{FF2B5EF4-FFF2-40B4-BE49-F238E27FC236}">
                    <a16:creationId xmlns:a16="http://schemas.microsoft.com/office/drawing/2014/main" id="{C3A09AE4-B196-1EC4-25A7-824FB36424E2}"/>
                  </a:ext>
                </a:extLst>
              </p:cNvPr>
              <p:cNvSpPr txBox="1">
                <a:spLocks noRot="1" noChangeAspect="1" noMove="1" noResize="1" noEditPoints="1" noAdjustHandles="1" noChangeArrowheads="1" noChangeShapeType="1" noTextEdit="1"/>
              </p:cNvSpPr>
              <p:nvPr/>
            </p:nvSpPr>
            <p:spPr>
              <a:xfrm>
                <a:off x="4320193" y="2627506"/>
                <a:ext cx="3763402" cy="672300"/>
              </a:xfrm>
              <a:prstGeom prst="rect">
                <a:avLst/>
              </a:prstGeom>
              <a:blipFill>
                <a:blip r:embed="rId4"/>
                <a:stretch>
                  <a:fillRect l="-21549" t="-144444" r="-2020" b="-2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E681DC3-D9EE-F7DB-80E4-5AAE5BCFE012}"/>
                  </a:ext>
                </a:extLst>
              </p:cNvPr>
              <p:cNvSpPr txBox="1"/>
              <p:nvPr/>
            </p:nvSpPr>
            <p:spPr>
              <a:xfrm>
                <a:off x="1291619" y="3684055"/>
                <a:ext cx="9727150" cy="708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solidFill>
                                <a:schemeClr val="accent2">
                                  <a:lumMod val="75000"/>
                                </a:schemeClr>
                              </a:solidFill>
                              <a:latin typeface="Cambria Math" panose="02040503050406030204" pitchFamily="18" charset="0"/>
                            </a:rPr>
                          </m:ctrlPr>
                        </m:naryPr>
                        <m:sub>
                          <m:r>
                            <m:rPr>
                              <m:brk m:alnAt="7"/>
                            </m:rP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𝑉</m:t>
                          </m:r>
                        </m:sub>
                        <m:sup/>
                        <m:e>
                          <m:r>
                            <a:rPr kumimoji="1" lang="en-US" altLang="zh-CN" b="0" i="1" smtClean="0">
                              <a:solidFill>
                                <a:schemeClr val="accent2">
                                  <a:lumMod val="75000"/>
                                </a:schemeClr>
                              </a:solidFill>
                              <a:latin typeface="Cambria Math" panose="02040503050406030204" pitchFamily="18" charset="0"/>
                            </a:rPr>
                            <m:t>𝑓</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𝑠</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e>
                      </m:nary>
                      <m:r>
                        <a:rPr kumimoji="1" lang="en-US" altLang="zh-CN" b="0" i="1" smtClean="0">
                          <a:solidFill>
                            <a:schemeClr val="accent2">
                              <a:lumMod val="75000"/>
                            </a:schemeClr>
                          </a:solidFill>
                          <a:latin typeface="Cambria Math" panose="02040503050406030204" pitchFamily="18" charset="0"/>
                        </a:rPr>
                        <m:t>+</m:t>
                      </m:r>
                      <m:nary>
                        <m:naryPr>
                          <m:chr m:val="∑"/>
                          <m:supHide m:val="on"/>
                          <m:ctrlPr>
                            <a:rPr kumimoji="1" lang="en-US" altLang="zh-CN" b="0" i="1" smtClean="0">
                              <a:solidFill>
                                <a:schemeClr val="accent2">
                                  <a:lumMod val="75000"/>
                                </a:schemeClr>
                              </a:solidFill>
                              <a:latin typeface="Cambria Math" panose="02040503050406030204" pitchFamily="18" charset="0"/>
                            </a:rPr>
                          </m:ctrlPr>
                        </m:naryPr>
                        <m:sub>
                          <m:r>
                            <m:rPr>
                              <m:brk m:alnAt="7"/>
                            </m:rP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𝑉</m:t>
                          </m:r>
                        </m:sub>
                        <m:sup/>
                        <m:e>
                          <m:r>
                            <a:rPr kumimoji="1" lang="en-US" altLang="zh-CN" b="0" i="1" smtClean="0">
                              <a:solidFill>
                                <a:schemeClr val="accent2">
                                  <a:lumMod val="75000"/>
                                </a:schemeClr>
                              </a:solidFill>
                              <a:latin typeface="Cambria Math" panose="02040503050406030204" pitchFamily="18" charset="0"/>
                            </a:rPr>
                            <m:t>𝑓</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𝑡</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e>
                      </m:nary>
                      <m:r>
                        <a:rPr kumimoji="1" lang="en-US" altLang="zh-CN" b="0" i="1" smtClean="0">
                          <a:latin typeface="Cambria Math" panose="02040503050406030204" pitchFamily="18" charset="0"/>
                        </a:rPr>
                        <m:t>+</m:t>
                      </m:r>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sub>
                        <m:sup/>
                        <m:e>
                          <m:nary>
                            <m:naryPr>
                              <m:chr m:val="∑"/>
                              <m:supHide m:val="on"/>
                              <m:ctrlPr>
                                <a:rPr kumimoji="1" lang="en-US" altLang="zh-CN"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sub>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e>
                              </m:d>
                              <m:r>
                                <a:rPr kumimoji="1" lang="zh-CN" altLang="en-US" b="0" i="1" smtClean="0">
                                  <a:latin typeface="Cambria Math" panose="02040503050406030204" pitchFamily="18" charset="0"/>
                                </a:rPr>
                                <m:t> </m:t>
                              </m:r>
                            </m:e>
                          </m:nary>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e>
                      </m:nary>
                      <m:r>
                        <a:rPr kumimoji="1" lang="zh-CN" altLang="en-US" b="0" i="1" smtClean="0">
                          <a:latin typeface="Cambria Math" panose="02040503050406030204" pitchFamily="18" charset="0"/>
                        </a:rPr>
                        <m:t>     </m:t>
                      </m:r>
                      <m:nary>
                        <m:naryPr>
                          <m:chr m:val="∑"/>
                          <m:supHide m:val="on"/>
                          <m:ctrlPr>
                            <a:rPr kumimoji="1" lang="zh-CN" altLang="en-US" b="0" i="1" smtClean="0">
                              <a:solidFill>
                                <a:srgbClr val="0070C0"/>
                              </a:solidFill>
                              <a:latin typeface="Cambria Math" panose="02040503050406030204" pitchFamily="18" charset="0"/>
                            </a:rPr>
                          </m:ctrlPr>
                        </m:naryPr>
                        <m:sub>
                          <m:r>
                            <m:rPr>
                              <m:brk m:alnAt="7"/>
                            </m:rPr>
                            <a:rPr kumimoji="1" lang="en-US" altLang="zh-CN" b="0" i="1" smtClean="0">
                              <a:solidFill>
                                <a:srgbClr val="0070C0"/>
                              </a:solidFill>
                              <a:latin typeface="Cambria Math" panose="02040503050406030204" pitchFamily="18" charset="0"/>
                            </a:rPr>
                            <m:t>𝑣</m:t>
                          </m:r>
                          <m:r>
                            <a:rPr kumimoji="1" lang="en-US" altLang="zh-CN" b="0" i="1" smtClean="0">
                              <a:solidFill>
                                <a:srgbClr val="0070C0"/>
                              </a:solidFill>
                              <a:latin typeface="Cambria Math" panose="02040503050406030204" pitchFamily="18" charset="0"/>
                            </a:rPr>
                            <m:t>∈</m:t>
                          </m:r>
                          <m:r>
                            <a:rPr kumimoji="1" lang="en-US" altLang="zh-CN" b="0" i="1" smtClean="0">
                              <a:solidFill>
                                <a:srgbClr val="0070C0"/>
                              </a:solidFill>
                              <a:latin typeface="Cambria Math" panose="02040503050406030204" pitchFamily="18" charset="0"/>
                            </a:rPr>
                            <m:t>𝑉</m:t>
                          </m:r>
                        </m:sub>
                        <m:sup/>
                        <m:e>
                          <m:r>
                            <a:rPr kumimoji="1" lang="en-US" altLang="zh-CN" b="0" i="1" smtClean="0">
                              <a:solidFill>
                                <a:srgbClr val="0070C0"/>
                              </a:solidFill>
                              <a:latin typeface="Cambria Math" panose="02040503050406030204" pitchFamily="18" charset="0"/>
                            </a:rPr>
                            <m:t>𝑓</m:t>
                          </m:r>
                          <m:d>
                            <m:dPr>
                              <m:ctrlPr>
                                <a:rPr kumimoji="1" lang="en-US" altLang="zh-CN" b="0" i="1" smtClean="0">
                                  <a:solidFill>
                                    <a:srgbClr val="0070C0"/>
                                  </a:solidFill>
                                  <a:latin typeface="Cambria Math" panose="02040503050406030204" pitchFamily="18" charset="0"/>
                                </a:rPr>
                              </m:ctrlPr>
                            </m:dPr>
                            <m:e>
                              <m:r>
                                <a:rPr kumimoji="1" lang="en-US" altLang="zh-CN" b="0" i="1" smtClean="0">
                                  <a:solidFill>
                                    <a:srgbClr val="0070C0"/>
                                  </a:solidFill>
                                  <a:latin typeface="Cambria Math" panose="02040503050406030204" pitchFamily="18" charset="0"/>
                                </a:rPr>
                                <m:t>𝑣</m:t>
                              </m:r>
                              <m:r>
                                <a:rPr kumimoji="1" lang="en-US" altLang="zh-CN" b="0" i="1" smtClean="0">
                                  <a:solidFill>
                                    <a:srgbClr val="0070C0"/>
                                  </a:solidFill>
                                  <a:latin typeface="Cambria Math" panose="02040503050406030204" pitchFamily="18" charset="0"/>
                                </a:rPr>
                                <m:t>,</m:t>
                              </m:r>
                              <m:r>
                                <a:rPr kumimoji="1" lang="en-US" altLang="zh-CN" b="0" i="1" smtClean="0">
                                  <a:solidFill>
                                    <a:srgbClr val="0070C0"/>
                                  </a:solidFill>
                                  <a:latin typeface="Cambria Math" panose="02040503050406030204" pitchFamily="18" charset="0"/>
                                </a:rPr>
                                <m:t>𝑠</m:t>
                              </m:r>
                            </m:e>
                          </m:d>
                        </m:e>
                      </m:nary>
                      <m:r>
                        <a:rPr kumimoji="1" lang="en-US" altLang="zh-CN" b="0" i="1" smtClean="0">
                          <a:solidFill>
                            <a:srgbClr val="0070C0"/>
                          </a:solidFill>
                          <a:latin typeface="Cambria Math" panose="02040503050406030204" pitchFamily="18" charset="0"/>
                        </a:rPr>
                        <m:t>+</m:t>
                      </m:r>
                      <m:nary>
                        <m:naryPr>
                          <m:chr m:val="∑"/>
                          <m:supHide m:val="on"/>
                          <m:ctrlPr>
                            <a:rPr kumimoji="1" lang="en-US" altLang="zh-CN" b="0" i="1" smtClean="0">
                              <a:solidFill>
                                <a:srgbClr val="0070C0"/>
                              </a:solidFill>
                              <a:latin typeface="Cambria Math" panose="02040503050406030204" pitchFamily="18" charset="0"/>
                            </a:rPr>
                          </m:ctrlPr>
                        </m:naryPr>
                        <m:sub>
                          <m:r>
                            <m:rPr>
                              <m:brk m:alnAt="7"/>
                            </m:rPr>
                            <a:rPr kumimoji="1" lang="en-US" altLang="zh-CN" b="0" i="1" smtClean="0">
                              <a:solidFill>
                                <a:srgbClr val="0070C0"/>
                              </a:solidFill>
                              <a:latin typeface="Cambria Math" panose="02040503050406030204" pitchFamily="18" charset="0"/>
                            </a:rPr>
                            <m:t>𝑣</m:t>
                          </m:r>
                          <m:r>
                            <a:rPr kumimoji="1" lang="en-US" altLang="zh-CN" b="0" i="1" smtClean="0">
                              <a:solidFill>
                                <a:srgbClr val="0070C0"/>
                              </a:solidFill>
                              <a:latin typeface="Cambria Math" panose="02040503050406030204" pitchFamily="18" charset="0"/>
                            </a:rPr>
                            <m:t>∈</m:t>
                          </m:r>
                          <m:r>
                            <a:rPr kumimoji="1" lang="en-US" altLang="zh-CN" b="0" i="1" smtClean="0">
                              <a:solidFill>
                                <a:srgbClr val="0070C0"/>
                              </a:solidFill>
                              <a:latin typeface="Cambria Math" panose="02040503050406030204" pitchFamily="18" charset="0"/>
                            </a:rPr>
                            <m:t>𝑉</m:t>
                          </m:r>
                        </m:sub>
                        <m:sup/>
                        <m:e>
                          <m:r>
                            <a:rPr kumimoji="1" lang="en-US" altLang="zh-CN" b="0" i="1" smtClean="0">
                              <a:solidFill>
                                <a:srgbClr val="0070C0"/>
                              </a:solidFill>
                              <a:latin typeface="Cambria Math" panose="02040503050406030204" pitchFamily="18" charset="0"/>
                            </a:rPr>
                            <m:t>𝑓</m:t>
                          </m:r>
                          <m:r>
                            <a:rPr kumimoji="1" lang="en-US" altLang="zh-CN" b="0" i="1" smtClean="0">
                              <a:solidFill>
                                <a:srgbClr val="0070C0"/>
                              </a:solidFill>
                              <a:latin typeface="Cambria Math" panose="02040503050406030204" pitchFamily="18" charset="0"/>
                            </a:rPr>
                            <m:t>(</m:t>
                          </m:r>
                          <m:r>
                            <a:rPr kumimoji="1" lang="en-US" altLang="zh-CN" b="0" i="1" smtClean="0">
                              <a:solidFill>
                                <a:srgbClr val="0070C0"/>
                              </a:solidFill>
                              <a:latin typeface="Cambria Math" panose="02040503050406030204" pitchFamily="18" charset="0"/>
                            </a:rPr>
                            <m:t>𝑣</m:t>
                          </m:r>
                          <m:r>
                            <a:rPr kumimoji="1" lang="en-US" altLang="zh-CN" b="0" i="1" smtClean="0">
                              <a:solidFill>
                                <a:srgbClr val="0070C0"/>
                              </a:solidFill>
                              <a:latin typeface="Cambria Math" panose="02040503050406030204" pitchFamily="18" charset="0"/>
                            </a:rPr>
                            <m:t>,</m:t>
                          </m:r>
                          <m:r>
                            <a:rPr kumimoji="1" lang="en-US" altLang="zh-CN" b="0" i="1" smtClean="0">
                              <a:solidFill>
                                <a:srgbClr val="0070C0"/>
                              </a:solidFill>
                              <a:latin typeface="Cambria Math" panose="02040503050406030204" pitchFamily="18" charset="0"/>
                            </a:rPr>
                            <m:t>𝑡</m:t>
                          </m:r>
                          <m:r>
                            <a:rPr kumimoji="1" lang="en-US" altLang="zh-CN" b="0" i="1" smtClean="0">
                              <a:solidFill>
                                <a:srgbClr val="0070C0"/>
                              </a:solidFill>
                              <a:latin typeface="Cambria Math" panose="02040503050406030204" pitchFamily="18" charset="0"/>
                            </a:rPr>
                            <m:t>)</m:t>
                          </m:r>
                        </m:e>
                      </m:nary>
                      <m:r>
                        <a:rPr kumimoji="1" lang="en-US" altLang="zh-CN" b="0" i="1" smtClean="0">
                          <a:latin typeface="Cambria Math" panose="02040503050406030204" pitchFamily="18" charset="0"/>
                        </a:rPr>
                        <m:t>+</m:t>
                      </m:r>
                      <m:nary>
                        <m:naryPr>
                          <m:chr m:val="∑"/>
                          <m:supHide m:val="on"/>
                          <m:ctrlPr>
                            <a:rPr kumimoji="1" lang="zh-CN" altLang="en-US" i="1" smtClean="0">
                              <a:latin typeface="Cambria Math" panose="02040503050406030204" pitchFamily="18" charset="0"/>
                            </a:rPr>
                          </m:ctrlPr>
                        </m:naryPr>
                        <m:sub>
                          <m:r>
                            <a:rPr kumimoji="1" lang="en-US" altLang="zh-CN" b="0" i="1" smtClean="0">
                              <a:latin typeface="Cambria Math" panose="02040503050406030204" pitchFamily="18" charset="0"/>
                            </a:rPr>
                            <m:t>𝑢</m:t>
                          </m:r>
                          <m:r>
                            <a:rPr kumimoji="1" lang="en-US" altLang="zh-CN" i="1">
                              <a:latin typeface="Cambria Math" panose="02040503050406030204" pitchFamily="18" charset="0"/>
                            </a:rPr>
                            <m:t>∈</m:t>
                          </m:r>
                          <m:r>
                            <a:rPr kumimoji="1" lang="en-US" altLang="zh-CN" i="1">
                              <a:latin typeface="Cambria Math" panose="02040503050406030204" pitchFamily="18" charset="0"/>
                            </a:rPr>
                            <m:t>𝑉</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sub>
                        <m:sup/>
                        <m:e>
                          <m:nary>
                            <m:naryPr>
                              <m:chr m:val="∑"/>
                              <m:supHide m:val="on"/>
                              <m:ctrlPr>
                                <a:rPr kumimoji="1" lang="en-US" altLang="zh-CN" i="1">
                                  <a:latin typeface="Cambria Math" panose="02040503050406030204" pitchFamily="18" charset="0"/>
                                </a:rPr>
                              </m:ctrlPr>
                            </m:naryPr>
                            <m:sub>
                              <m:r>
                                <a:rPr kumimoji="1" lang="en-US" altLang="zh-CN" b="0" i="1" smtClean="0">
                                  <a:latin typeface="Cambria Math" panose="02040503050406030204" pitchFamily="18" charset="0"/>
                                </a:rPr>
                                <m:t>𝑣</m:t>
                              </m:r>
                              <m:r>
                                <a:rPr kumimoji="1" lang="en-US" altLang="zh-CN" i="1">
                                  <a:latin typeface="Cambria Math" panose="02040503050406030204" pitchFamily="18" charset="0"/>
                                </a:rPr>
                                <m:t>∈</m:t>
                              </m:r>
                              <m:r>
                                <a:rPr kumimoji="1" lang="en-US" altLang="zh-CN" i="1">
                                  <a:latin typeface="Cambria Math" panose="02040503050406030204" pitchFamily="18" charset="0"/>
                                </a:rPr>
                                <m:t>𝑉</m:t>
                              </m:r>
                            </m:sub>
                            <m:sup/>
                            <m:e>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𝑣</m:t>
                                  </m:r>
                                  <m:r>
                                    <a:rPr kumimoji="1" lang="en-US" altLang="zh-CN" i="1">
                                      <a:latin typeface="Cambria Math" panose="02040503050406030204" pitchFamily="18" charset="0"/>
                                    </a:rPr>
                                    <m:t>,</m:t>
                                  </m:r>
                                  <m:r>
                                    <a:rPr kumimoji="1" lang="en-US" altLang="zh-CN" b="0" i="1" smtClean="0">
                                      <a:latin typeface="Cambria Math" panose="02040503050406030204" pitchFamily="18" charset="0"/>
                                    </a:rPr>
                                    <m:t>𝑢</m:t>
                                  </m:r>
                                </m:e>
                              </m:d>
                              <m:r>
                                <a:rPr kumimoji="1" lang="zh-CN" altLang="en-US" i="1">
                                  <a:latin typeface="Cambria Math" panose="02040503050406030204" pitchFamily="18" charset="0"/>
                                </a:rPr>
                                <m:t> </m:t>
                              </m:r>
                            </m:e>
                          </m:nary>
                          <m:r>
                            <a:rPr kumimoji="1" lang="zh-CN" altLang="en-US" i="1">
                              <a:latin typeface="Cambria Math" panose="02040503050406030204" pitchFamily="18" charset="0"/>
                            </a:rPr>
                            <m:t>  </m:t>
                          </m:r>
                        </m:e>
                      </m:nary>
                    </m:oMath>
                  </m:oMathPara>
                </a14:m>
                <a:endParaRPr kumimoji="1" lang="zh-CN" altLang="en-US" dirty="0"/>
              </a:p>
            </p:txBody>
          </p:sp>
        </mc:Choice>
        <mc:Fallback xmlns="">
          <p:sp>
            <p:nvSpPr>
              <p:cNvPr id="15" name="文本框 14">
                <a:extLst>
                  <a:ext uri="{FF2B5EF4-FFF2-40B4-BE49-F238E27FC236}">
                    <a16:creationId xmlns:a16="http://schemas.microsoft.com/office/drawing/2014/main" id="{EE681DC3-D9EE-F7DB-80E4-5AAE5BCFE012}"/>
                  </a:ext>
                </a:extLst>
              </p:cNvPr>
              <p:cNvSpPr txBox="1">
                <a:spLocks noRot="1" noChangeAspect="1" noMove="1" noResize="1" noEditPoints="1" noAdjustHandles="1" noChangeArrowheads="1" noChangeShapeType="1" noTextEdit="1"/>
              </p:cNvSpPr>
              <p:nvPr/>
            </p:nvSpPr>
            <p:spPr>
              <a:xfrm>
                <a:off x="1291619" y="3684055"/>
                <a:ext cx="9727150" cy="708399"/>
              </a:xfrm>
              <a:prstGeom prst="rect">
                <a:avLst/>
              </a:prstGeom>
              <a:blipFill>
                <a:blip r:embed="rId5"/>
                <a:stretch>
                  <a:fillRect l="-8475" t="-134483" r="-782" b="-179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DC40C81-68EC-7DE1-3890-9C25D49E1762}"/>
                  </a:ext>
                </a:extLst>
              </p:cNvPr>
              <p:cNvSpPr txBox="1"/>
              <p:nvPr/>
            </p:nvSpPr>
            <p:spPr>
              <a:xfrm>
                <a:off x="1320462" y="4768248"/>
                <a:ext cx="9653668" cy="7727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solidFill>
                                <a:schemeClr val="accent2">
                                  <a:lumMod val="75000"/>
                                </a:schemeClr>
                              </a:solidFill>
                              <a:latin typeface="Cambria Math" panose="02040503050406030204" pitchFamily="18" charset="0"/>
                            </a:rPr>
                          </m:ctrlPr>
                        </m:naryPr>
                        <m:sub>
                          <m:r>
                            <m:rPr>
                              <m:brk m:alnAt="7"/>
                            </m:rP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𝑉</m:t>
                          </m:r>
                        </m:sub>
                        <m:sup/>
                        <m:e>
                          <m:r>
                            <a:rPr kumimoji="1" lang="en-US" altLang="zh-CN" b="0" i="1" smtClean="0">
                              <a:solidFill>
                                <a:schemeClr val="accent2">
                                  <a:lumMod val="75000"/>
                                </a:schemeClr>
                              </a:solidFill>
                              <a:latin typeface="Cambria Math" panose="02040503050406030204" pitchFamily="18" charset="0"/>
                            </a:rPr>
                            <m:t>𝑓</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𝑠</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e>
                      </m:nary>
                      <m:r>
                        <a:rPr kumimoji="1" lang="en-US" altLang="zh-CN" b="0" i="1" smtClean="0">
                          <a:latin typeface="Cambria Math" panose="02040503050406030204" pitchFamily="18" charset="0"/>
                        </a:rPr>
                        <m:t>−</m:t>
                      </m:r>
                      <m:nary>
                        <m:naryPr>
                          <m:chr m:val="∑"/>
                          <m:supHide m:val="on"/>
                          <m:ctrlPr>
                            <a:rPr kumimoji="1" lang="zh-CN" altLang="en-US" i="1" smtClean="0">
                              <a:solidFill>
                                <a:srgbClr val="0070C0"/>
                              </a:solidFill>
                              <a:latin typeface="Cambria Math" panose="02040503050406030204" pitchFamily="18" charset="0"/>
                            </a:rPr>
                          </m:ctrlPr>
                        </m:naryPr>
                        <m:sub>
                          <m:r>
                            <m:rPr>
                              <m:brk m:alnAt="7"/>
                            </m:rPr>
                            <a:rPr kumimoji="1" lang="en-US" altLang="zh-CN" i="1">
                              <a:solidFill>
                                <a:srgbClr val="0070C0"/>
                              </a:solidFill>
                              <a:latin typeface="Cambria Math" panose="02040503050406030204" pitchFamily="18" charset="0"/>
                            </a:rPr>
                            <m:t>𝑣</m:t>
                          </m:r>
                          <m:r>
                            <a:rPr kumimoji="1" lang="en-US" altLang="zh-CN" i="1">
                              <a:solidFill>
                                <a:srgbClr val="0070C0"/>
                              </a:solidFill>
                              <a:latin typeface="Cambria Math" panose="02040503050406030204" pitchFamily="18" charset="0"/>
                            </a:rPr>
                            <m:t>∈</m:t>
                          </m:r>
                          <m:r>
                            <a:rPr kumimoji="1" lang="en-US" altLang="zh-CN" i="1">
                              <a:solidFill>
                                <a:srgbClr val="0070C0"/>
                              </a:solidFill>
                              <a:latin typeface="Cambria Math" panose="02040503050406030204" pitchFamily="18" charset="0"/>
                            </a:rPr>
                            <m:t>𝑉</m:t>
                          </m:r>
                        </m:sub>
                        <m:sup/>
                        <m:e>
                          <m:r>
                            <a:rPr kumimoji="1" lang="en-US" altLang="zh-CN" i="1">
                              <a:solidFill>
                                <a:srgbClr val="0070C0"/>
                              </a:solidFill>
                              <a:latin typeface="Cambria Math" panose="02040503050406030204" pitchFamily="18" charset="0"/>
                            </a:rPr>
                            <m:t>𝑓</m:t>
                          </m:r>
                          <m:d>
                            <m:dPr>
                              <m:ctrlPr>
                                <a:rPr kumimoji="1" lang="en-US" altLang="zh-CN" i="1">
                                  <a:solidFill>
                                    <a:srgbClr val="0070C0"/>
                                  </a:solidFill>
                                  <a:latin typeface="Cambria Math" panose="02040503050406030204" pitchFamily="18" charset="0"/>
                                </a:rPr>
                              </m:ctrlPr>
                            </m:dPr>
                            <m:e>
                              <m:r>
                                <a:rPr kumimoji="1" lang="en-US" altLang="zh-CN" i="1">
                                  <a:solidFill>
                                    <a:srgbClr val="0070C0"/>
                                  </a:solidFill>
                                  <a:latin typeface="Cambria Math" panose="02040503050406030204" pitchFamily="18" charset="0"/>
                                </a:rPr>
                                <m:t>𝑣</m:t>
                              </m:r>
                              <m:r>
                                <a:rPr kumimoji="1" lang="en-US" altLang="zh-CN" i="1">
                                  <a:solidFill>
                                    <a:srgbClr val="0070C0"/>
                                  </a:solidFill>
                                  <a:latin typeface="Cambria Math" panose="02040503050406030204" pitchFamily="18" charset="0"/>
                                </a:rPr>
                                <m:t>,</m:t>
                              </m:r>
                              <m:r>
                                <a:rPr kumimoji="1" lang="en-US" altLang="zh-CN" i="1">
                                  <a:solidFill>
                                    <a:srgbClr val="0070C0"/>
                                  </a:solidFill>
                                  <a:latin typeface="Cambria Math" panose="02040503050406030204" pitchFamily="18" charset="0"/>
                                </a:rPr>
                                <m:t>𝑠</m:t>
                              </m:r>
                            </m:e>
                          </m:d>
                          <m:r>
                            <a:rPr kumimoji="1" lang="zh-CN" altLang="en-US" b="0" i="1" smtClean="0">
                              <a:solidFill>
                                <a:srgbClr val="0070C0"/>
                              </a:solidFill>
                              <a:latin typeface="Cambria Math" panose="02040503050406030204" pitchFamily="18" charset="0"/>
                            </a:rPr>
                            <m:t> </m:t>
                          </m:r>
                        </m:e>
                      </m:nary>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nary>
                            <m:naryPr>
                              <m:chr m:val="∑"/>
                              <m:supHide m:val="on"/>
                              <m:ctrlPr>
                                <a:rPr kumimoji="1" lang="en-US" altLang="zh-CN" i="1" smtClean="0">
                                  <a:solidFill>
                                    <a:srgbClr val="0070C0"/>
                                  </a:solidFill>
                                  <a:latin typeface="Cambria Math" panose="02040503050406030204" pitchFamily="18" charset="0"/>
                                </a:rPr>
                              </m:ctrlPr>
                            </m:naryPr>
                            <m:sub>
                              <m:r>
                                <m:rPr>
                                  <m:brk m:alnAt="7"/>
                                </m:rPr>
                                <a:rPr kumimoji="1" lang="en-US" altLang="zh-CN" i="1">
                                  <a:solidFill>
                                    <a:srgbClr val="0070C0"/>
                                  </a:solidFill>
                                  <a:latin typeface="Cambria Math" panose="02040503050406030204" pitchFamily="18" charset="0"/>
                                </a:rPr>
                                <m:t>𝑣</m:t>
                              </m:r>
                              <m:r>
                                <a:rPr kumimoji="1" lang="en-US" altLang="zh-CN" i="1">
                                  <a:solidFill>
                                    <a:srgbClr val="0070C0"/>
                                  </a:solidFill>
                                  <a:latin typeface="Cambria Math" panose="02040503050406030204" pitchFamily="18" charset="0"/>
                                </a:rPr>
                                <m:t>∈</m:t>
                              </m:r>
                              <m:r>
                                <a:rPr kumimoji="1" lang="en-US" altLang="zh-CN" i="1">
                                  <a:solidFill>
                                    <a:srgbClr val="0070C0"/>
                                  </a:solidFill>
                                  <a:latin typeface="Cambria Math" panose="02040503050406030204" pitchFamily="18" charset="0"/>
                                </a:rPr>
                                <m:t>𝑉</m:t>
                              </m:r>
                            </m:sub>
                            <m:sup/>
                            <m:e>
                              <m:r>
                                <a:rPr kumimoji="1" lang="en-US" altLang="zh-CN" i="1">
                                  <a:solidFill>
                                    <a:srgbClr val="0070C0"/>
                                  </a:solidFill>
                                  <a:latin typeface="Cambria Math" panose="02040503050406030204" pitchFamily="18" charset="0"/>
                                </a:rPr>
                                <m:t>𝑓</m:t>
                              </m:r>
                              <m:d>
                                <m:dPr>
                                  <m:ctrlPr>
                                    <a:rPr kumimoji="1" lang="en-US" altLang="zh-CN" i="1">
                                      <a:solidFill>
                                        <a:srgbClr val="0070C0"/>
                                      </a:solidFill>
                                      <a:latin typeface="Cambria Math" panose="02040503050406030204" pitchFamily="18" charset="0"/>
                                    </a:rPr>
                                  </m:ctrlPr>
                                </m:dPr>
                                <m:e>
                                  <m:r>
                                    <a:rPr kumimoji="1" lang="en-US" altLang="zh-CN" i="1">
                                      <a:solidFill>
                                        <a:srgbClr val="0070C0"/>
                                      </a:solidFill>
                                      <a:latin typeface="Cambria Math" panose="02040503050406030204" pitchFamily="18" charset="0"/>
                                    </a:rPr>
                                    <m:t>𝑣</m:t>
                                  </m:r>
                                  <m:r>
                                    <a:rPr kumimoji="1" lang="en-US" altLang="zh-CN" i="1">
                                      <a:solidFill>
                                        <a:srgbClr val="0070C0"/>
                                      </a:solidFill>
                                      <a:latin typeface="Cambria Math" panose="02040503050406030204" pitchFamily="18" charset="0"/>
                                    </a:rPr>
                                    <m:t>,</m:t>
                                  </m:r>
                                  <m:r>
                                    <a:rPr kumimoji="1" lang="en-US" altLang="zh-CN" i="1">
                                      <a:solidFill>
                                        <a:srgbClr val="0070C0"/>
                                      </a:solidFill>
                                      <a:latin typeface="Cambria Math" panose="02040503050406030204" pitchFamily="18" charset="0"/>
                                    </a:rPr>
                                    <m:t>𝑡</m:t>
                                  </m:r>
                                </m:e>
                              </m:d>
                            </m:e>
                          </m:nary>
                          <m:r>
                            <a:rPr kumimoji="1" lang="en-US" altLang="zh-CN" b="0" i="1" smtClean="0">
                              <a:latin typeface="Cambria Math" panose="02040503050406030204" pitchFamily="18" charset="0"/>
                            </a:rPr>
                            <m:t>−</m:t>
                          </m:r>
                          <m:nary>
                            <m:naryPr>
                              <m:chr m:val="∑"/>
                              <m:supHide m:val="on"/>
                              <m:ctrlPr>
                                <a:rPr kumimoji="1" lang="en-US" altLang="zh-CN" b="0" i="1" smtClean="0">
                                  <a:solidFill>
                                    <a:schemeClr val="accent2">
                                      <a:lumMod val="75000"/>
                                    </a:schemeClr>
                                  </a:solidFill>
                                  <a:latin typeface="Cambria Math" panose="02040503050406030204" pitchFamily="18" charset="0"/>
                                </a:rPr>
                              </m:ctrlPr>
                            </m:naryPr>
                            <m:sub>
                              <m:r>
                                <m:rPr>
                                  <m:brk m:alnAt="7"/>
                                </m:rPr>
                                <a:rPr kumimoji="1" lang="en-US" altLang="zh-CN" b="0" i="1" smtClean="0">
                                  <a:solidFill>
                                    <a:schemeClr val="accent2">
                                      <a:lumMod val="75000"/>
                                    </a:schemeClr>
                                  </a:solidFill>
                                  <a:latin typeface="Cambria Math" panose="02040503050406030204" pitchFamily="18" charset="0"/>
                                </a:rPr>
                                <m:t>𝑣</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𝑉</m:t>
                              </m:r>
                            </m:sub>
                            <m:sup/>
                            <m:e>
                              <m:r>
                                <a:rPr kumimoji="1" lang="en-US" altLang="zh-CN" b="0" i="1" smtClean="0">
                                  <a:solidFill>
                                    <a:schemeClr val="accent2">
                                      <a:lumMod val="75000"/>
                                    </a:schemeClr>
                                  </a:solidFill>
                                  <a:latin typeface="Cambria Math" panose="02040503050406030204" pitchFamily="18" charset="0"/>
                                </a:rPr>
                                <m:t>𝑓</m:t>
                              </m:r>
                              <m:d>
                                <m:dPr>
                                  <m:ctrlPr>
                                    <a:rPr kumimoji="1" lang="en-US" altLang="zh-CN" b="0" i="1" smtClean="0">
                                      <a:solidFill>
                                        <a:schemeClr val="accent2">
                                          <a:lumMod val="75000"/>
                                        </a:schemeClr>
                                      </a:solidFill>
                                      <a:latin typeface="Cambria Math" panose="02040503050406030204" pitchFamily="18" charset="0"/>
                                    </a:rPr>
                                  </m:ctrlPr>
                                </m:dPr>
                                <m:e>
                                  <m:r>
                                    <a:rPr kumimoji="1" lang="en-US" altLang="zh-CN" b="0" i="1" smtClean="0">
                                      <a:solidFill>
                                        <a:schemeClr val="accent2">
                                          <a:lumMod val="75000"/>
                                        </a:schemeClr>
                                      </a:solidFill>
                                      <a:latin typeface="Cambria Math" panose="02040503050406030204" pitchFamily="18" charset="0"/>
                                    </a:rPr>
                                    <m:t>𝑡</m:t>
                                  </m:r>
                                  <m:r>
                                    <a:rPr kumimoji="1" lang="en-US" altLang="zh-CN" b="0" i="1" smtClean="0">
                                      <a:solidFill>
                                        <a:schemeClr val="accent2">
                                          <a:lumMod val="75000"/>
                                        </a:schemeClr>
                                      </a:solidFill>
                                      <a:latin typeface="Cambria Math" panose="02040503050406030204" pitchFamily="18" charset="0"/>
                                    </a:rPr>
                                    <m:t>,</m:t>
                                  </m:r>
                                  <m:r>
                                    <a:rPr kumimoji="1" lang="en-US" altLang="zh-CN" b="0" i="1" smtClean="0">
                                      <a:solidFill>
                                        <a:schemeClr val="accent2">
                                          <a:lumMod val="75000"/>
                                        </a:schemeClr>
                                      </a:solidFill>
                                      <a:latin typeface="Cambria Math" panose="02040503050406030204" pitchFamily="18" charset="0"/>
                                    </a:rPr>
                                    <m:t>𝑣</m:t>
                                  </m:r>
                                </m:e>
                              </m:d>
                            </m:e>
                          </m:nary>
                        </m:e>
                      </m:d>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nary>
                        <m:naryPr>
                          <m:chr m:val="∑"/>
                          <m:supHide m:val="on"/>
                          <m:ctrlPr>
                            <a:rPr kumimoji="1" lang="zh-CN" altLang="en-US" i="1" smtClean="0">
                              <a:latin typeface="Cambria Math" panose="02040503050406030204" pitchFamily="18" charset="0"/>
                            </a:rPr>
                          </m:ctrlPr>
                        </m:naryPr>
                        <m:sub>
                          <m:r>
                            <m:rPr>
                              <m:brk m:alnAt="7"/>
                            </m:rPr>
                            <a:rPr kumimoji="1" lang="en-US" altLang="zh-CN" b="0" i="1" smtClean="0">
                              <a:solidFill>
                                <a:srgbClr val="FF0000"/>
                              </a:solidFill>
                              <a:latin typeface="Cambria Math" panose="02040503050406030204" pitchFamily="18" charset="0"/>
                            </a:rPr>
                            <m:t>𝑢</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𝑉</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𝑠</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𝑡</m:t>
                          </m:r>
                          <m:r>
                            <a:rPr kumimoji="1" lang="en-US" altLang="zh-CN" b="0" i="1" smtClean="0">
                              <a:solidFill>
                                <a:srgbClr val="FF0000"/>
                              </a:solidFill>
                              <a:latin typeface="Cambria Math" panose="02040503050406030204" pitchFamily="18" charset="0"/>
                            </a:rPr>
                            <m:t>}</m:t>
                          </m:r>
                        </m:sub>
                        <m:sup/>
                        <m:e>
                          <m:d>
                            <m:dPr>
                              <m:ctrlPr>
                                <a:rPr kumimoji="1" lang="en-US" altLang="zh-CN" b="0" i="1" smtClean="0">
                                  <a:latin typeface="Cambria Math" panose="02040503050406030204" pitchFamily="18" charset="0"/>
                                </a:rPr>
                              </m:ctrlPr>
                            </m:dPr>
                            <m:e>
                              <m:nary>
                                <m:naryPr>
                                  <m:chr m:val="∑"/>
                                  <m:supHide m:val="on"/>
                                  <m:ctrlPr>
                                    <a:rPr kumimoji="1" lang="en-US" altLang="zh-CN"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sub>
                                <m:sup/>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solidFill>
                                            <a:srgbClr val="FF0000"/>
                                          </a:solidFill>
                                          <a:latin typeface="Cambria Math" panose="02040503050406030204" pitchFamily="18" charset="0"/>
                                        </a:rPr>
                                        <m:t>𝑢</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𝑣</m:t>
                                      </m:r>
                                    </m:e>
                                  </m:d>
                                  <m:r>
                                    <a:rPr kumimoji="1" lang="zh-CN" altLang="en-US" b="0" i="1" smtClean="0">
                                      <a:latin typeface="Cambria Math" panose="02040503050406030204" pitchFamily="18" charset="0"/>
                                    </a:rPr>
                                    <m:t> </m:t>
                                  </m:r>
                                </m:e>
                              </m:nary>
                              <m:r>
                                <a:rPr kumimoji="1" lang="en-US" altLang="zh-CN" b="0" i="1" smtClean="0">
                                  <a:latin typeface="Cambria Math" panose="02040503050406030204" pitchFamily="18" charset="0"/>
                                </a:rPr>
                                <m:t>−</m:t>
                              </m:r>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rPr>
                                    <m:t>𝑣</m:t>
                                  </m:r>
                                  <m:r>
                                    <a:rPr kumimoji="1" lang="en-US" altLang="zh-CN" i="1">
                                      <a:latin typeface="Cambria Math" panose="02040503050406030204" pitchFamily="18" charset="0"/>
                                    </a:rPr>
                                    <m:t>∈</m:t>
                                  </m:r>
                                  <m:r>
                                    <a:rPr kumimoji="1" lang="en-US" altLang="zh-CN" i="1">
                                      <a:latin typeface="Cambria Math" panose="02040503050406030204" pitchFamily="18" charset="0"/>
                                    </a:rPr>
                                    <m:t>𝑉</m:t>
                                  </m:r>
                                </m:sub>
                                <m:sup/>
                                <m:e>
                                  <m:r>
                                    <a:rPr kumimoji="1" lang="en-US" altLang="zh-CN" i="1">
                                      <a:latin typeface="Cambria Math" panose="02040503050406030204" pitchFamily="18" charset="0"/>
                                    </a:rPr>
                                    <m:t>𝑓</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𝑣</m:t>
                                      </m:r>
                                      <m:r>
                                        <a:rPr kumimoji="1" lang="en-US" altLang="zh-CN" i="1">
                                          <a:latin typeface="Cambria Math" panose="02040503050406030204" pitchFamily="18" charset="0"/>
                                        </a:rPr>
                                        <m:t>,</m:t>
                                      </m:r>
                                      <m:r>
                                        <a:rPr kumimoji="1" lang="en-US" altLang="zh-CN" b="0" i="1" smtClean="0">
                                          <a:solidFill>
                                            <a:srgbClr val="FF0000"/>
                                          </a:solidFill>
                                          <a:latin typeface="Cambria Math" panose="02040503050406030204" pitchFamily="18" charset="0"/>
                                        </a:rPr>
                                        <m:t>𝑢</m:t>
                                      </m:r>
                                    </m:e>
                                  </m:d>
                                  <m:r>
                                    <a:rPr kumimoji="1" lang="zh-CN" altLang="en-US" i="1">
                                      <a:latin typeface="Cambria Math" panose="02040503050406030204" pitchFamily="18" charset="0"/>
                                    </a:rPr>
                                    <m:t> </m:t>
                                  </m:r>
                                </m:e>
                              </m:nary>
                            </m:e>
                          </m:d>
                          <m:r>
                            <a:rPr kumimoji="1" lang="en-US" altLang="zh-CN" b="0" i="1" smtClean="0">
                              <a:latin typeface="Cambria Math" panose="02040503050406030204" pitchFamily="18" charset="0"/>
                            </a:rPr>
                            <m:t>=0</m:t>
                          </m:r>
                          <m:r>
                            <a:rPr kumimoji="1" lang="zh-CN" altLang="en-US" b="0" i="1" smtClean="0">
                              <a:latin typeface="Cambria Math" panose="02040503050406030204" pitchFamily="18" charset="0"/>
                            </a:rPr>
                            <m:t> </m:t>
                          </m:r>
                        </m:e>
                      </m:nary>
                    </m:oMath>
                  </m:oMathPara>
                </a14:m>
                <a:endParaRPr kumimoji="1" lang="zh-CN" altLang="en-US" dirty="0"/>
              </a:p>
            </p:txBody>
          </p:sp>
        </mc:Choice>
        <mc:Fallback xmlns="">
          <p:sp>
            <p:nvSpPr>
              <p:cNvPr id="16" name="文本框 15">
                <a:extLst>
                  <a:ext uri="{FF2B5EF4-FFF2-40B4-BE49-F238E27FC236}">
                    <a16:creationId xmlns:a16="http://schemas.microsoft.com/office/drawing/2014/main" id="{4DC40C81-68EC-7DE1-3890-9C25D49E1762}"/>
                  </a:ext>
                </a:extLst>
              </p:cNvPr>
              <p:cNvSpPr txBox="1">
                <a:spLocks noRot="1" noChangeAspect="1" noMove="1" noResize="1" noEditPoints="1" noAdjustHandles="1" noChangeArrowheads="1" noChangeShapeType="1" noTextEdit="1"/>
              </p:cNvSpPr>
              <p:nvPr/>
            </p:nvSpPr>
            <p:spPr>
              <a:xfrm>
                <a:off x="1320462" y="4768248"/>
                <a:ext cx="9653668" cy="772712"/>
              </a:xfrm>
              <a:prstGeom prst="rect">
                <a:avLst/>
              </a:prstGeom>
              <a:blipFill>
                <a:blip r:embed="rId6"/>
                <a:stretch>
                  <a:fillRect l="-8541" t="-117742" r="-657" b="-1677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7EA1AC9-2F6A-8141-F796-7623C8E210A3}"/>
                  </a:ext>
                </a:extLst>
              </p:cNvPr>
              <p:cNvSpPr txBox="1"/>
              <p:nvPr/>
            </p:nvSpPr>
            <p:spPr>
              <a:xfrm>
                <a:off x="1186753" y="5914496"/>
                <a:ext cx="5611600" cy="672300"/>
              </a:xfrm>
              <a:prstGeom prst="rect">
                <a:avLst/>
              </a:prstGeom>
              <a:solidFill>
                <a:srgbClr val="009999"/>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kumimoji="1" lang="zh-CN" altLang="en-US" i="1" smtClean="0">
                              <a:solidFill>
                                <a:schemeClr val="bg1"/>
                              </a:solidFill>
                              <a:latin typeface="Cambria Math" panose="02040503050406030204" pitchFamily="18" charset="0"/>
                            </a:rPr>
                          </m:ctrlPr>
                        </m:naryPr>
                        <m:sub>
                          <m:r>
                            <m:rPr>
                              <m:brk m:alnAt="7"/>
                            </m:rPr>
                            <a:rPr kumimoji="1" lang="en-US" altLang="zh-CN" b="0" i="1" smtClean="0">
                              <a:solidFill>
                                <a:schemeClr val="bg1"/>
                              </a:solidFill>
                              <a:latin typeface="Cambria Math" panose="02040503050406030204" pitchFamily="18" charset="0"/>
                            </a:rPr>
                            <m:t>𝑣</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𝑉</m:t>
                          </m:r>
                        </m:sub>
                        <m:sup/>
                        <m:e>
                          <m:r>
                            <a:rPr kumimoji="1" lang="en-US" altLang="zh-CN" b="0" i="1" smtClean="0">
                              <a:solidFill>
                                <a:schemeClr val="bg1"/>
                              </a:solidFill>
                              <a:latin typeface="Cambria Math" panose="02040503050406030204" pitchFamily="18" charset="0"/>
                            </a:rPr>
                            <m:t>𝑓</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𝑣</m:t>
                          </m:r>
                          <m:r>
                            <a:rPr kumimoji="1" lang="en-US" altLang="zh-CN" b="0" i="1" smtClean="0">
                              <a:solidFill>
                                <a:schemeClr val="bg1"/>
                              </a:solidFill>
                              <a:latin typeface="Cambria Math" panose="02040503050406030204" pitchFamily="18" charset="0"/>
                            </a:rPr>
                            <m:t>)</m:t>
                          </m:r>
                        </m:e>
                      </m:nary>
                      <m:r>
                        <a:rPr kumimoji="1" lang="en-US" altLang="zh-CN" b="0" i="1" smtClean="0">
                          <a:solidFill>
                            <a:schemeClr val="bg1"/>
                          </a:solidFill>
                          <a:latin typeface="Cambria Math" panose="02040503050406030204" pitchFamily="18" charset="0"/>
                        </a:rPr>
                        <m:t>−</m:t>
                      </m:r>
                      <m:nary>
                        <m:naryPr>
                          <m:chr m:val="∑"/>
                          <m:supHide m:val="on"/>
                          <m:ctrlPr>
                            <a:rPr kumimoji="1" lang="zh-CN" altLang="en-US" i="1">
                              <a:solidFill>
                                <a:schemeClr val="bg1"/>
                              </a:solidFill>
                              <a:latin typeface="Cambria Math" panose="02040503050406030204" pitchFamily="18" charset="0"/>
                            </a:rPr>
                          </m:ctrlPr>
                        </m:naryPr>
                        <m:sub>
                          <m:r>
                            <m:rPr>
                              <m:brk m:alnAt="7"/>
                            </m:rPr>
                            <a:rPr kumimoji="1" lang="en-US" altLang="zh-CN" i="1">
                              <a:solidFill>
                                <a:schemeClr val="bg1"/>
                              </a:solidFill>
                              <a:latin typeface="Cambria Math" panose="02040503050406030204" pitchFamily="18" charset="0"/>
                            </a:rPr>
                            <m:t>𝑣</m:t>
                          </m:r>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𝑉</m:t>
                          </m:r>
                        </m:sub>
                        <m:sup/>
                        <m:e>
                          <m:r>
                            <a:rPr kumimoji="1" lang="en-US" altLang="zh-CN" i="1">
                              <a:solidFill>
                                <a:schemeClr val="bg1"/>
                              </a:solidFill>
                              <a:latin typeface="Cambria Math" panose="02040503050406030204" pitchFamily="18" charset="0"/>
                            </a:rPr>
                            <m:t>𝑓</m:t>
                          </m:r>
                          <m:d>
                            <m:dPr>
                              <m:ctrlPr>
                                <a:rPr kumimoji="1" lang="en-US" altLang="zh-CN" i="1">
                                  <a:solidFill>
                                    <a:schemeClr val="bg1"/>
                                  </a:solidFill>
                                  <a:latin typeface="Cambria Math" panose="02040503050406030204" pitchFamily="18" charset="0"/>
                                </a:rPr>
                              </m:ctrlPr>
                            </m:dPr>
                            <m:e>
                              <m:r>
                                <a:rPr kumimoji="1" lang="en-US" altLang="zh-CN" i="1">
                                  <a:solidFill>
                                    <a:schemeClr val="bg1"/>
                                  </a:solidFill>
                                  <a:latin typeface="Cambria Math" panose="02040503050406030204" pitchFamily="18" charset="0"/>
                                </a:rPr>
                                <m:t>𝑣</m:t>
                              </m:r>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𝑠</m:t>
                              </m:r>
                            </m:e>
                          </m:d>
                          <m:r>
                            <a:rPr kumimoji="1" lang="zh-CN" altLang="en-US" b="0" i="1" smtClean="0">
                              <a:solidFill>
                                <a:schemeClr val="bg1"/>
                              </a:solidFill>
                              <a:latin typeface="Cambria Math" panose="02040503050406030204" pitchFamily="18" charset="0"/>
                            </a:rPr>
                            <m:t> </m:t>
                          </m:r>
                        </m:e>
                      </m:nary>
                      <m:r>
                        <a:rPr kumimoji="1" lang="en-US" altLang="zh-CN" b="0" i="1" smtClean="0">
                          <a:solidFill>
                            <a:schemeClr val="bg1"/>
                          </a:solidFill>
                          <a:latin typeface="Cambria Math" panose="02040503050406030204" pitchFamily="18" charset="0"/>
                        </a:rPr>
                        <m:t>=</m:t>
                      </m:r>
                      <m:nary>
                        <m:naryPr>
                          <m:chr m:val="∑"/>
                          <m:supHide m:val="on"/>
                          <m:ctrlPr>
                            <a:rPr kumimoji="1" lang="en-US" altLang="zh-CN" i="1" smtClean="0">
                              <a:solidFill>
                                <a:srgbClr val="FFFF00"/>
                              </a:solidFill>
                              <a:latin typeface="Cambria Math" panose="02040503050406030204" pitchFamily="18" charset="0"/>
                            </a:rPr>
                          </m:ctrlPr>
                        </m:naryPr>
                        <m:sub>
                          <m:r>
                            <m:rPr>
                              <m:brk m:alnAt="7"/>
                            </m:rPr>
                            <a:rPr kumimoji="1" lang="en-US" altLang="zh-CN" i="1">
                              <a:solidFill>
                                <a:srgbClr val="FFFF00"/>
                              </a:solidFill>
                              <a:latin typeface="Cambria Math" panose="02040503050406030204" pitchFamily="18" charset="0"/>
                            </a:rPr>
                            <m:t>𝑣</m:t>
                          </m:r>
                          <m:r>
                            <a:rPr kumimoji="1" lang="en-US" altLang="zh-CN" i="1">
                              <a:solidFill>
                                <a:srgbClr val="FFFF00"/>
                              </a:solidFill>
                              <a:latin typeface="Cambria Math" panose="02040503050406030204" pitchFamily="18" charset="0"/>
                            </a:rPr>
                            <m:t>∈</m:t>
                          </m:r>
                          <m:r>
                            <a:rPr kumimoji="1" lang="en-US" altLang="zh-CN" i="1">
                              <a:solidFill>
                                <a:srgbClr val="FFFF00"/>
                              </a:solidFill>
                              <a:latin typeface="Cambria Math" panose="02040503050406030204" pitchFamily="18" charset="0"/>
                            </a:rPr>
                            <m:t>𝑉</m:t>
                          </m:r>
                        </m:sub>
                        <m:sup/>
                        <m:e>
                          <m:r>
                            <a:rPr kumimoji="1" lang="en-US" altLang="zh-CN" i="1">
                              <a:solidFill>
                                <a:srgbClr val="FFFF00"/>
                              </a:solidFill>
                              <a:latin typeface="Cambria Math" panose="02040503050406030204" pitchFamily="18" charset="0"/>
                            </a:rPr>
                            <m:t>𝑓</m:t>
                          </m:r>
                          <m:d>
                            <m:dPr>
                              <m:ctrlPr>
                                <a:rPr kumimoji="1" lang="en-US" altLang="zh-CN" i="1">
                                  <a:solidFill>
                                    <a:srgbClr val="FFFF00"/>
                                  </a:solidFill>
                                  <a:latin typeface="Cambria Math" panose="02040503050406030204" pitchFamily="18" charset="0"/>
                                </a:rPr>
                              </m:ctrlPr>
                            </m:dPr>
                            <m:e>
                              <m:r>
                                <a:rPr kumimoji="1" lang="en-US" altLang="zh-CN" i="1">
                                  <a:solidFill>
                                    <a:srgbClr val="FFFF00"/>
                                  </a:solidFill>
                                  <a:latin typeface="Cambria Math" panose="02040503050406030204" pitchFamily="18" charset="0"/>
                                </a:rPr>
                                <m:t>𝑣</m:t>
                              </m:r>
                              <m:r>
                                <a:rPr kumimoji="1" lang="en-US" altLang="zh-CN" i="1">
                                  <a:solidFill>
                                    <a:srgbClr val="FFFF00"/>
                                  </a:solidFill>
                                  <a:latin typeface="Cambria Math" panose="02040503050406030204" pitchFamily="18" charset="0"/>
                                </a:rPr>
                                <m:t>,</m:t>
                              </m:r>
                              <m:r>
                                <a:rPr kumimoji="1" lang="en-US" altLang="zh-CN" i="1">
                                  <a:solidFill>
                                    <a:srgbClr val="FFFF00"/>
                                  </a:solidFill>
                                  <a:latin typeface="Cambria Math" panose="02040503050406030204" pitchFamily="18" charset="0"/>
                                </a:rPr>
                                <m:t>𝑡</m:t>
                              </m:r>
                            </m:e>
                          </m:d>
                        </m:e>
                      </m:nary>
                      <m:r>
                        <a:rPr kumimoji="1" lang="en-US" altLang="zh-CN" i="1">
                          <a:solidFill>
                            <a:srgbClr val="FFFF00"/>
                          </a:solidFill>
                          <a:latin typeface="Cambria Math" panose="02040503050406030204" pitchFamily="18" charset="0"/>
                        </a:rPr>
                        <m:t>−</m:t>
                      </m:r>
                      <m:nary>
                        <m:naryPr>
                          <m:chr m:val="∑"/>
                          <m:supHide m:val="on"/>
                          <m:ctrlPr>
                            <a:rPr kumimoji="1" lang="en-US" altLang="zh-CN" i="1">
                              <a:solidFill>
                                <a:srgbClr val="FFFF00"/>
                              </a:solidFill>
                              <a:latin typeface="Cambria Math" panose="02040503050406030204" pitchFamily="18" charset="0"/>
                            </a:rPr>
                          </m:ctrlPr>
                        </m:naryPr>
                        <m:sub>
                          <m:r>
                            <m:rPr>
                              <m:brk m:alnAt="7"/>
                            </m:rPr>
                            <a:rPr kumimoji="1" lang="en-US" altLang="zh-CN" i="1">
                              <a:solidFill>
                                <a:srgbClr val="FFFF00"/>
                              </a:solidFill>
                              <a:latin typeface="Cambria Math" panose="02040503050406030204" pitchFamily="18" charset="0"/>
                            </a:rPr>
                            <m:t>𝑣</m:t>
                          </m:r>
                          <m:r>
                            <a:rPr kumimoji="1" lang="en-US" altLang="zh-CN" i="1">
                              <a:solidFill>
                                <a:srgbClr val="FFFF00"/>
                              </a:solidFill>
                              <a:latin typeface="Cambria Math" panose="02040503050406030204" pitchFamily="18" charset="0"/>
                            </a:rPr>
                            <m:t>∈</m:t>
                          </m:r>
                          <m:r>
                            <a:rPr kumimoji="1" lang="en-US" altLang="zh-CN" i="1">
                              <a:solidFill>
                                <a:srgbClr val="FFFF00"/>
                              </a:solidFill>
                              <a:latin typeface="Cambria Math" panose="02040503050406030204" pitchFamily="18" charset="0"/>
                            </a:rPr>
                            <m:t>𝑉</m:t>
                          </m:r>
                        </m:sub>
                        <m:sup/>
                        <m:e>
                          <m:r>
                            <a:rPr kumimoji="1" lang="en-US" altLang="zh-CN" i="1">
                              <a:solidFill>
                                <a:srgbClr val="FFFF00"/>
                              </a:solidFill>
                              <a:latin typeface="Cambria Math" panose="02040503050406030204" pitchFamily="18" charset="0"/>
                            </a:rPr>
                            <m:t>𝑓</m:t>
                          </m:r>
                          <m:d>
                            <m:dPr>
                              <m:ctrlPr>
                                <a:rPr kumimoji="1" lang="en-US" altLang="zh-CN" i="1">
                                  <a:solidFill>
                                    <a:srgbClr val="FFFF00"/>
                                  </a:solidFill>
                                  <a:latin typeface="Cambria Math" panose="02040503050406030204" pitchFamily="18" charset="0"/>
                                </a:rPr>
                              </m:ctrlPr>
                            </m:dPr>
                            <m:e>
                              <m:r>
                                <a:rPr kumimoji="1" lang="en-US" altLang="zh-CN" i="1">
                                  <a:solidFill>
                                    <a:srgbClr val="FFFF00"/>
                                  </a:solidFill>
                                  <a:latin typeface="Cambria Math" panose="02040503050406030204" pitchFamily="18" charset="0"/>
                                </a:rPr>
                                <m:t>𝑡</m:t>
                              </m:r>
                              <m:r>
                                <a:rPr kumimoji="1" lang="en-US" altLang="zh-CN" i="1">
                                  <a:solidFill>
                                    <a:srgbClr val="FFFF00"/>
                                  </a:solidFill>
                                  <a:latin typeface="Cambria Math" panose="02040503050406030204" pitchFamily="18" charset="0"/>
                                </a:rPr>
                                <m:t>,</m:t>
                              </m:r>
                              <m:r>
                                <a:rPr kumimoji="1" lang="en-US" altLang="zh-CN" i="1">
                                  <a:solidFill>
                                    <a:srgbClr val="FFFF00"/>
                                  </a:solidFill>
                                  <a:latin typeface="Cambria Math" panose="02040503050406030204" pitchFamily="18" charset="0"/>
                                </a:rPr>
                                <m:t>𝑣</m:t>
                              </m:r>
                            </m:e>
                          </m:d>
                        </m:e>
                      </m:nary>
                      <m:r>
                        <a:rPr kumimoji="1" lang="zh-CN" altLang="en-US" b="0" i="1" smtClean="0">
                          <a:solidFill>
                            <a:schemeClr val="bg1"/>
                          </a:solidFill>
                          <a:latin typeface="Cambria Math" panose="02040503050406030204" pitchFamily="18" charset="0"/>
                        </a:rPr>
                        <m:t> </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𝑓</m:t>
                      </m:r>
                      <m:r>
                        <a:rPr kumimoji="1" lang="en-US" altLang="zh-CN" b="0" i="1" smtClean="0">
                          <a:solidFill>
                            <a:schemeClr val="bg1"/>
                          </a:solidFill>
                          <a:latin typeface="Cambria Math" panose="02040503050406030204" pitchFamily="18" charset="0"/>
                        </a:rPr>
                        <m:t>|</m:t>
                      </m:r>
                    </m:oMath>
                  </m:oMathPara>
                </a14:m>
                <a:endParaRPr kumimoji="1" lang="zh-CN" altLang="en-US" dirty="0">
                  <a:solidFill>
                    <a:schemeClr val="bg1"/>
                  </a:solidFill>
                </a:endParaRPr>
              </a:p>
            </p:txBody>
          </p:sp>
        </mc:Choice>
        <mc:Fallback xmlns="">
          <p:sp>
            <p:nvSpPr>
              <p:cNvPr id="17" name="文本框 16">
                <a:extLst>
                  <a:ext uri="{FF2B5EF4-FFF2-40B4-BE49-F238E27FC236}">
                    <a16:creationId xmlns:a16="http://schemas.microsoft.com/office/drawing/2014/main" id="{07EA1AC9-2F6A-8141-F796-7623C8E210A3}"/>
                  </a:ext>
                </a:extLst>
              </p:cNvPr>
              <p:cNvSpPr txBox="1">
                <a:spLocks noRot="1" noChangeAspect="1" noMove="1" noResize="1" noEditPoints="1" noAdjustHandles="1" noChangeArrowheads="1" noChangeShapeType="1" noTextEdit="1"/>
              </p:cNvSpPr>
              <p:nvPr/>
            </p:nvSpPr>
            <p:spPr>
              <a:xfrm>
                <a:off x="1186753" y="5914496"/>
                <a:ext cx="5611600" cy="672300"/>
              </a:xfrm>
              <a:prstGeom prst="rect">
                <a:avLst/>
              </a:prstGeom>
              <a:blipFill>
                <a:blip r:embed="rId7"/>
                <a:stretch>
                  <a:fillRect l="-14447" t="-144444" r="-903" b="-198148"/>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4D8005B-3F1A-403C-802B-5CA75014AFA0}"/>
              </a:ext>
            </a:extLst>
          </p:cNvPr>
          <p:cNvSpPr txBox="1"/>
          <p:nvPr/>
        </p:nvSpPr>
        <p:spPr>
          <a:xfrm>
            <a:off x="8282806" y="2778990"/>
            <a:ext cx="1391728" cy="369332"/>
          </a:xfrm>
          <a:prstGeom prst="rect">
            <a:avLst/>
          </a:prstGeom>
          <a:noFill/>
        </p:spPr>
        <p:txBody>
          <a:bodyPr wrap="none" rtlCol="0">
            <a:spAutoFit/>
          </a:bodyPr>
          <a:lstStyle/>
          <a:p>
            <a:r>
              <a:rPr kumimoji="1" lang="zh-CN" altLang="en-US" dirty="0">
                <a:solidFill>
                  <a:srgbClr val="00B0F0"/>
                </a:solidFill>
              </a:rPr>
              <a:t> （对称！）</a:t>
            </a:r>
          </a:p>
        </p:txBody>
      </p:sp>
      <p:sp>
        <p:nvSpPr>
          <p:cNvPr id="19" name="下箭头 18">
            <a:extLst>
              <a:ext uri="{FF2B5EF4-FFF2-40B4-BE49-F238E27FC236}">
                <a16:creationId xmlns:a16="http://schemas.microsoft.com/office/drawing/2014/main" id="{12F7D872-00D3-2C45-9388-49846C0A849B}"/>
              </a:ext>
            </a:extLst>
          </p:cNvPr>
          <p:cNvSpPr/>
          <p:nvPr/>
        </p:nvSpPr>
        <p:spPr>
          <a:xfrm>
            <a:off x="5747657" y="3374666"/>
            <a:ext cx="696686" cy="255055"/>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A52EE21E-8C1C-EDDA-25C3-7EA05F29B840}"/>
              </a:ext>
            </a:extLst>
          </p:cNvPr>
          <p:cNvSpPr/>
          <p:nvPr/>
        </p:nvSpPr>
        <p:spPr>
          <a:xfrm>
            <a:off x="5747657" y="4400960"/>
            <a:ext cx="696686" cy="255055"/>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等于 21">
            <a:extLst>
              <a:ext uri="{FF2B5EF4-FFF2-40B4-BE49-F238E27FC236}">
                <a16:creationId xmlns:a16="http://schemas.microsoft.com/office/drawing/2014/main" id="{15EDFE5B-ACC1-0E44-9DA2-6B94775F8D3B}"/>
              </a:ext>
            </a:extLst>
          </p:cNvPr>
          <p:cNvSpPr/>
          <p:nvPr/>
        </p:nvSpPr>
        <p:spPr>
          <a:xfrm rot="5400000">
            <a:off x="8646539" y="5795593"/>
            <a:ext cx="574006" cy="42091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24" name="直线连接符 23">
            <a:extLst>
              <a:ext uri="{FF2B5EF4-FFF2-40B4-BE49-F238E27FC236}">
                <a16:creationId xmlns:a16="http://schemas.microsoft.com/office/drawing/2014/main" id="{D14A620F-5201-1F93-108C-0273C6212292}"/>
              </a:ext>
            </a:extLst>
          </p:cNvPr>
          <p:cNvCxnSpPr>
            <a:cxnSpLocks/>
          </p:cNvCxnSpPr>
          <p:nvPr/>
        </p:nvCxnSpPr>
        <p:spPr>
          <a:xfrm>
            <a:off x="7141026" y="5682364"/>
            <a:ext cx="31641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AC2B0CB-E4B8-B648-7AD4-A5B2D5BD2527}"/>
              </a:ext>
            </a:extLst>
          </p:cNvPr>
          <p:cNvSpPr txBox="1"/>
          <p:nvPr/>
        </p:nvSpPr>
        <p:spPr>
          <a:xfrm>
            <a:off x="8752114" y="6223939"/>
            <a:ext cx="367408" cy="523220"/>
          </a:xfrm>
          <a:prstGeom prst="rect">
            <a:avLst/>
          </a:prstGeom>
          <a:noFill/>
        </p:spPr>
        <p:txBody>
          <a:bodyPr wrap="none" rtlCol="0">
            <a:spAutoFit/>
          </a:bodyPr>
          <a:lstStyle/>
          <a:p>
            <a:r>
              <a:rPr kumimoji="1" lang="en-US" altLang="zh-CN" sz="2800" dirty="0"/>
              <a:t>0</a:t>
            </a:r>
            <a:endParaRPr kumimoji="1" lang="zh-CN" altLang="en-US" sz="2800" dirty="0"/>
          </a:p>
        </p:txBody>
      </p:sp>
      <p:sp>
        <p:nvSpPr>
          <p:cNvPr id="27" name="文本框 26">
            <a:extLst>
              <a:ext uri="{FF2B5EF4-FFF2-40B4-BE49-F238E27FC236}">
                <a16:creationId xmlns:a16="http://schemas.microsoft.com/office/drawing/2014/main" id="{7E5944E1-384D-7A0A-B55E-988E1BE7BD56}"/>
              </a:ext>
            </a:extLst>
          </p:cNvPr>
          <p:cNvSpPr txBox="1"/>
          <p:nvPr/>
        </p:nvSpPr>
        <p:spPr>
          <a:xfrm>
            <a:off x="9219121" y="5823769"/>
            <a:ext cx="1782860"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285750" indent="-285750">
              <a:buFont typeface="Wingdings" pitchFamily="2" charset="2"/>
              <a:buChar char="ü"/>
            </a:pPr>
            <a:r>
              <a:rPr kumimoji="1" lang="en-US" altLang="zh-CN" dirty="0"/>
              <a:t>u</a:t>
            </a:r>
            <a:r>
              <a:rPr kumimoji="1" lang="zh-CN" altLang="en-US" dirty="0"/>
              <a:t>是中间结点</a:t>
            </a:r>
            <a:endParaRPr kumimoji="1" lang="en-US" altLang="zh-CN" dirty="0"/>
          </a:p>
          <a:p>
            <a:pPr marL="285750" indent="-285750">
              <a:buFont typeface="Wingdings" pitchFamily="2" charset="2"/>
              <a:buChar char="ü"/>
            </a:pPr>
            <a:r>
              <a:rPr kumimoji="1" lang="zh-CN" altLang="en-US" dirty="0"/>
              <a:t>流量守恒</a:t>
            </a:r>
          </a:p>
        </p:txBody>
      </p:sp>
      <p:sp>
        <p:nvSpPr>
          <p:cNvPr id="28" name="下箭头 27">
            <a:extLst>
              <a:ext uri="{FF2B5EF4-FFF2-40B4-BE49-F238E27FC236}">
                <a16:creationId xmlns:a16="http://schemas.microsoft.com/office/drawing/2014/main" id="{6F48342A-9A56-C683-F133-B325CA2BC9F9}"/>
              </a:ext>
            </a:extLst>
          </p:cNvPr>
          <p:cNvSpPr/>
          <p:nvPr/>
        </p:nvSpPr>
        <p:spPr>
          <a:xfrm>
            <a:off x="3295867" y="5568714"/>
            <a:ext cx="696686" cy="255055"/>
          </a:xfrm>
          <a:prstGeom prst="down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2237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p:bldP spid="19" grpId="0" animBg="1"/>
      <p:bldP spid="20" grpId="0" animBg="1"/>
      <p:bldP spid="22" grpId="0" animBg="1"/>
      <p:bldP spid="26" grpId="0"/>
      <p:bldP spid="27" grpId="0" animBg="1"/>
      <p:bldP spid="2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0"/>
                <a:ext cx="11010366" cy="5057775"/>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marL="457200" indent="-457200" algn="just">
                  <a:lnSpc>
                    <a:spcPct val="110000"/>
                  </a:lnSpc>
                  <a:buFont typeface="+mj-ea"/>
                  <a:buAutoNum type="circleNumDbPlain"/>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0"/>
                <a:ext cx="11010366" cy="5057775"/>
              </a:xfrm>
              <a:blipFill>
                <a:blip r:embed="rId3"/>
                <a:stretch>
                  <a:fillRect l="-923" t="-752"/>
                </a:stretch>
              </a:blipFill>
            </p:spPr>
            <p:txBody>
              <a:bodyPr/>
              <a:lstStyle/>
              <a:p>
                <a:r>
                  <a:rPr lang="zh-CN" altLang="en-US">
                    <a:noFill/>
                  </a:rPr>
                  <a:t> </a:t>
                </a:r>
              </a:p>
            </p:txBody>
          </p:sp>
        </mc:Fallback>
      </mc:AlternateContent>
      <p:pic>
        <p:nvPicPr>
          <p:cNvPr id="6" name="Picture 3">
            <a:extLst>
              <a:ext uri="{FF2B5EF4-FFF2-40B4-BE49-F238E27FC236}">
                <a16:creationId xmlns:a16="http://schemas.microsoft.com/office/drawing/2014/main" id="{7670AA41-4D6E-8F7B-88B5-B3F0784980B6}"/>
              </a:ext>
            </a:extLst>
          </p:cNvPr>
          <p:cNvPicPr>
            <a:picLocks noChangeAspect="1" noChangeArrowheads="1"/>
          </p:cNvPicPr>
          <p:nvPr/>
        </p:nvPicPr>
        <p:blipFill>
          <a:blip r:embed="rId4" cstate="print"/>
          <a:srcRect/>
          <a:stretch>
            <a:fillRect/>
          </a:stretch>
        </p:blipFill>
        <p:spPr bwMode="auto">
          <a:xfrm>
            <a:off x="2342924" y="2273981"/>
            <a:ext cx="6918378" cy="2733448"/>
          </a:xfrm>
          <a:prstGeom prst="rect">
            <a:avLst/>
          </a:prstGeom>
          <a:noFill/>
          <a:ln w="9525">
            <a:noFill/>
            <a:miter lim="800000"/>
            <a:headEnd/>
            <a:tailEnd/>
          </a:ln>
        </p:spPr>
      </p:pic>
      <p:sp>
        <p:nvSpPr>
          <p:cNvPr id="7" name="文本框 6">
            <a:extLst>
              <a:ext uri="{FF2B5EF4-FFF2-40B4-BE49-F238E27FC236}">
                <a16:creationId xmlns:a16="http://schemas.microsoft.com/office/drawing/2014/main" id="{DA90A863-5F5C-B29B-14C5-BDD066B4F077}"/>
              </a:ext>
            </a:extLst>
          </p:cNvPr>
          <p:cNvSpPr txBox="1"/>
          <p:nvPr/>
        </p:nvSpPr>
        <p:spPr>
          <a:xfrm>
            <a:off x="4798472" y="5241080"/>
            <a:ext cx="2007281"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最大流值 </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4</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13036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9662860" cy="1597478"/>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r>
                  <a:rPr lang="zh-CN" altLang="en-US" sz="2400" b="1" u="sng" dirty="0"/>
                  <a:t>割</a:t>
                </a:r>
                <a:r>
                  <a:rPr lang="en-US" altLang="zh-CN" sz="2400" b="1" u="sng" dirty="0"/>
                  <a:t>cut</a:t>
                </a:r>
                <a:r>
                  <a:rPr lang="en-US" altLang="zh-CN" sz="2400" b="1" dirty="0"/>
                  <a:t>   </a:t>
                </a:r>
                <a:r>
                  <a:rPr lang="zh-CN" altLang="en-US"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中，一个</a:t>
                </a:r>
                <a:r>
                  <a:rPr lang="zh-CN" altLang="en-US" sz="2400" dirty="0">
                    <a:effectLst>
                      <a:outerShdw blurRad="38100" dist="38100" dir="2700000" algn="tl">
                        <a:srgbClr val="000000">
                          <a:alpha val="43137"/>
                        </a:srgbClr>
                      </a:outerShdw>
                    </a:effectLst>
                  </a:rPr>
                  <a:t>割</a:t>
                </a:r>
                <a:r>
                  <a:rPr lang="en-US" altLang="zh-CN" sz="2400" dirty="0">
                    <a:effectLst>
                      <a:outerShdw blurRad="38100" dist="38100" dir="2700000" algn="tl">
                        <a:srgbClr val="000000">
                          <a:alpha val="43137"/>
                        </a:srgbClr>
                      </a:outerShdw>
                    </a:effectLst>
                  </a:rPr>
                  <a:t>(S,T)</a:t>
                </a:r>
                <a:r>
                  <a:rPr lang="zh-CN" altLang="en-US" sz="2400" dirty="0"/>
                  <a:t>是对结点集合</a:t>
                </a:r>
                <a:r>
                  <a:rPr lang="en-US" altLang="zh-CN" sz="2400" dirty="0"/>
                  <a:t>V</a:t>
                </a:r>
                <a:r>
                  <a:rPr lang="zh-CN" altLang="en-US" sz="2400" dirty="0"/>
                  <a:t>的划分，满足       </a:t>
                </a:r>
                <a:endParaRPr lang="en-US" altLang="zh-CN" sz="2400" dirty="0"/>
              </a:p>
              <a:p>
                <a:pPr algn="just">
                  <a:lnSpc>
                    <a:spcPct val="110000"/>
                  </a:lnSpc>
                </a:pPr>
                <a:r>
                  <a:rPr lang="zh-CN" altLang="en-US"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zh-CN" altLang="en-US" sz="2400" b="0" i="1" smtClean="0">
                        <a:latin typeface="Cambria Math" panose="02040503050406030204" pitchFamily="18" charset="0"/>
                      </a:rPr>
                      <m:t> </m:t>
                    </m:r>
                  </m:oMath>
                </a14:m>
                <a:r>
                  <a:rPr lang="zh-CN" altLang="en-US" sz="2400" dirty="0"/>
                  <a:t>且 </a:t>
                </a:r>
                <a14:m>
                  <m:oMath xmlns:m="http://schemas.openxmlformats.org/officeDocument/2006/math">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oMath>
                </a14:m>
                <a:r>
                  <a:rPr lang="zh-CN" altLang="en-US" sz="2400" dirty="0"/>
                  <a:t>。</a:t>
                </a:r>
                <a:endParaRPr lang="en-US" altLang="zh-CN" sz="2400" dirty="0"/>
              </a:p>
              <a:p>
                <a:pPr algn="just">
                  <a:lnSpc>
                    <a:spcPct val="110000"/>
                  </a:lnSpc>
                </a:pPr>
                <a:endParaRPr lang="en-US" altLang="zh-CN" sz="2400" b="1" u="sng"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marL="457200" indent="-457200" algn="just">
                  <a:lnSpc>
                    <a:spcPct val="110000"/>
                  </a:lnSpc>
                  <a:buFont typeface="+mj-ea"/>
                  <a:buAutoNum type="circleNumDbPlain"/>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9662860" cy="1597478"/>
              </a:xfrm>
              <a:blipFill>
                <a:blip r:embed="rId3"/>
                <a:stretch>
                  <a:fillRect l="-1051" t="-2362" b="-3937"/>
                </a:stretch>
              </a:blipFill>
            </p:spPr>
            <p:txBody>
              <a:bodyPr/>
              <a:lstStyle/>
              <a:p>
                <a:r>
                  <a:rPr lang="zh-CN" altLang="en-US">
                    <a:noFill/>
                  </a:rPr>
                  <a:t> </a:t>
                </a:r>
              </a:p>
            </p:txBody>
          </p:sp>
        </mc:Fallback>
      </mc:AlternateContent>
      <p:pic>
        <p:nvPicPr>
          <p:cNvPr id="6" name="Picture 3">
            <a:extLst>
              <a:ext uri="{FF2B5EF4-FFF2-40B4-BE49-F238E27FC236}">
                <a16:creationId xmlns:a16="http://schemas.microsoft.com/office/drawing/2014/main" id="{4BA4FE11-B2F7-DDE2-164F-4DF3A7865689}"/>
              </a:ext>
            </a:extLst>
          </p:cNvPr>
          <p:cNvPicPr>
            <a:picLocks noChangeAspect="1" noChangeArrowheads="1"/>
          </p:cNvPicPr>
          <p:nvPr/>
        </p:nvPicPr>
        <p:blipFill>
          <a:blip r:embed="rId4" cstate="print"/>
          <a:srcRect/>
          <a:stretch>
            <a:fillRect/>
          </a:stretch>
        </p:blipFill>
        <p:spPr bwMode="auto">
          <a:xfrm>
            <a:off x="2233839" y="3429000"/>
            <a:ext cx="8326438" cy="2447925"/>
          </a:xfrm>
          <a:prstGeom prst="rect">
            <a:avLst/>
          </a:prstGeom>
          <a:noFill/>
          <a:ln w="9525">
            <a:noFill/>
            <a:miter lim="800000"/>
            <a:headEnd/>
            <a:tailEnd/>
          </a:ln>
        </p:spPr>
      </p:pic>
    </p:spTree>
    <p:extLst>
      <p:ext uri="{BB962C8B-B14F-4D97-AF65-F5344CB8AC3E}">
        <p14:creationId xmlns:p14="http://schemas.microsoft.com/office/powerpoint/2010/main" val="8643803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9662860" cy="1597478"/>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r>
                  <a:rPr lang="zh-CN" altLang="en-US" sz="2400" b="1" u="sng" dirty="0"/>
                  <a:t>割</a:t>
                </a:r>
                <a:r>
                  <a:rPr lang="en-US" altLang="zh-CN" sz="2400" b="1" u="sng" dirty="0"/>
                  <a:t>cut</a:t>
                </a:r>
                <a:r>
                  <a:rPr lang="en-US" altLang="zh-CN" sz="2400" b="1" dirty="0"/>
                  <a:t>   </a:t>
                </a:r>
                <a:r>
                  <a:rPr lang="zh-CN" altLang="en-US"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中，一个</a:t>
                </a:r>
                <a:r>
                  <a:rPr lang="zh-CN" altLang="en-US" sz="2400" dirty="0">
                    <a:effectLst>
                      <a:outerShdw blurRad="38100" dist="38100" dir="2700000" algn="tl">
                        <a:srgbClr val="000000">
                          <a:alpha val="43137"/>
                        </a:srgbClr>
                      </a:outerShdw>
                    </a:effectLst>
                  </a:rPr>
                  <a:t>割</a:t>
                </a:r>
                <a:r>
                  <a:rPr lang="en-US" altLang="zh-CN" sz="2400" dirty="0">
                    <a:effectLst>
                      <a:outerShdw blurRad="38100" dist="38100" dir="2700000" algn="tl">
                        <a:srgbClr val="000000">
                          <a:alpha val="43137"/>
                        </a:srgbClr>
                      </a:outerShdw>
                    </a:effectLst>
                  </a:rPr>
                  <a:t>(S,T)</a:t>
                </a:r>
                <a:r>
                  <a:rPr lang="zh-CN" altLang="en-US" sz="2400" dirty="0"/>
                  <a:t>是对结点集合</a:t>
                </a:r>
                <a:r>
                  <a:rPr lang="en-US" altLang="zh-CN" sz="2400" dirty="0"/>
                  <a:t>V</a:t>
                </a:r>
                <a:r>
                  <a:rPr lang="zh-CN" altLang="en-US" sz="2400" dirty="0"/>
                  <a:t>的划分，满足       </a:t>
                </a:r>
                <a:endParaRPr lang="en-US" altLang="zh-CN" sz="2400" dirty="0"/>
              </a:p>
              <a:p>
                <a:pPr algn="just">
                  <a:lnSpc>
                    <a:spcPct val="110000"/>
                  </a:lnSpc>
                </a:pPr>
                <a:r>
                  <a:rPr lang="zh-CN" altLang="en-US"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zh-CN" altLang="en-US" sz="2400" b="0" i="1" smtClean="0">
                        <a:latin typeface="Cambria Math" panose="02040503050406030204" pitchFamily="18" charset="0"/>
                      </a:rPr>
                      <m:t> </m:t>
                    </m:r>
                  </m:oMath>
                </a14:m>
                <a:r>
                  <a:rPr lang="zh-CN" altLang="en-US" sz="2400" dirty="0"/>
                  <a:t>且 </a:t>
                </a:r>
                <a14:m>
                  <m:oMath xmlns:m="http://schemas.openxmlformats.org/officeDocument/2006/math">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oMath>
                </a14:m>
                <a:r>
                  <a:rPr lang="zh-CN" altLang="en-US" sz="2400" dirty="0"/>
                  <a:t>。</a:t>
                </a:r>
                <a:endParaRPr lang="en-US" altLang="zh-CN" sz="2400" dirty="0"/>
              </a:p>
              <a:p>
                <a:pPr algn="just">
                  <a:lnSpc>
                    <a:spcPct val="110000"/>
                  </a:lnSpc>
                </a:pPr>
                <a:endParaRPr lang="en-US" altLang="zh-CN" sz="2400" b="1" u="sng"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marL="457200" indent="-457200" algn="just">
                  <a:lnSpc>
                    <a:spcPct val="110000"/>
                  </a:lnSpc>
                  <a:buFont typeface="+mj-ea"/>
                  <a:buAutoNum type="circleNumDbPlain"/>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9662860" cy="1597478"/>
              </a:xfrm>
              <a:blipFill>
                <a:blip r:embed="rId3"/>
                <a:stretch>
                  <a:fillRect l="-1051" t="-2362" b="-3937"/>
                </a:stretch>
              </a:blipFill>
            </p:spPr>
            <p:txBody>
              <a:bodyPr/>
              <a:lstStyle/>
              <a:p>
                <a:r>
                  <a:rPr lang="zh-CN" altLang="en-US">
                    <a:noFill/>
                  </a:rPr>
                  <a:t> </a:t>
                </a:r>
              </a:p>
            </p:txBody>
          </p:sp>
        </mc:Fallback>
      </mc:AlternateContent>
      <p:pic>
        <p:nvPicPr>
          <p:cNvPr id="6" name="Picture 3">
            <a:extLst>
              <a:ext uri="{FF2B5EF4-FFF2-40B4-BE49-F238E27FC236}">
                <a16:creationId xmlns:a16="http://schemas.microsoft.com/office/drawing/2014/main" id="{4BA4FE11-B2F7-DDE2-164F-4DF3A7865689}"/>
              </a:ext>
            </a:extLst>
          </p:cNvPr>
          <p:cNvPicPr>
            <a:picLocks noChangeAspect="1" noChangeArrowheads="1"/>
          </p:cNvPicPr>
          <p:nvPr/>
        </p:nvPicPr>
        <p:blipFill>
          <a:blip r:embed="rId4" cstate="print"/>
          <a:srcRect/>
          <a:stretch>
            <a:fillRect/>
          </a:stretch>
        </p:blipFill>
        <p:spPr bwMode="auto">
          <a:xfrm>
            <a:off x="2846671" y="3623354"/>
            <a:ext cx="6498657" cy="191056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0B4DFBE-536A-E27A-3019-47D9F58EC193}"/>
                  </a:ext>
                </a:extLst>
              </p:cNvPr>
              <p:cNvSpPr txBox="1"/>
              <p:nvPr/>
            </p:nvSpPr>
            <p:spPr>
              <a:xfrm>
                <a:off x="584224" y="2851169"/>
                <a:ext cx="10142109" cy="534249"/>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割流量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e>
                                </m:d>
                              </m:e>
                            </m:d>
                          </m:e>
                        </m:nary>
                      </m:e>
                    </m:nary>
                    <m:r>
                      <a:rPr lang="zh-CN" altLang="en-US" sz="2400" b="0" i="1" dirty="0" smtClean="0">
                        <a:latin typeface="Cambria Math" panose="02040503050406030204" pitchFamily="18" charset="0"/>
                      </a:rPr>
                      <m:t>  </m:t>
                    </m:r>
                  </m:oMath>
                </a14:m>
                <a:r>
                  <a:rPr lang="zh-CN" altLang="en-US" sz="2400" dirty="0">
                    <a:solidFill>
                      <a:prstClr val="black"/>
                    </a:solidFill>
                    <a:latin typeface="微软雅黑" panose="020B0503020204020204" pitchFamily="34" charset="-122"/>
                    <a:ea typeface="微软雅黑" panose="020B0503020204020204" pitchFamily="34" charset="-122"/>
                  </a:rPr>
                  <a:t> 从</a:t>
                </a:r>
                <a:r>
                  <a:rPr lang="en-US" altLang="zh-CN" sz="2400" dirty="0">
                    <a:solidFill>
                      <a:prstClr val="black"/>
                    </a:solidFill>
                    <a:latin typeface="微软雅黑" panose="020B0503020204020204" pitchFamily="34" charset="-122"/>
                    <a:ea typeface="微软雅黑" panose="020B0503020204020204" pitchFamily="34" charset="-122"/>
                  </a:rPr>
                  <a:t>S</a:t>
                </a:r>
                <a:r>
                  <a:rPr lang="zh-CN" altLang="en-US" sz="2400" dirty="0">
                    <a:solidFill>
                      <a:prstClr val="black"/>
                    </a:solidFill>
                    <a:latin typeface="微软雅黑" panose="020B0503020204020204" pitchFamily="34" charset="-122"/>
                    <a:ea typeface="微软雅黑" panose="020B0503020204020204" pitchFamily="34" charset="-122"/>
                  </a:rPr>
                  <a:t>流向</a:t>
                </a:r>
                <a:r>
                  <a:rPr lang="en-US" altLang="zh-CN" sz="2400" dirty="0">
                    <a:solidFill>
                      <a:prstClr val="black"/>
                    </a:solidFill>
                    <a:latin typeface="微软雅黑" panose="020B0503020204020204" pitchFamily="34" charset="-122"/>
                    <a:ea typeface="微软雅黑" panose="020B0503020204020204" pitchFamily="34" charset="-122"/>
                  </a:rPr>
                  <a:t>T</a:t>
                </a:r>
                <a:r>
                  <a:rPr lang="zh-CN" altLang="en-US" sz="2400" dirty="0">
                    <a:solidFill>
                      <a:prstClr val="black"/>
                    </a:solidFill>
                    <a:latin typeface="微软雅黑" panose="020B0503020204020204" pitchFamily="34" charset="-122"/>
                    <a:ea typeface="微软雅黑" panose="020B0503020204020204" pitchFamily="34" charset="-122"/>
                  </a:rPr>
                  <a:t>的</a:t>
                </a:r>
                <a:r>
                  <a:rPr lang="zh-CN" altLang="en-US" sz="2400" dirty="0">
                    <a:solidFill>
                      <a:srgbClr val="0000FF"/>
                    </a:solidFill>
                    <a:latin typeface="微软雅黑" panose="020B0503020204020204" pitchFamily="34" charset="-122"/>
                    <a:ea typeface="微软雅黑" panose="020B0503020204020204" pitchFamily="34" charset="-122"/>
                  </a:rPr>
                  <a:t>净</a:t>
                </a:r>
                <a:r>
                  <a:rPr lang="zh-CN" altLang="en-US" sz="2400" dirty="0">
                    <a:solidFill>
                      <a:prstClr val="black"/>
                    </a:solidFill>
                    <a:latin typeface="微软雅黑" panose="020B0503020204020204" pitchFamily="34" charset="-122"/>
                    <a:ea typeface="微软雅黑" panose="020B0503020204020204" pitchFamily="34" charset="-122"/>
                  </a:rPr>
                  <a:t>流量</a:t>
                </a:r>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0B4DFBE-536A-E27A-3019-47D9F58EC193}"/>
                  </a:ext>
                </a:extLst>
              </p:cNvPr>
              <p:cNvSpPr txBox="1">
                <a:spLocks noRot="1" noChangeAspect="1" noMove="1" noResize="1" noEditPoints="1" noAdjustHandles="1" noChangeArrowheads="1" noChangeShapeType="1" noTextEdit="1"/>
              </p:cNvSpPr>
              <p:nvPr/>
            </p:nvSpPr>
            <p:spPr>
              <a:xfrm>
                <a:off x="584224" y="2851169"/>
                <a:ext cx="10142109" cy="534249"/>
              </a:xfrm>
              <a:prstGeom prst="rect">
                <a:avLst/>
              </a:prstGeom>
              <a:blipFill>
                <a:blip r:embed="rId5"/>
                <a:stretch>
                  <a:fillRect l="-1001" t="-100000" b="-162791"/>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97A1A27-892F-DFE0-8CA7-4FB56DAFFBA6}"/>
              </a:ext>
            </a:extLst>
          </p:cNvPr>
          <p:cNvSpPr txBox="1"/>
          <p:nvPr/>
        </p:nvSpPr>
        <p:spPr>
          <a:xfrm>
            <a:off x="7109638" y="5333867"/>
            <a:ext cx="4203395" cy="400110"/>
          </a:xfrm>
          <a:prstGeom prst="rect">
            <a:avLst/>
          </a:prstGeom>
          <a:noFill/>
        </p:spPr>
        <p:txBody>
          <a:bodyPr wrap="none" rtlCol="0">
            <a:spAutoFit/>
          </a:bodyPr>
          <a:lstStyle/>
          <a:p>
            <a:r>
              <a:rPr kumimoji="1" lang="en-US" altLang="zh-CN" sz="2000" dirty="0">
                <a:solidFill>
                  <a:srgbClr val="0000FF"/>
                </a:solidFill>
              </a:rPr>
              <a:t>f(S,</a:t>
            </a:r>
            <a:r>
              <a:rPr kumimoji="1" lang="zh-CN" altLang="en-US" sz="2000" dirty="0">
                <a:solidFill>
                  <a:srgbClr val="0000FF"/>
                </a:solidFill>
              </a:rPr>
              <a:t> </a:t>
            </a:r>
            <a:r>
              <a:rPr kumimoji="1" lang="en-US" altLang="zh-CN" sz="2000" dirty="0">
                <a:solidFill>
                  <a:srgbClr val="0000FF"/>
                </a:solidFill>
              </a:rPr>
              <a:t>T)</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(2</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2</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0)</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(1</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2</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2</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1)</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4</a:t>
            </a:r>
            <a:r>
              <a:rPr kumimoji="1" lang="zh-CN" altLang="en-US" sz="2000" dirty="0">
                <a:solidFill>
                  <a:srgbClr val="0000FF"/>
                </a:solidFill>
              </a:rPr>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82E9F3-B292-6555-7E3A-09479DD1A9DB}"/>
                  </a:ext>
                </a:extLst>
              </p:cNvPr>
              <p:cNvSpPr txBox="1"/>
              <p:nvPr/>
            </p:nvSpPr>
            <p:spPr>
              <a:xfrm>
                <a:off x="584224" y="5822795"/>
                <a:ext cx="7618871" cy="470257"/>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割容量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400" b="0" i="0" dirty="0" smtClean="0">
                        <a:latin typeface="Cambria Math" panose="02040503050406030204" pitchFamily="18" charset="0"/>
                      </a:rPr>
                      <m:t>c</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e>
                        </m:nary>
                        <m:r>
                          <a:rPr lang="zh-CN" altLang="en-US" sz="2400" b="0" i="1" dirty="0" smtClean="0">
                            <a:latin typeface="Cambria Math" panose="02040503050406030204" pitchFamily="18" charset="0"/>
                          </a:rPr>
                          <m:t> </m:t>
                        </m:r>
                      </m:e>
                    </m:nary>
                    <m:r>
                      <a:rPr lang="zh-CN" altLang="en-US" sz="2400" b="0" i="1" dirty="0" smtClean="0">
                        <a:latin typeface="Cambria Math" panose="02040503050406030204" pitchFamily="18" charset="0"/>
                      </a:rPr>
                      <m:t>   </m:t>
                    </m:r>
                  </m:oMath>
                </a14:m>
                <a:r>
                  <a:rPr lang="zh-CN" altLang="en-US" sz="2400" dirty="0">
                    <a:solidFill>
                      <a:prstClr val="black"/>
                    </a:solidFill>
                    <a:latin typeface="微软雅黑" panose="020B0503020204020204" pitchFamily="34" charset="-122"/>
                    <a:ea typeface="微软雅黑" panose="020B0503020204020204" pitchFamily="34" charset="-122"/>
                  </a:rPr>
                  <a:t>割流量的</a:t>
                </a:r>
                <a:r>
                  <a:rPr lang="zh-CN" altLang="en-US" sz="2400" dirty="0">
                    <a:solidFill>
                      <a:srgbClr val="C00000"/>
                    </a:solidFill>
                    <a:latin typeface="微软雅黑" panose="020B0503020204020204" pitchFamily="34" charset="-122"/>
                    <a:ea typeface="微软雅黑" panose="020B0503020204020204" pitchFamily="34" charset="-122"/>
                  </a:rPr>
                  <a:t>上限 </a:t>
                </a:r>
                <a:endParaRPr lang="en-US" altLang="zh-CN" sz="2400"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B682E9F3-B292-6555-7E3A-09479DD1A9DB}"/>
                  </a:ext>
                </a:extLst>
              </p:cNvPr>
              <p:cNvSpPr txBox="1">
                <a:spLocks noRot="1" noChangeAspect="1" noMove="1" noResize="1" noEditPoints="1" noAdjustHandles="1" noChangeArrowheads="1" noChangeShapeType="1" noTextEdit="1"/>
              </p:cNvSpPr>
              <p:nvPr/>
            </p:nvSpPr>
            <p:spPr>
              <a:xfrm>
                <a:off x="584224" y="5822795"/>
                <a:ext cx="7618871" cy="470257"/>
              </a:xfrm>
              <a:prstGeom prst="rect">
                <a:avLst/>
              </a:prstGeom>
              <a:blipFill>
                <a:blip r:embed="rId6"/>
                <a:stretch>
                  <a:fillRect l="-1331" t="-121053" b="-18947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C9FB2153-58A7-78EE-B26C-955B9F737235}"/>
              </a:ext>
            </a:extLst>
          </p:cNvPr>
          <p:cNvSpPr txBox="1"/>
          <p:nvPr/>
        </p:nvSpPr>
        <p:spPr>
          <a:xfrm>
            <a:off x="7109638" y="6284890"/>
            <a:ext cx="3616696" cy="400110"/>
          </a:xfrm>
          <a:prstGeom prst="rect">
            <a:avLst/>
          </a:prstGeom>
          <a:noFill/>
        </p:spPr>
        <p:txBody>
          <a:bodyPr wrap="none" rtlCol="0">
            <a:spAutoFit/>
          </a:bodyPr>
          <a:lstStyle/>
          <a:p>
            <a:r>
              <a:rPr kumimoji="1" lang="en-US" altLang="zh-CN" sz="2000" dirty="0">
                <a:solidFill>
                  <a:srgbClr val="C00000"/>
                </a:solidFill>
              </a:rPr>
              <a:t>c(S,</a:t>
            </a:r>
            <a:r>
              <a:rPr kumimoji="1" lang="zh-CN" altLang="en-US" sz="2000" dirty="0">
                <a:solidFill>
                  <a:srgbClr val="C00000"/>
                </a:solidFill>
              </a:rPr>
              <a:t> </a:t>
            </a:r>
            <a:r>
              <a:rPr kumimoji="1" lang="en-US" altLang="zh-CN" sz="2000" dirty="0">
                <a:solidFill>
                  <a:srgbClr val="C00000"/>
                </a:solidFill>
              </a:rPr>
              <a:t>T)</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(3</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2)</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(1</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2</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3)</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11</a:t>
            </a:r>
            <a:r>
              <a:rPr kumimoji="1" lang="zh-CN" altLang="en-US" sz="2000" dirty="0">
                <a:solidFill>
                  <a:srgbClr val="C00000"/>
                </a:solidFill>
              </a:rPr>
              <a:t>  </a:t>
            </a:r>
          </a:p>
        </p:txBody>
      </p:sp>
    </p:spTree>
    <p:extLst>
      <p:ext uri="{BB962C8B-B14F-4D97-AF65-F5344CB8AC3E}">
        <p14:creationId xmlns:p14="http://schemas.microsoft.com/office/powerpoint/2010/main" val="267300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9662860" cy="1597478"/>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r>
                  <a:rPr lang="zh-CN" altLang="en-US" sz="2400" b="1" u="sng" dirty="0"/>
                  <a:t>割</a:t>
                </a:r>
                <a:r>
                  <a:rPr lang="en-US" altLang="zh-CN" sz="2400" b="1" u="sng" dirty="0"/>
                  <a:t>cut</a:t>
                </a:r>
                <a:r>
                  <a:rPr lang="en-US" altLang="zh-CN" sz="2400" b="1" dirty="0"/>
                  <a:t>   </a:t>
                </a:r>
                <a:r>
                  <a:rPr lang="zh-CN" altLang="en-US"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中，一个</a:t>
                </a:r>
                <a:r>
                  <a:rPr lang="zh-CN" altLang="en-US" sz="2400" dirty="0">
                    <a:effectLst>
                      <a:outerShdw blurRad="38100" dist="38100" dir="2700000" algn="tl">
                        <a:srgbClr val="000000">
                          <a:alpha val="43137"/>
                        </a:srgbClr>
                      </a:outerShdw>
                    </a:effectLst>
                  </a:rPr>
                  <a:t>割</a:t>
                </a:r>
                <a:r>
                  <a:rPr lang="en-US" altLang="zh-CN" sz="2400" dirty="0">
                    <a:effectLst>
                      <a:outerShdw blurRad="38100" dist="38100" dir="2700000" algn="tl">
                        <a:srgbClr val="000000">
                          <a:alpha val="43137"/>
                        </a:srgbClr>
                      </a:outerShdw>
                    </a:effectLst>
                  </a:rPr>
                  <a:t>(S,T)</a:t>
                </a:r>
                <a:r>
                  <a:rPr lang="zh-CN" altLang="en-US" sz="2400" dirty="0"/>
                  <a:t>是对结点集合</a:t>
                </a:r>
                <a:r>
                  <a:rPr lang="en-US" altLang="zh-CN" sz="2400" dirty="0"/>
                  <a:t>V</a:t>
                </a:r>
                <a:r>
                  <a:rPr lang="zh-CN" altLang="en-US" sz="2400" dirty="0"/>
                  <a:t>的划分，满足       </a:t>
                </a:r>
                <a:endParaRPr lang="en-US" altLang="zh-CN" sz="2400" dirty="0"/>
              </a:p>
              <a:p>
                <a:pPr algn="just">
                  <a:lnSpc>
                    <a:spcPct val="110000"/>
                  </a:lnSpc>
                </a:pPr>
                <a:r>
                  <a:rPr lang="zh-CN" altLang="en-US"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zh-CN" altLang="en-US" sz="2400" b="0" i="1" smtClean="0">
                        <a:latin typeface="Cambria Math" panose="02040503050406030204" pitchFamily="18" charset="0"/>
                      </a:rPr>
                      <m:t> </m:t>
                    </m:r>
                  </m:oMath>
                </a14:m>
                <a:r>
                  <a:rPr lang="zh-CN" altLang="en-US" sz="2400" dirty="0"/>
                  <a:t>且 </a:t>
                </a:r>
                <a14:m>
                  <m:oMath xmlns:m="http://schemas.openxmlformats.org/officeDocument/2006/math">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oMath>
                </a14:m>
                <a:r>
                  <a:rPr lang="zh-CN" altLang="en-US" sz="2400" dirty="0"/>
                  <a:t>。</a:t>
                </a:r>
                <a:endParaRPr lang="en-US" altLang="zh-CN" sz="2400" dirty="0"/>
              </a:p>
              <a:p>
                <a:pPr algn="just">
                  <a:lnSpc>
                    <a:spcPct val="110000"/>
                  </a:lnSpc>
                </a:pPr>
                <a:endParaRPr lang="en-US" altLang="zh-CN" sz="2400" b="1" u="sng"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9662860" cy="1597478"/>
              </a:xfrm>
              <a:blipFill>
                <a:blip r:embed="rId3"/>
                <a:stretch>
                  <a:fillRect l="-1051" t="-2362" b="-3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0B4DFBE-536A-E27A-3019-47D9F58EC193}"/>
                  </a:ext>
                </a:extLst>
              </p:cNvPr>
              <p:cNvSpPr txBox="1"/>
              <p:nvPr/>
            </p:nvSpPr>
            <p:spPr>
              <a:xfrm>
                <a:off x="584225" y="2851169"/>
                <a:ext cx="7897166" cy="534249"/>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割流量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e>
                                </m:d>
                              </m:e>
                            </m:d>
                          </m:e>
                        </m:nary>
                      </m:e>
                    </m:nary>
                    <m:r>
                      <a:rPr lang="zh-CN" altLang="en-US" sz="2400" b="0" i="1" dirty="0" smtClean="0">
                        <a:latin typeface="Cambria Math" panose="02040503050406030204" pitchFamily="18" charset="0"/>
                      </a:rPr>
                      <m:t> </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0B4DFBE-536A-E27A-3019-47D9F58EC193}"/>
                  </a:ext>
                </a:extLst>
              </p:cNvPr>
              <p:cNvSpPr txBox="1">
                <a:spLocks noRot="1" noChangeAspect="1" noMove="1" noResize="1" noEditPoints="1" noAdjustHandles="1" noChangeArrowheads="1" noChangeShapeType="1" noTextEdit="1"/>
              </p:cNvSpPr>
              <p:nvPr/>
            </p:nvSpPr>
            <p:spPr>
              <a:xfrm>
                <a:off x="584225" y="2851169"/>
                <a:ext cx="7897166" cy="534249"/>
              </a:xfrm>
              <a:prstGeom prst="rect">
                <a:avLst/>
              </a:prstGeom>
              <a:blipFill>
                <a:blip r:embed="rId4"/>
                <a:stretch>
                  <a:fillRect l="-1286" t="-100000" b="-162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82E9F3-B292-6555-7E3A-09479DD1A9DB}"/>
                  </a:ext>
                </a:extLst>
              </p:cNvPr>
              <p:cNvSpPr txBox="1"/>
              <p:nvPr/>
            </p:nvSpPr>
            <p:spPr>
              <a:xfrm>
                <a:off x="584225" y="3429000"/>
                <a:ext cx="5717184" cy="470257"/>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割容量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400" b="0" i="0" dirty="0" smtClean="0">
                        <a:latin typeface="Cambria Math" panose="02040503050406030204" pitchFamily="18" charset="0"/>
                      </a:rPr>
                      <m:t>c</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e>
                        </m:nary>
                        <m:r>
                          <a:rPr lang="zh-CN" altLang="en-US" sz="2400" b="0" i="1" dirty="0" smtClean="0">
                            <a:latin typeface="Cambria Math" panose="02040503050406030204" pitchFamily="18" charset="0"/>
                          </a:rPr>
                          <m:t> </m:t>
                        </m:r>
                      </m:e>
                    </m:nary>
                    <m:r>
                      <a:rPr lang="zh-CN" altLang="en-US" sz="2400" b="0" i="1" dirty="0" smtClean="0">
                        <a:latin typeface="Cambria Math" panose="02040503050406030204" pitchFamily="18" charset="0"/>
                      </a:rPr>
                      <m:t> </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B682E9F3-B292-6555-7E3A-09479DD1A9DB}"/>
                  </a:ext>
                </a:extLst>
              </p:cNvPr>
              <p:cNvSpPr txBox="1">
                <a:spLocks noRot="1" noChangeAspect="1" noMove="1" noResize="1" noEditPoints="1" noAdjustHandles="1" noChangeArrowheads="1" noChangeShapeType="1" noTextEdit="1"/>
              </p:cNvSpPr>
              <p:nvPr/>
            </p:nvSpPr>
            <p:spPr>
              <a:xfrm>
                <a:off x="584225" y="3429000"/>
                <a:ext cx="5717184" cy="470257"/>
              </a:xfrm>
              <a:prstGeom prst="rect">
                <a:avLst/>
              </a:prstGeom>
              <a:blipFill>
                <a:blip r:embed="rId5"/>
                <a:stretch>
                  <a:fillRect l="-1774" t="-121053" r="-887" b="-186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591993-708C-3AF0-D996-1239117E0D5B}"/>
                  </a:ext>
                </a:extLst>
              </p:cNvPr>
              <p:cNvSpPr txBox="1"/>
              <p:nvPr/>
            </p:nvSpPr>
            <p:spPr>
              <a:xfrm>
                <a:off x="1588794" y="4137448"/>
                <a:ext cx="8432373" cy="988925"/>
              </a:xfrm>
              <a:prstGeom prst="rect">
                <a:avLst/>
              </a:prstGeom>
              <a:solidFill>
                <a:srgbClr val="009999"/>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FFFF00"/>
                          </a:solidFill>
                          <a:latin typeface="Cambria Math" panose="02040503050406030204" pitchFamily="18" charset="0"/>
                        </a:rPr>
                        <m:t>𝑓</m:t>
                      </m:r>
                      <m:d>
                        <m:dPr>
                          <m:ctrlPr>
                            <a:rPr lang="en-US" altLang="zh-CN" sz="2400" b="0" i="1" dirty="0" smtClean="0">
                              <a:solidFill>
                                <a:srgbClr val="FFFF00"/>
                              </a:solidFill>
                              <a:latin typeface="Cambria Math" panose="02040503050406030204" pitchFamily="18" charset="0"/>
                            </a:rPr>
                          </m:ctrlPr>
                        </m:dPr>
                        <m:e>
                          <m:r>
                            <a:rPr lang="en-US" altLang="zh-CN" sz="2400" b="0" i="1" dirty="0" smtClean="0">
                              <a:solidFill>
                                <a:srgbClr val="FFFF00"/>
                              </a:solidFill>
                              <a:latin typeface="Cambria Math" panose="02040503050406030204" pitchFamily="18" charset="0"/>
                            </a:rPr>
                            <m:t>𝑆</m:t>
                          </m:r>
                          <m:r>
                            <a:rPr lang="en-US" altLang="zh-CN" sz="2400" b="0" i="1" dirty="0" smtClean="0">
                              <a:solidFill>
                                <a:srgbClr val="FFFF00"/>
                              </a:solidFill>
                              <a:latin typeface="Cambria Math" panose="02040503050406030204" pitchFamily="18" charset="0"/>
                            </a:rPr>
                            <m:t>,</m:t>
                          </m:r>
                          <m:r>
                            <a:rPr lang="en-US" altLang="zh-CN" sz="2400" b="0" i="1" dirty="0" smtClean="0">
                              <a:solidFill>
                                <a:srgbClr val="FFFF00"/>
                              </a:solidFill>
                              <a:latin typeface="Cambria Math" panose="02040503050406030204" pitchFamily="18" charset="0"/>
                            </a:rPr>
                            <m:t>𝑇</m:t>
                          </m:r>
                        </m:e>
                      </m:d>
                      <m:r>
                        <a:rPr lang="en-US" altLang="zh-CN" sz="2400" b="0" i="1" dirty="0" smtClean="0">
                          <a:solidFill>
                            <a:schemeClr val="bg1"/>
                          </a:solidFill>
                          <a:latin typeface="Cambria Math" panose="02040503050406030204" pitchFamily="18" charset="0"/>
                        </a:rPr>
                        <m:t>=</m:t>
                      </m:r>
                      <m:nary>
                        <m:naryPr>
                          <m:chr m:val="∑"/>
                          <m:supHide m:val="on"/>
                          <m:ctrlPr>
                            <a:rPr lang="en-US" altLang="zh-CN" sz="2400" b="0" i="1" dirty="0" smtClean="0">
                              <a:solidFill>
                                <a:schemeClr val="bg1"/>
                              </a:solidFill>
                              <a:latin typeface="Cambria Math" panose="02040503050406030204" pitchFamily="18" charset="0"/>
                            </a:rPr>
                          </m:ctrlPr>
                        </m:naryPr>
                        <m:sub>
                          <m:r>
                            <m:rPr>
                              <m:brk m:alnAt="7"/>
                            </m:rPr>
                            <a:rPr lang="en-US" altLang="zh-CN" sz="2400" b="0" i="1" dirty="0" smtClean="0">
                              <a:solidFill>
                                <a:schemeClr val="bg1"/>
                              </a:solidFill>
                              <a:latin typeface="Cambria Math" panose="02040503050406030204" pitchFamily="18" charset="0"/>
                            </a:rPr>
                            <m:t>𝑢</m:t>
                          </m:r>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𝑆</m:t>
                          </m:r>
                        </m:sub>
                        <m:sup/>
                        <m:e>
                          <m:nary>
                            <m:naryPr>
                              <m:chr m:val="∑"/>
                              <m:supHide m:val="on"/>
                              <m:ctrlPr>
                                <a:rPr lang="en-US" altLang="zh-CN" sz="2400" b="0" i="1" dirty="0" smtClean="0">
                                  <a:solidFill>
                                    <a:schemeClr val="bg1"/>
                                  </a:solidFill>
                                  <a:latin typeface="Cambria Math" panose="02040503050406030204" pitchFamily="18" charset="0"/>
                                </a:rPr>
                              </m:ctrlPr>
                            </m:naryPr>
                            <m:sub>
                              <m:r>
                                <m:rPr>
                                  <m:brk m:alnAt="7"/>
                                </m:rPr>
                                <a:rPr lang="en-US" altLang="zh-CN" sz="2400" b="0" i="1" dirty="0" smtClean="0">
                                  <a:solidFill>
                                    <a:schemeClr val="bg1"/>
                                  </a:solidFill>
                                  <a:latin typeface="Cambria Math" panose="02040503050406030204" pitchFamily="18" charset="0"/>
                                </a:rPr>
                                <m:t>𝑣</m:t>
                              </m:r>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𝑇</m:t>
                              </m:r>
                            </m:sub>
                            <m:sup/>
                            <m:e>
                              <m:d>
                                <m:dPr>
                                  <m:ctrlPr>
                                    <a:rPr lang="en-US" altLang="zh-CN" sz="2400" b="0" i="1" dirty="0" smtClean="0">
                                      <a:solidFill>
                                        <a:schemeClr val="bg1"/>
                                      </a:solidFill>
                                      <a:latin typeface="Cambria Math" panose="02040503050406030204" pitchFamily="18" charset="0"/>
                                    </a:rPr>
                                  </m:ctrlPr>
                                </m:dPr>
                                <m:e>
                                  <m:r>
                                    <a:rPr lang="en-US" altLang="zh-CN" sz="2400" b="0" i="1" dirty="0" smtClean="0">
                                      <a:solidFill>
                                        <a:schemeClr val="bg1"/>
                                      </a:solidFill>
                                      <a:latin typeface="Cambria Math" panose="02040503050406030204" pitchFamily="18" charset="0"/>
                                    </a:rPr>
                                    <m:t>𝑓</m:t>
                                  </m:r>
                                  <m:d>
                                    <m:dPr>
                                      <m:ctrlPr>
                                        <a:rPr lang="en-US" altLang="zh-CN" sz="2400" b="0" i="1" dirty="0" smtClean="0">
                                          <a:solidFill>
                                            <a:schemeClr val="bg1"/>
                                          </a:solidFill>
                                          <a:latin typeface="Cambria Math" panose="02040503050406030204" pitchFamily="18" charset="0"/>
                                        </a:rPr>
                                      </m:ctrlPr>
                                    </m:dPr>
                                    <m:e>
                                      <m:r>
                                        <a:rPr lang="en-US" altLang="zh-CN" sz="2400" b="0" i="1" dirty="0" smtClean="0">
                                          <a:solidFill>
                                            <a:schemeClr val="bg1"/>
                                          </a:solidFill>
                                          <a:latin typeface="Cambria Math" panose="02040503050406030204" pitchFamily="18" charset="0"/>
                                        </a:rPr>
                                        <m:t>𝑢</m:t>
                                      </m:r>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𝑣</m:t>
                                      </m:r>
                                    </m:e>
                                  </m:d>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𝑓</m:t>
                                  </m:r>
                                  <m:d>
                                    <m:dPr>
                                      <m:ctrlPr>
                                        <a:rPr lang="en-US" altLang="zh-CN" sz="2400" b="0" i="1" dirty="0" smtClean="0">
                                          <a:solidFill>
                                            <a:schemeClr val="bg1"/>
                                          </a:solidFill>
                                          <a:latin typeface="Cambria Math" panose="02040503050406030204" pitchFamily="18" charset="0"/>
                                        </a:rPr>
                                      </m:ctrlPr>
                                    </m:dPr>
                                    <m:e>
                                      <m:r>
                                        <a:rPr lang="en-US" altLang="zh-CN" sz="2400" b="0" i="1" dirty="0" smtClean="0">
                                          <a:solidFill>
                                            <a:schemeClr val="bg1"/>
                                          </a:solidFill>
                                          <a:latin typeface="Cambria Math" panose="02040503050406030204" pitchFamily="18" charset="0"/>
                                        </a:rPr>
                                        <m:t>𝑣</m:t>
                                      </m:r>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𝑢</m:t>
                                      </m:r>
                                    </m:e>
                                  </m:d>
                                </m:e>
                              </m:d>
                            </m:e>
                          </m:nary>
                        </m:e>
                      </m:nary>
                      <m:r>
                        <a:rPr lang="en-US" altLang="zh-CN" sz="2400" b="0" i="1" dirty="0" smtClean="0">
                          <a:solidFill>
                            <a:schemeClr val="bg1"/>
                          </a:solidFill>
                          <a:latin typeface="Cambria Math" panose="02040503050406030204" pitchFamily="18" charset="0"/>
                        </a:rPr>
                        <m:t>≤</m:t>
                      </m:r>
                      <m:nary>
                        <m:naryPr>
                          <m:chr m:val="∑"/>
                          <m:supHide m:val="on"/>
                          <m:ctrlPr>
                            <a:rPr lang="en-US" altLang="zh-CN" sz="2400" i="1" dirty="0" smtClean="0">
                              <a:solidFill>
                                <a:schemeClr val="bg1"/>
                              </a:solidFill>
                              <a:latin typeface="Cambria Math" panose="02040503050406030204" pitchFamily="18" charset="0"/>
                            </a:rPr>
                          </m:ctrlPr>
                        </m:naryPr>
                        <m:sub>
                          <m:r>
                            <m:rPr>
                              <m:brk m:alnAt="7"/>
                            </m:rPr>
                            <a:rPr lang="en-US" altLang="zh-CN" sz="2400" i="1" dirty="0">
                              <a:solidFill>
                                <a:schemeClr val="bg1"/>
                              </a:solidFill>
                              <a:latin typeface="Cambria Math" panose="02040503050406030204" pitchFamily="18" charset="0"/>
                            </a:rPr>
                            <m:t>𝑢</m:t>
                          </m:r>
                          <m:r>
                            <a:rPr lang="en-US" altLang="zh-CN" sz="2400" i="1" dirty="0">
                              <a:solidFill>
                                <a:schemeClr val="bg1"/>
                              </a:solidFill>
                              <a:latin typeface="Cambria Math" panose="02040503050406030204" pitchFamily="18" charset="0"/>
                            </a:rPr>
                            <m:t>∈</m:t>
                          </m:r>
                          <m:r>
                            <a:rPr lang="en-US" altLang="zh-CN" sz="2400" i="1" dirty="0">
                              <a:solidFill>
                                <a:schemeClr val="bg1"/>
                              </a:solidFill>
                              <a:latin typeface="Cambria Math" panose="02040503050406030204" pitchFamily="18" charset="0"/>
                            </a:rPr>
                            <m:t>𝑆</m:t>
                          </m:r>
                        </m:sub>
                        <m:sup/>
                        <m:e>
                          <m:nary>
                            <m:naryPr>
                              <m:chr m:val="∑"/>
                              <m:supHide m:val="on"/>
                              <m:ctrlPr>
                                <a:rPr lang="en-US" altLang="zh-CN" sz="2400" i="1" dirty="0">
                                  <a:solidFill>
                                    <a:schemeClr val="bg1"/>
                                  </a:solidFill>
                                  <a:latin typeface="Cambria Math" panose="02040503050406030204" pitchFamily="18" charset="0"/>
                                </a:rPr>
                              </m:ctrlPr>
                            </m:naryPr>
                            <m:sub>
                              <m:r>
                                <m:rPr>
                                  <m:brk m:alnAt="7"/>
                                </m:rPr>
                                <a:rPr lang="en-US" altLang="zh-CN" sz="2400" i="1" dirty="0">
                                  <a:solidFill>
                                    <a:schemeClr val="bg1"/>
                                  </a:solidFill>
                                  <a:latin typeface="Cambria Math" panose="02040503050406030204" pitchFamily="18" charset="0"/>
                                </a:rPr>
                                <m:t>𝑣</m:t>
                              </m:r>
                              <m:r>
                                <a:rPr lang="en-US" altLang="zh-CN" sz="2400" i="1" dirty="0">
                                  <a:solidFill>
                                    <a:schemeClr val="bg1"/>
                                  </a:solidFill>
                                  <a:latin typeface="Cambria Math" panose="02040503050406030204" pitchFamily="18" charset="0"/>
                                </a:rPr>
                                <m:t>∈</m:t>
                              </m:r>
                              <m:r>
                                <a:rPr lang="en-US" altLang="zh-CN" sz="2400" i="1" dirty="0">
                                  <a:solidFill>
                                    <a:schemeClr val="bg1"/>
                                  </a:solidFill>
                                  <a:latin typeface="Cambria Math" panose="02040503050406030204" pitchFamily="18" charset="0"/>
                                </a:rPr>
                                <m:t>𝑇</m:t>
                              </m:r>
                            </m:sub>
                            <m:sup/>
                            <m:e>
                              <m:r>
                                <a:rPr lang="en-US" altLang="zh-CN" sz="2400" b="0" i="1" dirty="0" smtClean="0">
                                  <a:solidFill>
                                    <a:schemeClr val="bg1"/>
                                  </a:solidFill>
                                  <a:latin typeface="Cambria Math" panose="02040503050406030204" pitchFamily="18" charset="0"/>
                                </a:rPr>
                                <m:t>𝑓</m:t>
                              </m:r>
                              <m:d>
                                <m:dPr>
                                  <m:ctrlPr>
                                    <a:rPr lang="en-US" altLang="zh-CN" sz="2400" b="0" i="1" dirty="0" smtClean="0">
                                      <a:solidFill>
                                        <a:schemeClr val="bg1"/>
                                      </a:solidFill>
                                      <a:latin typeface="Cambria Math" panose="02040503050406030204" pitchFamily="18" charset="0"/>
                                    </a:rPr>
                                  </m:ctrlPr>
                                </m:dPr>
                                <m:e>
                                  <m:r>
                                    <a:rPr lang="en-US" altLang="zh-CN" sz="2400" b="0" i="1" dirty="0" smtClean="0">
                                      <a:solidFill>
                                        <a:schemeClr val="bg1"/>
                                      </a:solidFill>
                                      <a:latin typeface="Cambria Math" panose="02040503050406030204" pitchFamily="18" charset="0"/>
                                    </a:rPr>
                                    <m:t>𝑢</m:t>
                                  </m:r>
                                  <m:r>
                                    <a:rPr lang="en-US" altLang="zh-CN" sz="2400" b="0" i="1" dirty="0" smtClean="0">
                                      <a:solidFill>
                                        <a:schemeClr val="bg1"/>
                                      </a:solidFill>
                                      <a:latin typeface="Cambria Math" panose="02040503050406030204" pitchFamily="18" charset="0"/>
                                    </a:rPr>
                                    <m:t>,</m:t>
                                  </m:r>
                                  <m:r>
                                    <a:rPr lang="en-US" altLang="zh-CN" sz="2400" b="0" i="1" dirty="0" smtClean="0">
                                      <a:solidFill>
                                        <a:schemeClr val="bg1"/>
                                      </a:solidFill>
                                      <a:latin typeface="Cambria Math" panose="02040503050406030204" pitchFamily="18" charset="0"/>
                                    </a:rPr>
                                    <m:t>𝑣</m:t>
                                  </m:r>
                                </m:e>
                              </m:d>
                            </m:e>
                          </m:nary>
                        </m:e>
                      </m:nary>
                      <m:r>
                        <a:rPr lang="en-US" altLang="zh-CN" sz="2400" b="0" i="1" dirty="0" smtClean="0">
                          <a:solidFill>
                            <a:srgbClr val="FFFF00"/>
                          </a:solidFill>
                          <a:latin typeface="Cambria Math" panose="02040503050406030204" pitchFamily="18" charset="0"/>
                        </a:rPr>
                        <m:t>≤</m:t>
                      </m:r>
                      <m:r>
                        <a:rPr lang="en-US" altLang="zh-CN" sz="2400" b="0" i="1" dirty="0" smtClean="0">
                          <a:solidFill>
                            <a:srgbClr val="FFFF00"/>
                          </a:solidFill>
                          <a:latin typeface="Cambria Math" panose="02040503050406030204" pitchFamily="18" charset="0"/>
                        </a:rPr>
                        <m:t>𝑐</m:t>
                      </m:r>
                      <m:r>
                        <a:rPr lang="en-US" altLang="zh-CN" sz="2400" b="0" i="1" dirty="0" smtClean="0">
                          <a:solidFill>
                            <a:srgbClr val="FFFF00"/>
                          </a:solidFill>
                          <a:latin typeface="Cambria Math" panose="02040503050406030204" pitchFamily="18" charset="0"/>
                        </a:rPr>
                        <m:t>(</m:t>
                      </m:r>
                      <m:r>
                        <a:rPr lang="en-US" altLang="zh-CN" sz="2400" b="0" i="1" dirty="0" smtClean="0">
                          <a:solidFill>
                            <a:srgbClr val="FFFF00"/>
                          </a:solidFill>
                          <a:latin typeface="Cambria Math" panose="02040503050406030204" pitchFamily="18" charset="0"/>
                        </a:rPr>
                        <m:t>𝑆</m:t>
                      </m:r>
                      <m:r>
                        <a:rPr lang="en-US" altLang="zh-CN" sz="2400" b="0" i="1" dirty="0" smtClean="0">
                          <a:solidFill>
                            <a:srgbClr val="FFFF00"/>
                          </a:solidFill>
                          <a:latin typeface="Cambria Math" panose="02040503050406030204" pitchFamily="18" charset="0"/>
                        </a:rPr>
                        <m:t>,</m:t>
                      </m:r>
                      <m:r>
                        <a:rPr lang="en-US" altLang="zh-CN" sz="2400" b="0" i="1" dirty="0" smtClean="0">
                          <a:solidFill>
                            <a:srgbClr val="FFFF00"/>
                          </a:solidFill>
                          <a:latin typeface="Cambria Math" panose="02040503050406030204" pitchFamily="18" charset="0"/>
                        </a:rPr>
                        <m:t>𝑇</m:t>
                      </m:r>
                      <m:r>
                        <a:rPr lang="en-US" altLang="zh-CN" sz="2400" b="0" i="1" dirty="0" smtClean="0">
                          <a:solidFill>
                            <a:srgbClr val="FFFF00"/>
                          </a:solidFill>
                          <a:latin typeface="Cambria Math" panose="02040503050406030204" pitchFamily="18" charset="0"/>
                        </a:rPr>
                        <m:t>)</m:t>
                      </m:r>
                    </m:oMath>
                  </m:oMathPara>
                </a14:m>
                <a:endParaRPr kumimoji="1" lang="zh-CN" altLang="en-US" sz="2400" dirty="0">
                  <a:solidFill>
                    <a:schemeClr val="bg1"/>
                  </a:solidFill>
                </a:endParaRPr>
              </a:p>
            </p:txBody>
          </p:sp>
        </mc:Choice>
        <mc:Fallback xmlns="">
          <p:sp>
            <p:nvSpPr>
              <p:cNvPr id="8" name="文本框 7">
                <a:extLst>
                  <a:ext uri="{FF2B5EF4-FFF2-40B4-BE49-F238E27FC236}">
                    <a16:creationId xmlns:a16="http://schemas.microsoft.com/office/drawing/2014/main" id="{15591993-708C-3AF0-D996-1239117E0D5B}"/>
                  </a:ext>
                </a:extLst>
              </p:cNvPr>
              <p:cNvSpPr txBox="1">
                <a:spLocks noRot="1" noChangeAspect="1" noMove="1" noResize="1" noEditPoints="1" noAdjustHandles="1" noChangeArrowheads="1" noChangeShapeType="1" noTextEdit="1"/>
              </p:cNvSpPr>
              <p:nvPr/>
            </p:nvSpPr>
            <p:spPr>
              <a:xfrm>
                <a:off x="1588794" y="4137448"/>
                <a:ext cx="8432373" cy="988925"/>
              </a:xfrm>
              <a:prstGeom prst="rect">
                <a:avLst/>
              </a:prstGeom>
              <a:blipFill>
                <a:blip r:embed="rId6"/>
                <a:stretch>
                  <a:fillRect t="-129114" b="-1797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C21D881-F886-396C-8F1A-E1FE9AFC9C17}"/>
                  </a:ext>
                </a:extLst>
              </p:cNvPr>
              <p:cNvSpPr txBox="1"/>
              <p:nvPr/>
            </p:nvSpPr>
            <p:spPr>
              <a:xfrm>
                <a:off x="584225" y="5643274"/>
                <a:ext cx="7897166" cy="533223"/>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割流量定理</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800" b="1" i="1" dirty="0" smtClean="0">
                            <a:solidFill>
                              <a:srgbClr val="FF0000"/>
                            </a:solidFill>
                            <a:latin typeface="Cambria Math" panose="02040503050406030204" pitchFamily="18" charset="0"/>
                          </a:rPr>
                        </m:ctrlPr>
                      </m:dPr>
                      <m:e>
                        <m:r>
                          <a:rPr lang="en-US" altLang="zh-CN" sz="2800" b="1" i="0" dirty="0" smtClean="0">
                            <a:solidFill>
                              <a:srgbClr val="FF0000"/>
                            </a:solidFill>
                            <a:latin typeface="Cambria Math" panose="02040503050406030204" pitchFamily="18" charset="0"/>
                          </a:rPr>
                          <m:t>𝐟</m:t>
                        </m:r>
                      </m:e>
                    </m:d>
                    <m:r>
                      <a:rPr lang="en-US" altLang="zh-CN" sz="2800" b="1" i="0"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𝑓</m:t>
                    </m:r>
                    <m:d>
                      <m:dPr>
                        <m:ctrlPr>
                          <a:rPr lang="en-US" altLang="zh-CN" sz="2800" b="0" i="1" dirty="0" smtClean="0">
                            <a:solidFill>
                              <a:srgbClr val="FF0000"/>
                            </a:solidFill>
                            <a:latin typeface="Cambria Math" panose="02040503050406030204" pitchFamily="18" charset="0"/>
                          </a:rPr>
                        </m:ctrlPr>
                      </m:dPr>
                      <m:e>
                        <m:r>
                          <a:rPr lang="en-US" altLang="zh-CN" sz="2800" b="0" i="1" dirty="0" smtClean="0">
                            <a:solidFill>
                              <a:srgbClr val="FF0000"/>
                            </a:solidFill>
                            <a:latin typeface="Cambria Math" panose="02040503050406030204" pitchFamily="18" charset="0"/>
                          </a:rPr>
                          <m:t>𝑆</m:t>
                        </m:r>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𝑇</m:t>
                        </m:r>
                      </m:e>
                    </m:d>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𝑐</m:t>
                    </m:r>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𝑆</m:t>
                    </m:r>
                    <m:r>
                      <a:rPr lang="en-US" altLang="zh-CN" sz="2800" b="0" i="1" dirty="0" smtClean="0">
                        <a:solidFill>
                          <a:srgbClr val="FF0000"/>
                        </a:solidFill>
                        <a:latin typeface="Cambria Math" panose="02040503050406030204" pitchFamily="18" charset="0"/>
                      </a:rPr>
                      <m:t>, </m:t>
                    </m:r>
                    <m:r>
                      <a:rPr lang="en-US" altLang="zh-CN" sz="2800" b="0" i="1" dirty="0" smtClean="0">
                        <a:solidFill>
                          <a:srgbClr val="FF0000"/>
                        </a:solidFill>
                        <a:latin typeface="Cambria Math" panose="02040503050406030204" pitchFamily="18" charset="0"/>
                      </a:rPr>
                      <m:t>𝑇</m:t>
                    </m:r>
                    <m:r>
                      <a:rPr lang="en-US" altLang="zh-CN" sz="2800" b="0" i="1" dirty="0" smtClean="0">
                        <a:solidFill>
                          <a:srgbClr val="FF0000"/>
                        </a:solidFill>
                        <a:latin typeface="Cambria Math" panose="02040503050406030204" pitchFamily="18" charset="0"/>
                      </a:rPr>
                      <m:t>)</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BC21D881-F886-396C-8F1A-E1FE9AFC9C17}"/>
                  </a:ext>
                </a:extLst>
              </p:cNvPr>
              <p:cNvSpPr txBox="1">
                <a:spLocks noRot="1" noChangeAspect="1" noMove="1" noResize="1" noEditPoints="1" noAdjustHandles="1" noChangeArrowheads="1" noChangeShapeType="1" noTextEdit="1"/>
              </p:cNvSpPr>
              <p:nvPr/>
            </p:nvSpPr>
            <p:spPr>
              <a:xfrm>
                <a:off x="584225" y="5643274"/>
                <a:ext cx="7897166" cy="533223"/>
              </a:xfrm>
              <a:prstGeom prst="rect">
                <a:avLst/>
              </a:prstGeom>
              <a:blipFill>
                <a:blip r:embed="rId7"/>
                <a:stretch>
                  <a:fillRect l="-1286" b="-2325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CD0654BA-A66C-A895-54C4-CE474ECE2ABA}"/>
              </a:ext>
            </a:extLst>
          </p:cNvPr>
          <p:cNvSpPr txBox="1"/>
          <p:nvPr/>
        </p:nvSpPr>
        <p:spPr>
          <a:xfrm>
            <a:off x="7560098" y="5402053"/>
            <a:ext cx="2365780" cy="1015663"/>
          </a:xfrm>
          <a:prstGeom prst="rect">
            <a:avLst/>
          </a:prstGeom>
          <a:solidFill>
            <a:srgbClr val="0070C0"/>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对流网络的</a:t>
            </a:r>
            <a:r>
              <a:rPr kumimoji="1" lang="zh-CN" altLang="en-US" sz="2000" dirty="0">
                <a:solidFill>
                  <a:srgbClr val="FFFF00"/>
                </a:solidFill>
                <a:latin typeface="Microsoft YaHei" panose="020B0503020204020204" pitchFamily="34" charset="-122"/>
                <a:ea typeface="Microsoft YaHei" panose="020B0503020204020204" pitchFamily="34" charset="-122"/>
              </a:rPr>
              <a:t>任何一个割</a:t>
            </a:r>
            <a:r>
              <a:rPr kumimoji="1" lang="zh-CN" altLang="en-US" sz="2000" dirty="0">
                <a:solidFill>
                  <a:schemeClr val="bg1"/>
                </a:solidFill>
                <a:latin typeface="Microsoft YaHei" panose="020B0503020204020204" pitchFamily="34" charset="-122"/>
                <a:ea typeface="Microsoft YaHei" panose="020B0503020204020204" pitchFamily="34" charset="-122"/>
              </a:rPr>
              <a:t>，最大流都不会超过割的容量！</a:t>
            </a:r>
          </a:p>
        </p:txBody>
      </p:sp>
      <p:sp>
        <p:nvSpPr>
          <p:cNvPr id="15" name="右箭头 14">
            <a:extLst>
              <a:ext uri="{FF2B5EF4-FFF2-40B4-BE49-F238E27FC236}">
                <a16:creationId xmlns:a16="http://schemas.microsoft.com/office/drawing/2014/main" id="{F3A44E0C-8346-046F-00C7-7C1709D81FA3}"/>
              </a:ext>
            </a:extLst>
          </p:cNvPr>
          <p:cNvSpPr/>
          <p:nvPr/>
        </p:nvSpPr>
        <p:spPr>
          <a:xfrm>
            <a:off x="6798353" y="5758917"/>
            <a:ext cx="556604" cy="35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35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animBg="1"/>
      <p:bldP spid="1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9662860" cy="1597478"/>
              </a:xfrm>
            </p:spPr>
            <p:txBody>
              <a:bodyPr>
                <a:noAutofit/>
              </a:bodyPr>
              <a:lstStyle/>
              <a:p>
                <a:pPr algn="just">
                  <a:lnSpc>
                    <a:spcPct val="110000"/>
                  </a:lnSpc>
                </a:pPr>
                <a:r>
                  <a:rPr lang="zh-CN" altLang="en-US" sz="2400" b="1" u="sng" dirty="0"/>
                  <a:t>最大流</a:t>
                </a:r>
                <a:r>
                  <a:rPr lang="en-US" altLang="zh-CN"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zh-CN" altLang="en-US" sz="2400" dirty="0"/>
                  <a:t>中流量最大的网络流称为</a:t>
                </a:r>
                <a14:m>
                  <m:oMath xmlns:m="http://schemas.openxmlformats.org/officeDocument/2006/math">
                    <m:r>
                      <m:rPr>
                        <m:sty m:val="p"/>
                      </m:rPr>
                      <a:rPr lang="en-US" altLang="zh-CN" sz="2400" i="1" dirty="0">
                        <a:latin typeface="Cambria Math" panose="02040503050406030204" charset="0"/>
                      </a:rPr>
                      <m:t>G</m:t>
                    </m:r>
                    <m:r>
                      <a:rPr lang="zh-CN" altLang="en-US" sz="2400" i="1" dirty="0" smtClean="0">
                        <a:latin typeface="Cambria Math" panose="02040503050406030204" charset="0"/>
                      </a:rPr>
                      <m:t>的</m:t>
                    </m:r>
                  </m:oMath>
                </a14:m>
                <a:r>
                  <a:rPr lang="zh-CN" altLang="en-US" sz="2400" dirty="0"/>
                  <a:t>最大流。</a:t>
                </a:r>
                <a:endParaRPr lang="en-US" altLang="zh-CN" sz="2400" dirty="0"/>
              </a:p>
              <a:p>
                <a:pPr algn="just">
                  <a:lnSpc>
                    <a:spcPct val="110000"/>
                  </a:lnSpc>
                </a:pPr>
                <a:r>
                  <a:rPr lang="zh-CN" altLang="en-US" sz="2400" b="1" u="sng" dirty="0"/>
                  <a:t>割</a:t>
                </a:r>
                <a:r>
                  <a:rPr lang="en-US" altLang="zh-CN" sz="2400" b="1" u="sng" dirty="0"/>
                  <a:t>cut</a:t>
                </a:r>
                <a:r>
                  <a:rPr lang="en-US" altLang="zh-CN" sz="2400" b="1" dirty="0"/>
                  <a:t>   </a:t>
                </a:r>
                <a:r>
                  <a:rPr lang="zh-CN" altLang="en-US" sz="2400" b="1" dirty="0"/>
                  <a:t> </a:t>
                </a:r>
                <a:r>
                  <a:rPr lang="zh-CN" altLang="en-US" sz="2400" dirty="0"/>
                  <a:t>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中，一个</a:t>
                </a:r>
                <a:r>
                  <a:rPr lang="zh-CN" altLang="en-US" sz="2400" dirty="0">
                    <a:effectLst>
                      <a:outerShdw blurRad="38100" dist="38100" dir="2700000" algn="tl">
                        <a:srgbClr val="000000">
                          <a:alpha val="43137"/>
                        </a:srgbClr>
                      </a:outerShdw>
                    </a:effectLst>
                  </a:rPr>
                  <a:t>割</a:t>
                </a:r>
                <a:r>
                  <a:rPr lang="en-US" altLang="zh-CN" sz="2400" dirty="0">
                    <a:effectLst>
                      <a:outerShdw blurRad="38100" dist="38100" dir="2700000" algn="tl">
                        <a:srgbClr val="000000">
                          <a:alpha val="43137"/>
                        </a:srgbClr>
                      </a:outerShdw>
                    </a:effectLst>
                  </a:rPr>
                  <a:t>(S,T)</a:t>
                </a:r>
                <a:r>
                  <a:rPr lang="zh-CN" altLang="en-US" sz="2400" dirty="0"/>
                  <a:t>是对结点集合</a:t>
                </a:r>
                <a:r>
                  <a:rPr lang="en-US" altLang="zh-CN" sz="2400" dirty="0"/>
                  <a:t>V</a:t>
                </a:r>
                <a:r>
                  <a:rPr lang="zh-CN" altLang="en-US" sz="2400" dirty="0"/>
                  <a:t>的划分，满足       </a:t>
                </a:r>
                <a:endParaRPr lang="en-US" altLang="zh-CN" sz="2400" dirty="0"/>
              </a:p>
              <a:p>
                <a:pPr algn="just">
                  <a:lnSpc>
                    <a:spcPct val="110000"/>
                  </a:lnSpc>
                </a:pPr>
                <a:r>
                  <a:rPr lang="zh-CN" altLang="en-US" sz="2400" b="0" dirty="0"/>
                  <a:t>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zh-CN" altLang="en-US" sz="2400" b="0" i="1" smtClean="0">
                        <a:latin typeface="Cambria Math" panose="02040503050406030204" pitchFamily="18" charset="0"/>
                      </a:rPr>
                      <m:t> </m:t>
                    </m:r>
                  </m:oMath>
                </a14:m>
                <a:r>
                  <a:rPr lang="zh-CN" altLang="en-US" sz="2400" dirty="0"/>
                  <a:t>且 </a:t>
                </a:r>
                <a14:m>
                  <m:oMath xmlns:m="http://schemas.openxmlformats.org/officeDocument/2006/math">
                    <m:r>
                      <a:rPr lang="en-US" altLang="zh-CN" sz="2400" b="0" i="1" dirty="0" smtClean="0">
                        <a:latin typeface="Cambria Math" panose="02040503050406030204" pitchFamily="18" charset="0"/>
                      </a:rPr>
                      <m:t>𝑇</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oMath>
                </a14:m>
                <a:r>
                  <a:rPr lang="zh-CN" altLang="en-US" sz="2400" dirty="0"/>
                  <a:t>。</a:t>
                </a:r>
                <a:endParaRPr lang="en-US" altLang="zh-CN" sz="2400" dirty="0"/>
              </a:p>
              <a:p>
                <a:pPr algn="just">
                  <a:lnSpc>
                    <a:spcPct val="110000"/>
                  </a:lnSpc>
                </a:pPr>
                <a:endParaRPr lang="en-US" altLang="zh-CN" sz="2400" b="1" u="sng"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9662860" cy="1597478"/>
              </a:xfrm>
              <a:blipFill>
                <a:blip r:embed="rId3"/>
                <a:stretch>
                  <a:fillRect l="-1051" t="-2362" b="-3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0B4DFBE-536A-E27A-3019-47D9F58EC193}"/>
                  </a:ext>
                </a:extLst>
              </p:cNvPr>
              <p:cNvSpPr txBox="1"/>
              <p:nvPr/>
            </p:nvSpPr>
            <p:spPr>
              <a:xfrm>
                <a:off x="584225" y="2851169"/>
                <a:ext cx="7897166" cy="534249"/>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割流量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e>
                                </m:d>
                              </m:e>
                            </m:d>
                          </m:e>
                        </m:nary>
                      </m:e>
                    </m:nary>
                    <m:r>
                      <a:rPr lang="zh-CN" altLang="en-US" sz="2400" b="0" i="1" dirty="0" smtClean="0">
                        <a:latin typeface="Cambria Math" panose="02040503050406030204" pitchFamily="18" charset="0"/>
                      </a:rPr>
                      <m:t> </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C0B4DFBE-536A-E27A-3019-47D9F58EC193}"/>
                  </a:ext>
                </a:extLst>
              </p:cNvPr>
              <p:cNvSpPr txBox="1">
                <a:spLocks noRot="1" noChangeAspect="1" noMove="1" noResize="1" noEditPoints="1" noAdjustHandles="1" noChangeArrowheads="1" noChangeShapeType="1" noTextEdit="1"/>
              </p:cNvSpPr>
              <p:nvPr/>
            </p:nvSpPr>
            <p:spPr>
              <a:xfrm>
                <a:off x="584225" y="2851169"/>
                <a:ext cx="7897166" cy="534249"/>
              </a:xfrm>
              <a:prstGeom prst="rect">
                <a:avLst/>
              </a:prstGeom>
              <a:blipFill>
                <a:blip r:embed="rId4"/>
                <a:stretch>
                  <a:fillRect l="-1286" t="-100000" b="-1627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682E9F3-B292-6555-7E3A-09479DD1A9DB}"/>
                  </a:ext>
                </a:extLst>
              </p:cNvPr>
              <p:cNvSpPr txBox="1"/>
              <p:nvPr/>
            </p:nvSpPr>
            <p:spPr>
              <a:xfrm>
                <a:off x="584225" y="3429000"/>
                <a:ext cx="5717184" cy="470257"/>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割容量</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lang="en-US" altLang="zh-CN" sz="2400" b="0" i="0" dirty="0" smtClean="0">
                        <a:latin typeface="Cambria Math" panose="02040503050406030204" pitchFamily="18" charset="0"/>
                      </a:rPr>
                      <m:t>c</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e>
                    </m:d>
                    <m:r>
                      <a:rPr lang="en-US" altLang="zh-CN" sz="2400" b="0" i="1" dirty="0" smtClean="0">
                        <a:latin typeface="Cambria Math" panose="02040503050406030204" pitchFamily="18" charset="0"/>
                      </a:rPr>
                      <m:t>=</m:t>
                    </m:r>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𝑆</m:t>
                        </m:r>
                      </m:sub>
                      <m:sup/>
                      <m:e>
                        <m:nary>
                          <m:naryPr>
                            <m:chr m:val="∑"/>
                            <m:supHide m:val="on"/>
                            <m:ctrlPr>
                              <a:rPr lang="en-US" altLang="zh-CN" sz="2400" b="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sub>
                          <m:sup/>
                          <m:e>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e>
                        </m:nary>
                        <m:r>
                          <a:rPr lang="zh-CN" altLang="en-US" sz="2400" b="0" i="1" dirty="0" smtClean="0">
                            <a:latin typeface="Cambria Math" panose="02040503050406030204" pitchFamily="18" charset="0"/>
                          </a:rPr>
                          <m:t> </m:t>
                        </m:r>
                      </m:e>
                    </m:nary>
                    <m:r>
                      <a:rPr lang="zh-CN" altLang="en-US" sz="2400" b="0" i="1" dirty="0" smtClean="0">
                        <a:latin typeface="Cambria Math" panose="02040503050406030204" pitchFamily="18" charset="0"/>
                      </a:rPr>
                      <m:t> </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B682E9F3-B292-6555-7E3A-09479DD1A9DB}"/>
                  </a:ext>
                </a:extLst>
              </p:cNvPr>
              <p:cNvSpPr txBox="1">
                <a:spLocks noRot="1" noChangeAspect="1" noMove="1" noResize="1" noEditPoints="1" noAdjustHandles="1" noChangeArrowheads="1" noChangeShapeType="1" noTextEdit="1"/>
              </p:cNvSpPr>
              <p:nvPr/>
            </p:nvSpPr>
            <p:spPr>
              <a:xfrm>
                <a:off x="584225" y="3429000"/>
                <a:ext cx="5717184" cy="470257"/>
              </a:xfrm>
              <a:prstGeom prst="rect">
                <a:avLst/>
              </a:prstGeom>
              <a:blipFill>
                <a:blip r:embed="rId5"/>
                <a:stretch>
                  <a:fillRect l="-1774" t="-121053" r="-887" b="-186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C21D881-F886-396C-8F1A-E1FE9AFC9C17}"/>
                  </a:ext>
                </a:extLst>
              </p:cNvPr>
              <p:cNvSpPr txBox="1"/>
              <p:nvPr/>
            </p:nvSpPr>
            <p:spPr>
              <a:xfrm>
                <a:off x="584225" y="3984172"/>
                <a:ext cx="7897166" cy="533223"/>
              </a:xfrm>
              <a:prstGeom prst="rect">
                <a:avLst/>
              </a:prstGeom>
              <a:noFill/>
            </p:spPr>
            <p:txBody>
              <a:bodyPr wrap="square">
                <a:spAutoFit/>
              </a:bodyPr>
              <a:lstStyle/>
              <a:p>
                <a:pPr lvl="0" algn="just">
                  <a:lnSpc>
                    <a:spcPct val="110000"/>
                  </a:lnSpc>
                  <a:spcBef>
                    <a:spcPts val="1000"/>
                  </a:spcBef>
                </a:pPr>
                <a:r>
                  <a:rPr lang="zh-CN" altLang="en-US" sz="2400" b="1" u="sng" dirty="0">
                    <a:solidFill>
                      <a:prstClr val="black"/>
                    </a:solidFill>
                    <a:latin typeface="微软雅黑" panose="020B0503020204020204" pitchFamily="34" charset="-122"/>
                    <a:ea typeface="微软雅黑" panose="020B0503020204020204" pitchFamily="34" charset="-122"/>
                  </a:rPr>
                  <a:t>割流量定理</a:t>
                </a:r>
                <a:r>
                  <a:rPr lang="zh-CN" altLang="en-US" sz="2400" b="1" dirty="0">
                    <a:solidFill>
                      <a:prstClr val="black"/>
                    </a:solidFill>
                    <a:latin typeface="微软雅黑" panose="020B0503020204020204" pitchFamily="34" charset="-122"/>
                    <a:ea typeface="微软雅黑" panose="020B0503020204020204" pitchFamily="34" charset="-122"/>
                  </a:rPr>
                  <a:t>           </a:t>
                </a:r>
                <a14:m>
                  <m:oMath xmlns:m="http://schemas.openxmlformats.org/officeDocument/2006/math">
                    <m:d>
                      <m:dPr>
                        <m:begChr m:val="|"/>
                        <m:endChr m:val="|"/>
                        <m:ctrlPr>
                          <a:rPr lang="en-US" altLang="zh-CN" sz="2800" b="1" i="1" dirty="0" smtClean="0">
                            <a:solidFill>
                              <a:srgbClr val="FF0000"/>
                            </a:solidFill>
                            <a:latin typeface="Cambria Math" panose="02040503050406030204" pitchFamily="18" charset="0"/>
                          </a:rPr>
                        </m:ctrlPr>
                      </m:dPr>
                      <m:e>
                        <m:r>
                          <a:rPr lang="en-US" altLang="zh-CN" sz="2800" b="1" i="0" dirty="0" smtClean="0">
                            <a:solidFill>
                              <a:srgbClr val="FF0000"/>
                            </a:solidFill>
                            <a:latin typeface="Cambria Math" panose="02040503050406030204" pitchFamily="18" charset="0"/>
                          </a:rPr>
                          <m:t>𝐟</m:t>
                        </m:r>
                      </m:e>
                    </m:d>
                    <m:r>
                      <a:rPr lang="en-US" altLang="zh-CN" sz="2800" b="1" i="0"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𝑓</m:t>
                    </m:r>
                    <m:d>
                      <m:dPr>
                        <m:ctrlPr>
                          <a:rPr lang="en-US" altLang="zh-CN" sz="2800" b="0" i="1" dirty="0" smtClean="0">
                            <a:solidFill>
                              <a:srgbClr val="FF0000"/>
                            </a:solidFill>
                            <a:latin typeface="Cambria Math" panose="02040503050406030204" pitchFamily="18" charset="0"/>
                          </a:rPr>
                        </m:ctrlPr>
                      </m:dPr>
                      <m:e>
                        <m:r>
                          <a:rPr lang="en-US" altLang="zh-CN" sz="2800" b="0" i="1" dirty="0" smtClean="0">
                            <a:solidFill>
                              <a:srgbClr val="FF0000"/>
                            </a:solidFill>
                            <a:latin typeface="Cambria Math" panose="02040503050406030204" pitchFamily="18" charset="0"/>
                          </a:rPr>
                          <m:t>𝑆</m:t>
                        </m:r>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𝑇</m:t>
                        </m:r>
                      </m:e>
                    </m:d>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𝑐</m:t>
                    </m:r>
                    <m:r>
                      <a:rPr lang="en-US" altLang="zh-CN" sz="2800" b="0" i="1" dirty="0" smtClean="0">
                        <a:solidFill>
                          <a:srgbClr val="FF0000"/>
                        </a:solidFill>
                        <a:latin typeface="Cambria Math" panose="02040503050406030204" pitchFamily="18" charset="0"/>
                      </a:rPr>
                      <m:t>(</m:t>
                    </m:r>
                    <m:r>
                      <a:rPr lang="en-US" altLang="zh-CN" sz="2800" b="0" i="1" dirty="0" smtClean="0">
                        <a:solidFill>
                          <a:srgbClr val="FF0000"/>
                        </a:solidFill>
                        <a:latin typeface="Cambria Math" panose="02040503050406030204" pitchFamily="18" charset="0"/>
                      </a:rPr>
                      <m:t>𝑆</m:t>
                    </m:r>
                    <m:r>
                      <a:rPr lang="en-US" altLang="zh-CN" sz="2800" b="0" i="1" dirty="0" smtClean="0">
                        <a:solidFill>
                          <a:srgbClr val="FF0000"/>
                        </a:solidFill>
                        <a:latin typeface="Cambria Math" panose="02040503050406030204" pitchFamily="18" charset="0"/>
                      </a:rPr>
                      <m:t>, </m:t>
                    </m:r>
                    <m:r>
                      <a:rPr lang="en-US" altLang="zh-CN" sz="2800" b="0" i="1" dirty="0" smtClean="0">
                        <a:solidFill>
                          <a:srgbClr val="FF0000"/>
                        </a:solidFill>
                        <a:latin typeface="Cambria Math" panose="02040503050406030204" pitchFamily="18" charset="0"/>
                      </a:rPr>
                      <m:t>𝑇</m:t>
                    </m:r>
                    <m:r>
                      <a:rPr lang="en-US" altLang="zh-CN" sz="2800" b="0" i="1" dirty="0" smtClean="0">
                        <a:solidFill>
                          <a:srgbClr val="FF0000"/>
                        </a:solidFill>
                        <a:latin typeface="Cambria Math" panose="02040503050406030204" pitchFamily="18" charset="0"/>
                      </a:rPr>
                      <m:t>)</m:t>
                    </m:r>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BC21D881-F886-396C-8F1A-E1FE9AFC9C17}"/>
                  </a:ext>
                </a:extLst>
              </p:cNvPr>
              <p:cNvSpPr txBox="1">
                <a:spLocks noRot="1" noChangeAspect="1" noMove="1" noResize="1" noEditPoints="1" noAdjustHandles="1" noChangeArrowheads="1" noChangeShapeType="1" noTextEdit="1"/>
              </p:cNvSpPr>
              <p:nvPr/>
            </p:nvSpPr>
            <p:spPr>
              <a:xfrm>
                <a:off x="584225" y="3984172"/>
                <a:ext cx="7897166" cy="533223"/>
              </a:xfrm>
              <a:prstGeom prst="rect">
                <a:avLst/>
              </a:prstGeom>
              <a:blipFill>
                <a:blip r:embed="rId6"/>
                <a:stretch>
                  <a:fillRect l="-1286" b="-2558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821364F-EFF8-480D-2221-9FC9A8CF3A15}"/>
              </a:ext>
            </a:extLst>
          </p:cNvPr>
          <p:cNvSpPr txBox="1"/>
          <p:nvPr/>
        </p:nvSpPr>
        <p:spPr>
          <a:xfrm>
            <a:off x="1586399" y="4774706"/>
            <a:ext cx="8660687" cy="1569660"/>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引理</a:t>
            </a:r>
            <a:r>
              <a:rPr kumimoji="1" lang="zh-CN" altLang="en-US" sz="2400" dirty="0">
                <a:solidFill>
                  <a:schemeClr val="bg1"/>
                </a:solidFill>
                <a:latin typeface="Microsoft YaHei" panose="020B0503020204020204" pitchFamily="34" charset="-122"/>
                <a:ea typeface="Microsoft YaHei" panose="020B0503020204020204" pitchFamily="34" charset="-122"/>
              </a:rPr>
              <a:t>：给定流网络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和流</a:t>
            </a:r>
            <a:r>
              <a:rPr kumimoji="1" lang="en-US" altLang="zh-CN" sz="24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 如果存在一个割</a:t>
            </a:r>
            <a:r>
              <a:rPr kumimoji="1" lang="en-US" altLang="zh-CN" sz="2400" dirty="0">
                <a:solidFill>
                  <a:schemeClr val="bg1"/>
                </a:solidFill>
                <a:latin typeface="Microsoft YaHei" panose="020B0503020204020204" pitchFamily="34" charset="-122"/>
                <a:ea typeface="Microsoft YaHei" panose="020B0503020204020204" pitchFamily="34" charset="-122"/>
              </a:rPr>
              <a:t>(S,T)</a:t>
            </a:r>
            <a:r>
              <a:rPr kumimoji="1" lang="zh-CN" altLang="en-US" sz="2400" dirty="0">
                <a:solidFill>
                  <a:schemeClr val="bg1"/>
                </a:solidFill>
                <a:latin typeface="Microsoft YaHei" panose="020B0503020204020204" pitchFamily="34" charset="-122"/>
                <a:ea typeface="Microsoft YaHei" panose="020B0503020204020204" pitchFamily="34" charset="-122"/>
              </a:rPr>
              <a:t>，其容量等于</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的网络流，即 </a:t>
            </a:r>
            <a:r>
              <a:rPr kumimoji="1" lang="en-US" altLang="zh-CN" sz="2400" dirty="0">
                <a:solidFill>
                  <a:schemeClr val="bg1"/>
                </a:solidFill>
                <a:latin typeface="Microsoft YaHei" panose="020B0503020204020204" pitchFamily="34" charset="-122"/>
                <a:ea typeface="Microsoft YaHei" panose="020B0503020204020204" pitchFamily="34" charset="-122"/>
              </a:rPr>
              <a:t>|f|=c(S,T),</a:t>
            </a:r>
            <a:r>
              <a:rPr kumimoji="1" lang="zh-CN" altLang="en-US" sz="2400" dirty="0">
                <a:solidFill>
                  <a:schemeClr val="bg1"/>
                </a:solidFill>
                <a:latin typeface="Microsoft YaHei" panose="020B0503020204020204" pitchFamily="34" charset="-122"/>
                <a:ea typeface="Microsoft YaHei" panose="020B0503020204020204" pitchFamily="34" charset="-122"/>
              </a:rPr>
              <a:t> 则</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en-US" altLang="zh-CN" sz="24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 就是</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的</a:t>
            </a:r>
            <a:r>
              <a:rPr kumimoji="1" lang="zh-CN" altLang="en-US" sz="2400" dirty="0">
                <a:solidFill>
                  <a:srgbClr val="FFFF00"/>
                </a:solidFill>
                <a:latin typeface="Microsoft YaHei" panose="020B0503020204020204" pitchFamily="34" charset="-122"/>
                <a:ea typeface="Microsoft YaHei" panose="020B0503020204020204" pitchFamily="34" charset="-122"/>
              </a:rPr>
              <a:t>最大流</a:t>
            </a:r>
            <a:r>
              <a:rPr kumimoji="1" lang="zh-CN" altLang="en-US" sz="2400" dirty="0">
                <a:solidFill>
                  <a:schemeClr val="bg1"/>
                </a:solidFill>
                <a:latin typeface="Microsoft YaHei" panose="020B0503020204020204" pitchFamily="34" charset="-122"/>
                <a:ea typeface="Microsoft YaHei" panose="020B0503020204020204" pitchFamily="34" charset="-122"/>
              </a:rPr>
              <a:t>（？）</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400" dirty="0">
                <a:solidFill>
                  <a:schemeClr val="bg1"/>
                </a:solidFill>
                <a:latin typeface="Microsoft YaHei" panose="020B0503020204020204" pitchFamily="34" charset="-122"/>
                <a:ea typeface="Microsoft YaHei" panose="020B0503020204020204" pitchFamily="34" charset="-122"/>
              </a:rPr>
              <a:t>而</a:t>
            </a:r>
            <a:r>
              <a:rPr kumimoji="1" lang="en-US" altLang="zh-CN" sz="2400" dirty="0">
                <a:solidFill>
                  <a:schemeClr val="bg1"/>
                </a:solidFill>
                <a:latin typeface="Microsoft YaHei" panose="020B0503020204020204" pitchFamily="34" charset="-122"/>
                <a:ea typeface="Microsoft YaHei" panose="020B0503020204020204" pitchFamily="34" charset="-122"/>
              </a:rPr>
              <a:t>(S,T)</a:t>
            </a:r>
            <a:r>
              <a:rPr kumimoji="1" lang="zh-CN" altLang="en-US" sz="2400" dirty="0">
                <a:solidFill>
                  <a:schemeClr val="bg1"/>
                </a:solidFill>
                <a:latin typeface="Microsoft YaHei" panose="020B0503020204020204" pitchFamily="34" charset="-122"/>
                <a:ea typeface="Microsoft YaHei" panose="020B0503020204020204" pitchFamily="34" charset="-122"/>
              </a:rPr>
              <a:t>也一定是所有割中容量最小的割（？），即</a:t>
            </a:r>
            <a:r>
              <a:rPr kumimoji="1" lang="zh-CN" altLang="en-US" sz="2400" dirty="0">
                <a:solidFill>
                  <a:srgbClr val="FFFF00"/>
                </a:solidFill>
                <a:latin typeface="Microsoft YaHei" panose="020B0503020204020204" pitchFamily="34" charset="-122"/>
                <a:ea typeface="Microsoft YaHei" panose="020B0503020204020204" pitchFamily="34" charset="-122"/>
              </a:rPr>
              <a:t>最小割</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961292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0769574" cy="2078196"/>
              </a:xfrm>
            </p:spPr>
            <p:txBody>
              <a:bodyPr>
                <a:noAutofit/>
              </a:bodyPr>
              <a:lstStyle/>
              <a:p>
                <a:pPr algn="just">
                  <a:lnSpc>
                    <a:spcPct val="110000"/>
                  </a:lnSpc>
                </a:pPr>
                <a:r>
                  <a:rPr lang="zh-CN" altLang="en-US" sz="2400" b="1" u="sng" dirty="0"/>
                  <a:t>剩余流网络</a:t>
                </a:r>
                <a:r>
                  <a:rPr lang="en-US" altLang="zh-CN" sz="2400" b="1" dirty="0"/>
                  <a:t>   </a:t>
                </a:r>
                <a:r>
                  <a:rPr lang="zh-CN" altLang="en-US" sz="2400" b="1" dirty="0"/>
                  <a:t>（关键数据结构）</a:t>
                </a:r>
                <a:endParaRPr lang="en-US" altLang="zh-CN" sz="2400" dirty="0"/>
              </a:p>
              <a:p>
                <a:pPr algn="just">
                  <a:lnSpc>
                    <a:spcPct val="110000"/>
                  </a:lnSpc>
                </a:pPr>
                <a:r>
                  <a:rPr lang="zh-CN" altLang="en-US" sz="2400" b="1" dirty="0"/>
                  <a:t>   </a:t>
                </a:r>
                <a:r>
                  <a:rPr lang="zh-CN" altLang="en-US" sz="2400" dirty="0"/>
                  <a:t>设流网络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的流为</a:t>
                </a:r>
                <a:r>
                  <a:rPr lang="en-US" altLang="zh-CN" sz="2400" dirty="0"/>
                  <a:t>f</a:t>
                </a:r>
                <a:r>
                  <a:rPr lang="zh-CN" altLang="en-US" sz="2400" dirty="0"/>
                  <a:t>，则对应</a:t>
                </a:r>
                <a:r>
                  <a:rPr lang="en-US" altLang="zh-CN" sz="2400" dirty="0"/>
                  <a:t>f</a:t>
                </a:r>
                <a:r>
                  <a:rPr lang="zh-CN" altLang="en-US" sz="2400" dirty="0"/>
                  <a:t>的</a:t>
                </a:r>
                <a:r>
                  <a:rPr lang="zh-CN" altLang="en-US" sz="2400" dirty="0">
                    <a:solidFill>
                      <a:srgbClr val="C00000"/>
                    </a:solidFill>
                  </a:rPr>
                  <a:t>剩余流网络</a:t>
                </a:r>
                <a:r>
                  <a:rPr lang="en-US" altLang="zh-CN" sz="2400" dirty="0"/>
                  <a:t>G</a:t>
                </a:r>
                <a:r>
                  <a:rPr lang="en-US" altLang="zh-CN" sz="2400" baseline="-25000" dirty="0"/>
                  <a:t>f</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E</a:t>
                </a:r>
                <a:r>
                  <a:rPr lang="en-US" altLang="zh-CN" sz="2400" baseline="-25000" dirty="0"/>
                  <a:t>f</a:t>
                </a:r>
                <a:r>
                  <a:rPr lang="zh-CN" altLang="en-US" sz="2400" dirty="0"/>
                  <a:t>）定义如下：</a:t>
                </a:r>
                <a:endParaRPr lang="en-US" altLang="zh-CN" sz="2400" dirty="0"/>
              </a:p>
              <a:p>
                <a:pPr algn="just">
                  <a:lnSpc>
                    <a:spcPct val="110000"/>
                  </a:lnSpc>
                </a:pPr>
                <a:r>
                  <a:rPr lang="zh-CN" altLang="en-US" sz="2400" baseline="-25000" dirty="0"/>
                  <a:t>                       </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𝑓</m:t>
                        </m:r>
                      </m:sub>
                    </m:sSub>
                    <m:r>
                      <a:rPr lang="zh-CN" altLang="en-US" sz="2400" b="0" i="1" smtClean="0">
                        <a:latin typeface="Cambria Math" panose="02040503050406030204" pitchFamily="18" charset="0"/>
                      </a:rPr>
                      <m:t>  ⟺  </m:t>
                    </m:r>
                    <m:r>
                      <a:rPr lang="en-US" altLang="zh-CN" sz="2400" b="0" i="1" smtClean="0">
                        <a:latin typeface="Cambria Math" panose="02040503050406030204" pitchFamily="18" charset="0"/>
                      </a:rPr>
                      <m:t>𝑐</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&gt;0</m:t>
                    </m:r>
                    <m:r>
                      <a:rPr lang="zh-CN" altLang="en-US" sz="2400" b="0" i="1" smtClean="0">
                        <a:latin typeface="Cambria Math" panose="02040503050406030204" pitchFamily="18" charset="0"/>
                      </a:rPr>
                      <m:t> </m:t>
                    </m:r>
                  </m:oMath>
                </a14:m>
                <a:endParaRPr lang="en-US" altLang="zh-CN" sz="2400" b="0" dirty="0"/>
              </a:p>
              <a:p>
                <a:pPr algn="just">
                  <a:lnSpc>
                    <a:spcPct val="110000"/>
                  </a:lnSpc>
                </a:pPr>
                <a:r>
                  <a:rPr lang="zh-CN" altLang="en-US" sz="2400" dirty="0"/>
                  <a:t>并且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𝑐</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𝑢</m:t>
                        </m:r>
                      </m:e>
                    </m:d>
                  </m:oMath>
                </a14:m>
                <a:r>
                  <a:rPr lang="zh-CN" altLang="en-US" sz="2400" dirty="0"/>
                  <a:t> 是边</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oMath>
                </a14:m>
                <a:r>
                  <a:rPr lang="zh-CN" altLang="en-US" sz="2400" dirty="0"/>
                  <a:t>的权重，称作</a:t>
                </a:r>
                <a:r>
                  <a:rPr lang="zh-CN" altLang="en-US" sz="2400" dirty="0">
                    <a:solidFill>
                      <a:srgbClr val="0000FF"/>
                    </a:solidFill>
                  </a:rPr>
                  <a:t>剩余容量</a:t>
                </a:r>
                <a:r>
                  <a:rPr lang="zh-CN" altLang="en-US" sz="2400" dirty="0"/>
                  <a:t>。</a:t>
                </a: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10000"/>
                  </a:lnSpc>
                </a:pP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0769574" cy="2078196"/>
              </a:xfrm>
              <a:blipFill>
                <a:blip r:embed="rId3"/>
                <a:stretch>
                  <a:fillRect l="-942" t="-1829" b="-8537"/>
                </a:stretch>
              </a:blipFill>
            </p:spPr>
            <p:txBody>
              <a:bodyPr/>
              <a:lstStyle/>
              <a:p>
                <a:r>
                  <a:rPr lang="zh-CN" altLang="en-US">
                    <a:noFill/>
                  </a:rPr>
                  <a:t> </a:t>
                </a:r>
              </a:p>
            </p:txBody>
          </p:sp>
        </mc:Fallback>
      </mc:AlternateContent>
      <p:pic>
        <p:nvPicPr>
          <p:cNvPr id="7" name="Picture 4">
            <a:extLst>
              <a:ext uri="{FF2B5EF4-FFF2-40B4-BE49-F238E27FC236}">
                <a16:creationId xmlns:a16="http://schemas.microsoft.com/office/drawing/2014/main" id="{B7990C89-0640-7F0D-A622-4C731A151F69}"/>
              </a:ext>
            </a:extLst>
          </p:cNvPr>
          <p:cNvPicPr>
            <a:picLocks noChangeAspect="1" noChangeArrowheads="1"/>
          </p:cNvPicPr>
          <p:nvPr/>
        </p:nvPicPr>
        <p:blipFill>
          <a:blip r:embed="rId4" cstate="print"/>
          <a:srcRect/>
          <a:stretch>
            <a:fillRect/>
          </a:stretch>
        </p:blipFill>
        <p:spPr bwMode="auto">
          <a:xfrm>
            <a:off x="1328228" y="3909944"/>
            <a:ext cx="8240712" cy="2043113"/>
          </a:xfrm>
          <a:prstGeom prst="rect">
            <a:avLst/>
          </a:prstGeom>
          <a:noFill/>
          <a:ln w="9525">
            <a:noFill/>
            <a:miter lim="800000"/>
            <a:headEnd/>
            <a:tailEnd/>
          </a:ln>
        </p:spPr>
      </p:pic>
      <p:sp>
        <p:nvSpPr>
          <p:cNvPr id="8" name="文本框 7">
            <a:extLst>
              <a:ext uri="{FF2B5EF4-FFF2-40B4-BE49-F238E27FC236}">
                <a16:creationId xmlns:a16="http://schemas.microsoft.com/office/drawing/2014/main" id="{2FE42F0E-0852-8300-1448-1CC0C695420B}"/>
              </a:ext>
            </a:extLst>
          </p:cNvPr>
          <p:cNvSpPr txBox="1"/>
          <p:nvPr/>
        </p:nvSpPr>
        <p:spPr>
          <a:xfrm>
            <a:off x="8191021" y="4185388"/>
            <a:ext cx="1247457" cy="400110"/>
          </a:xfrm>
          <a:prstGeom prst="rect">
            <a:avLst/>
          </a:prstGeom>
          <a:noFill/>
        </p:spPr>
        <p:txBody>
          <a:bodyPr wrap="none" rtlCol="0">
            <a:spAutoFit/>
          </a:bodyPr>
          <a:lstStyle/>
          <a:p>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1</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0</a:t>
            </a:r>
            <a:r>
              <a:rPr kumimoji="1" lang="zh-CN" altLang="en-US" sz="2000" dirty="0">
                <a:solidFill>
                  <a:srgbClr val="C00000"/>
                </a:solidFill>
              </a:rPr>
              <a:t> </a:t>
            </a:r>
            <a:r>
              <a:rPr kumimoji="1" lang="en-US" altLang="zh-CN" sz="2000" dirty="0">
                <a:solidFill>
                  <a:srgbClr val="C00000"/>
                </a:solidFill>
              </a:rPr>
              <a:t>+</a:t>
            </a:r>
            <a:r>
              <a:rPr kumimoji="1" lang="zh-CN" altLang="en-US" sz="2000" dirty="0">
                <a:solidFill>
                  <a:srgbClr val="C00000"/>
                </a:solidFill>
              </a:rPr>
              <a:t> </a:t>
            </a:r>
            <a:r>
              <a:rPr kumimoji="1" lang="en-US" altLang="zh-CN" sz="2000" dirty="0">
                <a:solidFill>
                  <a:srgbClr val="C00000"/>
                </a:solidFill>
              </a:rPr>
              <a:t>3</a:t>
            </a:r>
            <a:endParaRPr kumimoji="1" lang="zh-CN" altLang="en-US" sz="2000" dirty="0">
              <a:solidFill>
                <a:srgbClr val="C00000"/>
              </a:solidFill>
            </a:endParaRPr>
          </a:p>
        </p:txBody>
      </p:sp>
      <p:sp>
        <p:nvSpPr>
          <p:cNvPr id="10" name="文本框 9">
            <a:extLst>
              <a:ext uri="{FF2B5EF4-FFF2-40B4-BE49-F238E27FC236}">
                <a16:creationId xmlns:a16="http://schemas.microsoft.com/office/drawing/2014/main" id="{6E1E37DA-BAAD-2A44-2B32-8AD7F6A0A0F3}"/>
              </a:ext>
            </a:extLst>
          </p:cNvPr>
          <p:cNvSpPr txBox="1"/>
          <p:nvPr/>
        </p:nvSpPr>
        <p:spPr>
          <a:xfrm>
            <a:off x="8230777" y="5581649"/>
            <a:ext cx="1247457" cy="400110"/>
          </a:xfrm>
          <a:prstGeom prst="rect">
            <a:avLst/>
          </a:prstGeom>
          <a:noFill/>
        </p:spPr>
        <p:txBody>
          <a:bodyPr wrap="none" rtlCol="0">
            <a:spAutoFit/>
          </a:bodyPr>
          <a:lstStyle/>
          <a:p>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5</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3</a:t>
            </a:r>
            <a:r>
              <a:rPr kumimoji="1" lang="zh-CN" altLang="en-US" sz="2000" dirty="0">
                <a:solidFill>
                  <a:srgbClr val="0000FF"/>
                </a:solidFill>
              </a:rPr>
              <a:t> </a:t>
            </a:r>
            <a:r>
              <a:rPr kumimoji="1" lang="en-US" altLang="zh-CN" sz="2000" dirty="0">
                <a:solidFill>
                  <a:srgbClr val="0000FF"/>
                </a:solidFill>
              </a:rPr>
              <a:t>+</a:t>
            </a:r>
            <a:r>
              <a:rPr kumimoji="1" lang="zh-CN" altLang="en-US" sz="2000" dirty="0">
                <a:solidFill>
                  <a:srgbClr val="0000FF"/>
                </a:solidFill>
              </a:rPr>
              <a:t> </a:t>
            </a:r>
            <a:r>
              <a:rPr kumimoji="1" lang="en-US" altLang="zh-CN" sz="2000" dirty="0">
                <a:solidFill>
                  <a:srgbClr val="0000FF"/>
                </a:solidFill>
              </a:rPr>
              <a:t>0</a:t>
            </a:r>
            <a:endParaRPr kumimoji="1" lang="zh-CN" altLang="en-US" sz="2000" dirty="0">
              <a:solidFill>
                <a:srgbClr val="0000FF"/>
              </a:solidFill>
            </a:endParaRPr>
          </a:p>
        </p:txBody>
      </p:sp>
    </p:spTree>
    <p:extLst>
      <p:ext uri="{BB962C8B-B14F-4D97-AF65-F5344CB8AC3E}">
        <p14:creationId xmlns:p14="http://schemas.microsoft.com/office/powerpoint/2010/main" val="175253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0769574" cy="2078196"/>
          </a:xfrm>
        </p:spPr>
        <p:txBody>
          <a:bodyPr>
            <a:noAutofit/>
          </a:bodyPr>
          <a:lstStyle/>
          <a:p>
            <a:pPr algn="just">
              <a:lnSpc>
                <a:spcPct val="110000"/>
              </a:lnSpc>
            </a:pPr>
            <a:r>
              <a:rPr lang="zh-CN" altLang="en-US" sz="2400" b="1" u="sng" dirty="0"/>
              <a:t>剩余流网络</a:t>
            </a:r>
            <a:r>
              <a:rPr lang="en-US" altLang="zh-CN" sz="2400" b="1" dirty="0"/>
              <a:t>    </a:t>
            </a:r>
            <a:r>
              <a:rPr lang="zh-CN" altLang="en-US" sz="2400" dirty="0"/>
              <a:t>示例</a:t>
            </a:r>
            <a:endParaRPr lang="en-US" altLang="zh-CN" sz="2400" dirty="0"/>
          </a:p>
          <a:p>
            <a:pPr algn="just">
              <a:lnSpc>
                <a:spcPct val="110000"/>
              </a:lnSpc>
            </a:pPr>
            <a:r>
              <a:rPr lang="zh-CN" altLang="en-US" sz="2400" b="1" dirty="0"/>
              <a:t>   </a:t>
            </a:r>
            <a:endParaRPr lang="en-US" altLang="zh-CN" sz="2400" dirty="0"/>
          </a:p>
          <a:p>
            <a:pPr algn="just">
              <a:lnSpc>
                <a:spcPct val="100000"/>
              </a:lnSpc>
            </a:pPr>
            <a:endParaRPr lang="en-US" altLang="zh-CN" sz="2400" dirty="0"/>
          </a:p>
        </p:txBody>
      </p:sp>
      <p:pic>
        <p:nvPicPr>
          <p:cNvPr id="6" name="Picture 19">
            <a:extLst>
              <a:ext uri="{FF2B5EF4-FFF2-40B4-BE49-F238E27FC236}">
                <a16:creationId xmlns:a16="http://schemas.microsoft.com/office/drawing/2014/main" id="{8F24545B-DD94-6405-E56E-818C0E33EA13}"/>
              </a:ext>
            </a:extLst>
          </p:cNvPr>
          <p:cNvPicPr>
            <a:picLocks noChangeAspect="1" noChangeArrowheads="1"/>
          </p:cNvPicPr>
          <p:nvPr/>
        </p:nvPicPr>
        <p:blipFill>
          <a:blip r:embed="rId3" cstate="print"/>
          <a:srcRect/>
          <a:stretch>
            <a:fillRect/>
          </a:stretch>
        </p:blipFill>
        <p:spPr bwMode="auto">
          <a:xfrm>
            <a:off x="1714397" y="1916955"/>
            <a:ext cx="7927975" cy="1630037"/>
          </a:xfrm>
          <a:prstGeom prst="rect">
            <a:avLst/>
          </a:prstGeom>
          <a:noFill/>
          <a:ln w="12700">
            <a:noFill/>
            <a:miter lim="800000"/>
            <a:headEnd type="none" w="sm" len="sm"/>
            <a:tailEnd type="none" w="sm" len="sm"/>
          </a:ln>
        </p:spPr>
      </p:pic>
      <p:pic>
        <p:nvPicPr>
          <p:cNvPr id="9" name="Picture 20">
            <a:extLst>
              <a:ext uri="{FF2B5EF4-FFF2-40B4-BE49-F238E27FC236}">
                <a16:creationId xmlns:a16="http://schemas.microsoft.com/office/drawing/2014/main" id="{F0469685-531F-DEFD-1FD2-4FED28E956DC}"/>
              </a:ext>
            </a:extLst>
          </p:cNvPr>
          <p:cNvPicPr>
            <a:picLocks noChangeAspect="1" noChangeArrowheads="1"/>
          </p:cNvPicPr>
          <p:nvPr/>
        </p:nvPicPr>
        <p:blipFill>
          <a:blip r:embed="rId4" cstate="print"/>
          <a:srcRect/>
          <a:stretch>
            <a:fillRect/>
          </a:stretch>
        </p:blipFill>
        <p:spPr bwMode="auto">
          <a:xfrm>
            <a:off x="2476569" y="4187596"/>
            <a:ext cx="7165803" cy="1816561"/>
          </a:xfrm>
          <a:prstGeom prst="rect">
            <a:avLst/>
          </a:prstGeom>
          <a:noFill/>
          <a:ln w="12700">
            <a:noFill/>
            <a:miter lim="800000"/>
            <a:headEnd type="none" w="sm" len="sm"/>
            <a:tailEnd type="none" w="sm" len="sm"/>
          </a:ln>
        </p:spPr>
      </p:pic>
      <p:pic>
        <p:nvPicPr>
          <p:cNvPr id="11" name="Picture 21">
            <a:extLst>
              <a:ext uri="{FF2B5EF4-FFF2-40B4-BE49-F238E27FC236}">
                <a16:creationId xmlns:a16="http://schemas.microsoft.com/office/drawing/2014/main" id="{8C9414C6-F425-EF9D-0E9C-E3706ADDB2E1}"/>
              </a:ext>
            </a:extLst>
          </p:cNvPr>
          <p:cNvPicPr>
            <a:picLocks noChangeAspect="1" noChangeArrowheads="1"/>
          </p:cNvPicPr>
          <p:nvPr/>
        </p:nvPicPr>
        <p:blipFill>
          <a:blip r:embed="rId5" cstate="print"/>
          <a:srcRect/>
          <a:stretch>
            <a:fillRect/>
          </a:stretch>
        </p:blipFill>
        <p:spPr bwMode="auto">
          <a:xfrm>
            <a:off x="1554231" y="4627563"/>
            <a:ext cx="832687" cy="845585"/>
          </a:xfrm>
          <a:prstGeom prst="rect">
            <a:avLst/>
          </a:prstGeom>
          <a:noFill/>
          <a:ln w="12700">
            <a:noFill/>
            <a:miter lim="800000"/>
            <a:headEnd type="none" w="sm" len="sm"/>
            <a:tailEnd type="none" w="sm" len="sm"/>
          </a:ln>
        </p:spPr>
      </p:pic>
      <p:sp>
        <p:nvSpPr>
          <p:cNvPr id="12" name="圆角矩形 11">
            <a:extLst>
              <a:ext uri="{FF2B5EF4-FFF2-40B4-BE49-F238E27FC236}">
                <a16:creationId xmlns:a16="http://schemas.microsoft.com/office/drawing/2014/main" id="{15C34C8C-05E7-0E40-76E5-392601C0B8EE}"/>
              </a:ext>
            </a:extLst>
          </p:cNvPr>
          <p:cNvSpPr/>
          <p:nvPr/>
        </p:nvSpPr>
        <p:spPr>
          <a:xfrm>
            <a:off x="2756452" y="1916955"/>
            <a:ext cx="1444487" cy="4087202"/>
          </a:xfrm>
          <a:prstGeom prst="roundRect">
            <a:avLst/>
          </a:prstGeom>
          <a:no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下箭头 12">
            <a:extLst>
              <a:ext uri="{FF2B5EF4-FFF2-40B4-BE49-F238E27FC236}">
                <a16:creationId xmlns:a16="http://schemas.microsoft.com/office/drawing/2014/main" id="{FD0647EB-2CFD-B5E8-4709-8E194DDED83F}"/>
              </a:ext>
            </a:extLst>
          </p:cNvPr>
          <p:cNvSpPr/>
          <p:nvPr/>
        </p:nvSpPr>
        <p:spPr>
          <a:xfrm>
            <a:off x="3233530" y="3503454"/>
            <a:ext cx="397566" cy="534678"/>
          </a:xfrm>
          <a:prstGeom prst="down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B7CD0427-AC02-63C8-6849-6383879D6692}"/>
              </a:ext>
            </a:extLst>
          </p:cNvPr>
          <p:cNvSpPr/>
          <p:nvPr/>
        </p:nvSpPr>
        <p:spPr>
          <a:xfrm>
            <a:off x="5242994" y="1916955"/>
            <a:ext cx="1444487" cy="4087202"/>
          </a:xfrm>
          <a:prstGeom prst="roundRect">
            <a:avLst/>
          </a:prstGeom>
          <a:no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A2E82B4F-E451-97E8-B370-D8128C67D7FA}"/>
              </a:ext>
            </a:extLst>
          </p:cNvPr>
          <p:cNvSpPr/>
          <p:nvPr/>
        </p:nvSpPr>
        <p:spPr>
          <a:xfrm>
            <a:off x="5766454" y="3693217"/>
            <a:ext cx="397566" cy="534678"/>
          </a:xfrm>
          <a:prstGeom prst="down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16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heckerboard(across)">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a:ext>
            </a:extLst>
          </a:blip>
          <a:srcRect/>
          <a:stretch>
            <a:fillRect/>
          </a:stretch>
        </p:blipFill>
        <p:spPr>
          <a:xfrm>
            <a:off x="8244776" y="-48638"/>
            <a:ext cx="4002347" cy="2377520"/>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5165409" y="3439840"/>
            <a:ext cx="1861185" cy="768350"/>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图应用</a:t>
            </a:r>
          </a:p>
        </p:txBody>
      </p:sp>
      <p:sp>
        <p:nvSpPr>
          <p:cNvPr id="8" name="矩形 7"/>
          <p:cNvSpPr/>
          <p:nvPr/>
        </p:nvSpPr>
        <p:spPr>
          <a:xfrm>
            <a:off x="5270501" y="2445722"/>
            <a:ext cx="1651000" cy="645160"/>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 </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 </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4034782" y="4861769"/>
            <a:ext cx="4122438" cy="460375"/>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李荣华</a:t>
            </a:r>
          </a:p>
        </p:txBody>
      </p:sp>
      <p:sp>
        <p:nvSpPr>
          <p:cNvPr id="31" name="文本框 30"/>
          <p:cNvSpPr txBox="1"/>
          <p:nvPr/>
        </p:nvSpPr>
        <p:spPr>
          <a:xfrm>
            <a:off x="3016738" y="5305446"/>
            <a:ext cx="6158524" cy="423545"/>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北京理工大学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6" presetClass="entr" presetSubtype="37"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560261297"/>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1</a:t>
                      </a:r>
                      <a:endParaRPr lang="zh-CN" altLang="en-US" sz="2000" dirty="0">
                        <a:solidFill>
                          <a:srgbClr val="FFFF00"/>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2</a:t>
                      </a:r>
                      <a:endParaRPr lang="zh-CN" altLang="en-US" sz="2000" dirty="0">
                        <a:solidFill>
                          <a:srgbClr val="FFFF00"/>
                        </a:solidFill>
                      </a:endParaRPr>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810111"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C</a:t>
            </a:r>
            <a:r>
              <a:rPr kumimoji="1" lang="en-US" altLang="zh-CN" sz="2400" baseline="-25000" dirty="0"/>
              <a:t>1</a:t>
            </a:r>
            <a:r>
              <a:rPr kumimoji="1" lang="en-US" altLang="zh-CN" sz="2400" dirty="0"/>
              <a:t>,</a:t>
            </a:r>
            <a:r>
              <a:rPr kumimoji="1" lang="zh-CN" altLang="en-US" sz="2400" dirty="0"/>
              <a:t> </a:t>
            </a:r>
            <a:r>
              <a:rPr kumimoji="1" lang="en-US" altLang="zh-CN" sz="2400" dirty="0"/>
              <a:t>C</a:t>
            </a:r>
            <a:r>
              <a:rPr kumimoji="1" lang="en-US" altLang="zh-CN" sz="2400" baseline="-25000" dirty="0"/>
              <a:t>3</a:t>
            </a:r>
            <a:endParaRPr kumimoji="1" lang="zh-CN" altLang="en-US" sz="2400" baseline="-25000" dirty="0"/>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160281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00339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0769574" cy="2078196"/>
          </a:xfrm>
        </p:spPr>
        <p:txBody>
          <a:bodyPr>
            <a:noAutofit/>
          </a:bodyPr>
          <a:lstStyle/>
          <a:p>
            <a:pPr algn="just">
              <a:lnSpc>
                <a:spcPct val="110000"/>
              </a:lnSpc>
            </a:pPr>
            <a:r>
              <a:rPr lang="zh-CN" altLang="en-US" sz="2400" b="1" u="sng" dirty="0"/>
              <a:t>剩余流网络</a:t>
            </a:r>
            <a:r>
              <a:rPr lang="en-US" altLang="zh-CN" sz="2400" b="1" dirty="0"/>
              <a:t> </a:t>
            </a:r>
            <a:r>
              <a:rPr lang="zh-CN" altLang="en-US" sz="2400" dirty="0"/>
              <a:t>边的作用</a:t>
            </a:r>
            <a:endParaRPr lang="en-US" altLang="zh-CN" sz="2400" dirty="0"/>
          </a:p>
          <a:p>
            <a:pPr algn="just">
              <a:lnSpc>
                <a:spcPct val="110000"/>
              </a:lnSpc>
            </a:pPr>
            <a:r>
              <a:rPr lang="zh-CN" altLang="en-US" sz="2400" b="1" dirty="0"/>
              <a:t>   </a:t>
            </a:r>
            <a:endParaRPr lang="en-US" altLang="zh-CN" sz="2400" dirty="0"/>
          </a:p>
          <a:p>
            <a:pPr algn="just">
              <a:lnSpc>
                <a:spcPct val="100000"/>
              </a:lnSpc>
            </a:pPr>
            <a:endParaRPr lang="en-US" altLang="zh-CN" sz="2400" dirty="0"/>
          </a:p>
        </p:txBody>
      </p:sp>
      <p:sp>
        <p:nvSpPr>
          <p:cNvPr id="8" name="椭圆 7">
            <a:extLst>
              <a:ext uri="{FF2B5EF4-FFF2-40B4-BE49-F238E27FC236}">
                <a16:creationId xmlns:a16="http://schemas.microsoft.com/office/drawing/2014/main" id="{72F20B8D-C390-981B-16AF-4015976B3BD5}"/>
              </a:ext>
            </a:extLst>
          </p:cNvPr>
          <p:cNvSpPr/>
          <p:nvPr/>
        </p:nvSpPr>
        <p:spPr>
          <a:xfrm>
            <a:off x="2292489" y="2512348"/>
            <a:ext cx="612775" cy="6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solidFill>
                  <a:schemeClr val="tx1"/>
                </a:solidFill>
                <a:latin typeface="Times New Roman" pitchFamily="18" charset="0"/>
                <a:cs typeface="Times New Roman" pitchFamily="18" charset="0"/>
              </a:rPr>
              <a:t>u</a:t>
            </a:r>
            <a:endParaRPr lang="zh-CN" altLang="en-US" sz="3200" dirty="0">
              <a:solidFill>
                <a:schemeClr val="tx1"/>
              </a:solidFill>
              <a:latin typeface="Times New Roman" pitchFamily="18" charset="0"/>
              <a:cs typeface="Times New Roman" pitchFamily="18" charset="0"/>
            </a:endParaRPr>
          </a:p>
        </p:txBody>
      </p:sp>
      <p:sp>
        <p:nvSpPr>
          <p:cNvPr id="10" name="椭圆 9">
            <a:extLst>
              <a:ext uri="{FF2B5EF4-FFF2-40B4-BE49-F238E27FC236}">
                <a16:creationId xmlns:a16="http://schemas.microsoft.com/office/drawing/2014/main" id="{08B9EBC2-F6F1-A15B-EB31-ADC068E5A427}"/>
              </a:ext>
            </a:extLst>
          </p:cNvPr>
          <p:cNvSpPr/>
          <p:nvPr/>
        </p:nvSpPr>
        <p:spPr>
          <a:xfrm>
            <a:off x="4573726" y="2512348"/>
            <a:ext cx="612775" cy="61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solidFill>
                  <a:schemeClr val="tx1"/>
                </a:solidFill>
                <a:latin typeface="Times New Roman" pitchFamily="18" charset="0"/>
                <a:cs typeface="Times New Roman" pitchFamily="18" charset="0"/>
              </a:rPr>
              <a:t>v</a:t>
            </a:r>
            <a:endParaRPr lang="zh-CN" altLang="en-US" sz="3200" dirty="0">
              <a:solidFill>
                <a:schemeClr val="tx1"/>
              </a:solidFill>
              <a:latin typeface="Times New Roman" pitchFamily="18" charset="0"/>
              <a:cs typeface="Times New Roman" pitchFamily="18" charset="0"/>
            </a:endParaRPr>
          </a:p>
        </p:txBody>
      </p:sp>
      <p:cxnSp>
        <p:nvCxnSpPr>
          <p:cNvPr id="16" name="肘形连接符 15">
            <a:extLst>
              <a:ext uri="{FF2B5EF4-FFF2-40B4-BE49-F238E27FC236}">
                <a16:creationId xmlns:a16="http://schemas.microsoft.com/office/drawing/2014/main" id="{9217B32E-B2D8-4661-2055-793BD372C792}"/>
              </a:ext>
            </a:extLst>
          </p:cNvPr>
          <p:cNvCxnSpPr>
            <a:stCxn id="8" idx="6"/>
            <a:endCxn id="10" idx="2"/>
          </p:cNvCxnSpPr>
          <p:nvPr/>
        </p:nvCxnSpPr>
        <p:spPr>
          <a:xfrm flipV="1">
            <a:off x="2905264" y="2817148"/>
            <a:ext cx="1668462" cy="1587"/>
          </a:xfrm>
          <a:prstGeom prst="bentConnector3">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5">
            <a:extLst>
              <a:ext uri="{FF2B5EF4-FFF2-40B4-BE49-F238E27FC236}">
                <a16:creationId xmlns:a16="http://schemas.microsoft.com/office/drawing/2014/main" id="{2F7E0AB1-F05D-594C-57B9-650D4C7D2864}"/>
              </a:ext>
            </a:extLst>
          </p:cNvPr>
          <p:cNvSpPr txBox="1">
            <a:spLocks noChangeArrowheads="1"/>
          </p:cNvSpPr>
          <p:nvPr/>
        </p:nvSpPr>
        <p:spPr bwMode="auto">
          <a:xfrm>
            <a:off x="2470978" y="1990060"/>
            <a:ext cx="2715523" cy="523220"/>
          </a:xfrm>
          <a:prstGeom prst="rect">
            <a:avLst/>
          </a:prstGeom>
          <a:noFill/>
          <a:ln w="9525">
            <a:noFill/>
            <a:miter lim="800000"/>
            <a:headEnd/>
            <a:tailEnd/>
          </a:ln>
        </p:spPr>
        <p:txBody>
          <a:bodyPr wrap="square">
            <a:spAutoFit/>
          </a:bodyPr>
          <a:lstStyle/>
          <a:p>
            <a:r>
              <a:rPr lang="en-US" altLang="zh-CN" sz="2800" i="1" dirty="0">
                <a:latin typeface="Times New Roman" pitchFamily="18" charset="0"/>
                <a:cs typeface="Times New Roman" pitchFamily="18" charset="0"/>
              </a:rPr>
              <a:t>0</a:t>
            </a:r>
            <a:r>
              <a:rPr lang="zh-CN" altLang="en-US" sz="2800" i="1" dirty="0">
                <a:latin typeface="Times New Roman" pitchFamily="18" charset="0"/>
                <a:cs typeface="Times New Roman" pitchFamily="18" charset="0"/>
              </a:rPr>
              <a:t> </a:t>
            </a:r>
            <a:r>
              <a:rPr lang="en-US" altLang="zh-CN" sz="2800" i="1" dirty="0">
                <a:latin typeface="Times New Roman" pitchFamily="18" charset="0"/>
                <a:cs typeface="Times New Roman" pitchFamily="18" charset="0"/>
              </a:rPr>
              <a:t>&lt;</a:t>
            </a:r>
            <a:r>
              <a:rPr lang="zh-CN" altLang="en-US" sz="2800" i="1" dirty="0">
                <a:latin typeface="Times New Roman" pitchFamily="18" charset="0"/>
                <a:cs typeface="Times New Roman" pitchFamily="18" charset="0"/>
              </a:rPr>
              <a:t> </a:t>
            </a:r>
            <a:r>
              <a:rPr lang="en-US" altLang="zh-CN" sz="2800" i="1" dirty="0">
                <a:latin typeface="Times New Roman" pitchFamily="18" charset="0"/>
                <a:cs typeface="Times New Roman" pitchFamily="18" charset="0"/>
              </a:rPr>
              <a:t>f</a:t>
            </a:r>
            <a:r>
              <a:rPr lang="en-US" altLang="zh-CN" sz="2800" dirty="0">
                <a:latin typeface="Times New Roman" pitchFamily="18" charset="0"/>
                <a:cs typeface="Times New Roman" pitchFamily="18" charset="0"/>
              </a:rPr>
              <a:t>(</a:t>
            </a:r>
            <a:r>
              <a:rPr lang="en-US" altLang="zh-CN" sz="2800" i="1" dirty="0" err="1">
                <a:latin typeface="Times New Roman" pitchFamily="18" charset="0"/>
                <a:cs typeface="Times New Roman" pitchFamily="18" charset="0"/>
              </a:rPr>
              <a:t>u,v</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 &lt;</a:t>
            </a:r>
            <a:r>
              <a:rPr lang="zh-CN" altLang="en-US" sz="2800" i="1" dirty="0">
                <a:latin typeface="Times New Roman" pitchFamily="18" charset="0"/>
                <a:cs typeface="Times New Roman" pitchFamily="18" charset="0"/>
              </a:rPr>
              <a:t> </a:t>
            </a:r>
            <a:r>
              <a:rPr lang="en-US" altLang="zh-CN" sz="2800" i="1" dirty="0">
                <a:latin typeface="Times New Roman" pitchFamily="18" charset="0"/>
                <a:cs typeface="Times New Roman" pitchFamily="18" charset="0"/>
              </a:rPr>
              <a:t>c</a:t>
            </a:r>
            <a:r>
              <a:rPr lang="en-US" altLang="zh-CN" sz="2800" dirty="0">
                <a:latin typeface="Times New Roman" pitchFamily="18" charset="0"/>
                <a:cs typeface="Times New Roman" pitchFamily="18" charset="0"/>
              </a:rPr>
              <a:t>(</a:t>
            </a:r>
            <a:r>
              <a:rPr lang="en-US" altLang="zh-CN" sz="2800" i="1" dirty="0" err="1">
                <a:latin typeface="Times New Roman" pitchFamily="18" charset="0"/>
                <a:cs typeface="Times New Roman" pitchFamily="18" charset="0"/>
              </a:rPr>
              <a:t>u,v</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 </a:t>
            </a:r>
            <a:endParaRPr lang="zh-CN" altLang="en-US" sz="2800" i="1" dirty="0">
              <a:latin typeface="Times New Roman" pitchFamily="18" charset="0"/>
              <a:cs typeface="Times New Roman" pitchFamily="18" charset="0"/>
            </a:endParaRPr>
          </a:p>
        </p:txBody>
      </p:sp>
      <p:sp>
        <p:nvSpPr>
          <p:cNvPr id="18" name="TextBox 13">
            <a:extLst>
              <a:ext uri="{FF2B5EF4-FFF2-40B4-BE49-F238E27FC236}">
                <a16:creationId xmlns:a16="http://schemas.microsoft.com/office/drawing/2014/main" id="{2BB23F49-DC68-ECC0-BF48-838063C53611}"/>
              </a:ext>
            </a:extLst>
          </p:cNvPr>
          <p:cNvSpPr txBox="1">
            <a:spLocks noChangeArrowheads="1"/>
          </p:cNvSpPr>
          <p:nvPr/>
        </p:nvSpPr>
        <p:spPr bwMode="auto">
          <a:xfrm>
            <a:off x="3171964" y="2883823"/>
            <a:ext cx="1135062" cy="523875"/>
          </a:xfrm>
          <a:prstGeom prst="rect">
            <a:avLst/>
          </a:prstGeom>
          <a:noFill/>
          <a:ln w="9525">
            <a:noFill/>
            <a:miter lim="800000"/>
            <a:headEnd/>
            <a:tailEnd/>
          </a:ln>
        </p:spPr>
        <p:txBody>
          <a:bodyPr>
            <a:spAutoFit/>
          </a:bodyPr>
          <a:lstStyle/>
          <a:p>
            <a:r>
              <a:rPr lang="en-US" altLang="zh-CN" sz="2800" i="1" dirty="0">
                <a:latin typeface="Times New Roman" pitchFamily="18" charset="0"/>
                <a:cs typeface="Times New Roman" pitchFamily="18" charset="0"/>
              </a:rPr>
              <a:t>c</a:t>
            </a:r>
            <a:r>
              <a:rPr lang="en-US" altLang="zh-CN" sz="2800" dirty="0">
                <a:latin typeface="Times New Roman" pitchFamily="18" charset="0"/>
                <a:cs typeface="Times New Roman" pitchFamily="18" charset="0"/>
              </a:rPr>
              <a:t>(</a:t>
            </a:r>
            <a:r>
              <a:rPr lang="en-US" altLang="zh-CN" sz="2800" i="1" dirty="0" err="1">
                <a:latin typeface="Times New Roman" pitchFamily="18" charset="0"/>
                <a:cs typeface="Times New Roman" pitchFamily="18" charset="0"/>
              </a:rPr>
              <a:t>u,v</a:t>
            </a:r>
            <a:r>
              <a:rPr lang="en-US" altLang="zh-CN" sz="2800" dirty="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19" name="椭圆 18">
            <a:extLst>
              <a:ext uri="{FF2B5EF4-FFF2-40B4-BE49-F238E27FC236}">
                <a16:creationId xmlns:a16="http://schemas.microsoft.com/office/drawing/2014/main" id="{4E34FEF3-0773-764A-D347-2DD1CB02B170}"/>
              </a:ext>
            </a:extLst>
          </p:cNvPr>
          <p:cNvSpPr/>
          <p:nvPr/>
        </p:nvSpPr>
        <p:spPr>
          <a:xfrm>
            <a:off x="2229680" y="5394177"/>
            <a:ext cx="612775" cy="612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solidFill>
                  <a:schemeClr val="tx1"/>
                </a:solidFill>
                <a:latin typeface="Times New Roman" pitchFamily="18" charset="0"/>
                <a:cs typeface="Times New Roman" pitchFamily="18" charset="0"/>
              </a:rPr>
              <a:t>u</a:t>
            </a:r>
            <a:endParaRPr lang="zh-CN" altLang="en-US" sz="3200" dirty="0">
              <a:solidFill>
                <a:schemeClr val="tx1"/>
              </a:solidFill>
              <a:latin typeface="Times New Roman" pitchFamily="18" charset="0"/>
              <a:cs typeface="Times New Roman" pitchFamily="18" charset="0"/>
            </a:endParaRPr>
          </a:p>
        </p:txBody>
      </p:sp>
      <p:sp>
        <p:nvSpPr>
          <p:cNvPr id="20" name="椭圆 19">
            <a:extLst>
              <a:ext uri="{FF2B5EF4-FFF2-40B4-BE49-F238E27FC236}">
                <a16:creationId xmlns:a16="http://schemas.microsoft.com/office/drawing/2014/main" id="{7C99504B-32AF-EE26-B4EE-A196AA56DA9F}"/>
              </a:ext>
            </a:extLst>
          </p:cNvPr>
          <p:cNvSpPr/>
          <p:nvPr/>
        </p:nvSpPr>
        <p:spPr>
          <a:xfrm>
            <a:off x="4787142" y="5360839"/>
            <a:ext cx="611188" cy="611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200" dirty="0">
                <a:solidFill>
                  <a:schemeClr val="tx1"/>
                </a:solidFill>
                <a:latin typeface="Times New Roman" pitchFamily="18" charset="0"/>
                <a:cs typeface="Times New Roman" pitchFamily="18" charset="0"/>
              </a:rPr>
              <a:t>v</a:t>
            </a:r>
            <a:endParaRPr lang="zh-CN" altLang="en-US" sz="3200" dirty="0">
              <a:solidFill>
                <a:schemeClr val="tx1"/>
              </a:solidFill>
              <a:latin typeface="Times New Roman" pitchFamily="18" charset="0"/>
              <a:cs typeface="Times New Roman" pitchFamily="18" charset="0"/>
            </a:endParaRPr>
          </a:p>
        </p:txBody>
      </p:sp>
      <p:cxnSp>
        <p:nvCxnSpPr>
          <p:cNvPr id="21" name="曲线连接符 20">
            <a:extLst>
              <a:ext uri="{FF2B5EF4-FFF2-40B4-BE49-F238E27FC236}">
                <a16:creationId xmlns:a16="http://schemas.microsoft.com/office/drawing/2014/main" id="{CB6B8217-8C0E-65C9-E7BA-0FA1460390F4}"/>
              </a:ext>
            </a:extLst>
          </p:cNvPr>
          <p:cNvCxnSpPr>
            <a:cxnSpLocks/>
            <a:stCxn id="19" idx="0"/>
            <a:endCxn id="20" idx="1"/>
          </p:cNvCxnSpPr>
          <p:nvPr/>
        </p:nvCxnSpPr>
        <p:spPr>
          <a:xfrm rot="16200000" flipH="1">
            <a:off x="3678274" y="4251970"/>
            <a:ext cx="55562" cy="2339975"/>
          </a:xfrm>
          <a:prstGeom prst="curvedConnector3">
            <a:avLst>
              <a:gd name="adj1" fmla="val -111617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a:extLst>
              <a:ext uri="{FF2B5EF4-FFF2-40B4-BE49-F238E27FC236}">
                <a16:creationId xmlns:a16="http://schemas.microsoft.com/office/drawing/2014/main" id="{80642B8F-2021-EAFD-6DCB-59F1E0AB12F8}"/>
              </a:ext>
            </a:extLst>
          </p:cNvPr>
          <p:cNvCxnSpPr>
            <a:stCxn id="20" idx="3"/>
            <a:endCxn id="19" idx="4"/>
          </p:cNvCxnSpPr>
          <p:nvPr/>
        </p:nvCxnSpPr>
        <p:spPr>
          <a:xfrm rot="5400000">
            <a:off x="3644142" y="4775052"/>
            <a:ext cx="123825" cy="2339975"/>
          </a:xfrm>
          <a:prstGeom prst="curvedConnector3">
            <a:avLst>
              <a:gd name="adj1" fmla="val 552696"/>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5" name="右箭头 24">
            <a:extLst>
              <a:ext uri="{FF2B5EF4-FFF2-40B4-BE49-F238E27FC236}">
                <a16:creationId xmlns:a16="http://schemas.microsoft.com/office/drawing/2014/main" id="{F2C82549-8C54-05A0-4B92-07FFAD74D37E}"/>
              </a:ext>
            </a:extLst>
          </p:cNvPr>
          <p:cNvSpPr/>
          <p:nvPr/>
        </p:nvSpPr>
        <p:spPr>
          <a:xfrm rot="5400000">
            <a:off x="3333854" y="3432992"/>
            <a:ext cx="765175" cy="1198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7" name="直接箭头连接符 4">
            <a:extLst>
              <a:ext uri="{FF2B5EF4-FFF2-40B4-BE49-F238E27FC236}">
                <a16:creationId xmlns:a16="http://schemas.microsoft.com/office/drawing/2014/main" id="{AE183D65-9CB4-1F64-83B0-CD0154FDFFC1}"/>
              </a:ext>
            </a:extLst>
          </p:cNvPr>
          <p:cNvCxnSpPr/>
          <p:nvPr/>
        </p:nvCxnSpPr>
        <p:spPr>
          <a:xfrm flipH="1">
            <a:off x="4745038" y="4225776"/>
            <a:ext cx="1350962" cy="701675"/>
          </a:xfrm>
          <a:prstGeom prst="straightConnector1">
            <a:avLst/>
          </a:prstGeom>
          <a:ln w="50800">
            <a:solidFill>
              <a:srgbClr val="0070C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箭头连接符 22">
            <a:extLst>
              <a:ext uri="{FF2B5EF4-FFF2-40B4-BE49-F238E27FC236}">
                <a16:creationId xmlns:a16="http://schemas.microsoft.com/office/drawing/2014/main" id="{7CD3DFD0-ED3C-876B-0FF8-C851E6B92571}"/>
              </a:ext>
            </a:extLst>
          </p:cNvPr>
          <p:cNvCxnSpPr/>
          <p:nvPr/>
        </p:nvCxnSpPr>
        <p:spPr>
          <a:xfrm flipH="1">
            <a:off x="4941840" y="6285247"/>
            <a:ext cx="1657350" cy="0"/>
          </a:xfrm>
          <a:prstGeom prst="straightConnector1">
            <a:avLst/>
          </a:prstGeom>
          <a:ln w="50800">
            <a:solidFill>
              <a:srgbClr val="0070C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E7FDD5E-7CFB-ED06-3381-800F8F837266}"/>
              </a:ext>
            </a:extLst>
          </p:cNvPr>
          <p:cNvSpPr txBox="1"/>
          <p:nvPr/>
        </p:nvSpPr>
        <p:spPr>
          <a:xfrm>
            <a:off x="1712825" y="2530480"/>
            <a:ext cx="330540" cy="523220"/>
          </a:xfrm>
          <a:prstGeom prst="rect">
            <a:avLst/>
          </a:prstGeom>
          <a:noFill/>
        </p:spPr>
        <p:txBody>
          <a:bodyPr wrap="square" rtlCol="0">
            <a:spAutoFit/>
          </a:bodyPr>
          <a:lstStyle/>
          <a:p>
            <a:r>
              <a:rPr kumimoji="1" lang="en-US" altLang="zh-CN" sz="2800" dirty="0">
                <a:solidFill>
                  <a:srgbClr val="0000FF"/>
                </a:solidFill>
              </a:rPr>
              <a:t>G</a:t>
            </a:r>
            <a:endParaRPr kumimoji="1" lang="zh-CN" altLang="en-US" sz="2800" dirty="0">
              <a:solidFill>
                <a:srgbClr val="0000FF"/>
              </a:solidFill>
            </a:endParaRPr>
          </a:p>
        </p:txBody>
      </p:sp>
      <p:sp>
        <p:nvSpPr>
          <p:cNvPr id="32" name="文本框 31">
            <a:extLst>
              <a:ext uri="{FF2B5EF4-FFF2-40B4-BE49-F238E27FC236}">
                <a16:creationId xmlns:a16="http://schemas.microsoft.com/office/drawing/2014/main" id="{D81E53BC-0568-5E45-7FCD-590E09A8C884}"/>
              </a:ext>
            </a:extLst>
          </p:cNvPr>
          <p:cNvSpPr txBox="1"/>
          <p:nvPr/>
        </p:nvSpPr>
        <p:spPr>
          <a:xfrm>
            <a:off x="1618493" y="5421957"/>
            <a:ext cx="611187" cy="523220"/>
          </a:xfrm>
          <a:prstGeom prst="rect">
            <a:avLst/>
          </a:prstGeom>
          <a:noFill/>
        </p:spPr>
        <p:txBody>
          <a:bodyPr wrap="square" rtlCol="0">
            <a:spAutoFit/>
          </a:bodyPr>
          <a:lstStyle/>
          <a:p>
            <a:r>
              <a:rPr kumimoji="1" lang="en-US" altLang="zh-CN" sz="2800" dirty="0">
                <a:solidFill>
                  <a:srgbClr val="C00000"/>
                </a:solidFill>
              </a:rPr>
              <a:t>G</a:t>
            </a:r>
            <a:r>
              <a:rPr kumimoji="1" lang="en-US" altLang="zh-CN" sz="2800" baseline="-25000" dirty="0">
                <a:solidFill>
                  <a:srgbClr val="C00000"/>
                </a:solidFill>
              </a:rPr>
              <a:t>f</a:t>
            </a:r>
            <a:endParaRPr kumimoji="1" lang="zh-CN" altLang="en-US" sz="2800" baseline="-25000" dirty="0">
              <a:solidFill>
                <a:srgbClr val="C00000"/>
              </a:solidFill>
            </a:endParaRPr>
          </a:p>
        </p:txBody>
      </p:sp>
      <p:sp>
        <p:nvSpPr>
          <p:cNvPr id="33" name="TextBox 5">
            <a:extLst>
              <a:ext uri="{FF2B5EF4-FFF2-40B4-BE49-F238E27FC236}">
                <a16:creationId xmlns:a16="http://schemas.microsoft.com/office/drawing/2014/main" id="{4665CA17-32B4-B0F5-2784-701348B08865}"/>
              </a:ext>
            </a:extLst>
          </p:cNvPr>
          <p:cNvSpPr txBox="1">
            <a:spLocks noChangeArrowheads="1"/>
          </p:cNvSpPr>
          <p:nvPr/>
        </p:nvSpPr>
        <p:spPr bwMode="auto">
          <a:xfrm>
            <a:off x="6308816" y="3736310"/>
            <a:ext cx="5157787" cy="830997"/>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zh-CN" altLang="en-US" sz="2400" dirty="0">
                <a:solidFill>
                  <a:srgbClr val="C00000"/>
                </a:solidFill>
                <a:latin typeface="Microsoft YaHei" panose="020B0503020204020204" pitchFamily="34" charset="-122"/>
                <a:ea typeface="Microsoft YaHei" panose="020B0503020204020204" pitchFamily="34" charset="-122"/>
                <a:cs typeface="Times New Roman" pitchFamily="18" charset="0"/>
              </a:rPr>
              <a:t>正向边</a:t>
            </a:r>
            <a:r>
              <a:rPr lang="zh-CN" altLang="en-US" sz="2400" dirty="0">
                <a:latin typeface="Microsoft YaHei" panose="020B0503020204020204" pitchFamily="34" charset="-122"/>
                <a:ea typeface="Microsoft YaHei" panose="020B0503020204020204" pitchFamily="34" charset="-122"/>
                <a:cs typeface="Times New Roman"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c</a:t>
            </a:r>
            <a:r>
              <a:rPr lang="en-US" altLang="zh-CN" sz="2400" i="1" baseline="-25000" dirty="0" err="1">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u,v</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u,v</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u,v</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0</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cs typeface="Times New Roman" pitchFamily="18" charset="0"/>
              </a:rPr>
              <a:t>从</a:t>
            </a:r>
            <a:r>
              <a:rPr lang="en-US" altLang="zh-CN" sz="2400" dirty="0">
                <a:latin typeface="Microsoft YaHei" panose="020B0503020204020204" pitchFamily="34" charset="-122"/>
                <a:ea typeface="Microsoft YaHei" panose="020B0503020204020204" pitchFamily="34" charset="-122"/>
                <a:cs typeface="Times New Roman" pitchFamily="18" charset="0"/>
              </a:rPr>
              <a:t>u</a:t>
            </a:r>
            <a:r>
              <a:rPr lang="zh-CN" altLang="en-US" sz="2400" dirty="0">
                <a:latin typeface="Microsoft YaHei" panose="020B0503020204020204" pitchFamily="34" charset="-122"/>
                <a:ea typeface="Microsoft YaHei" panose="020B0503020204020204" pitchFamily="34" charset="-122"/>
                <a:cs typeface="Times New Roman" pitchFamily="18" charset="0"/>
              </a:rPr>
              <a:t>流向</a:t>
            </a:r>
            <a:r>
              <a:rPr lang="en-US" altLang="zh-CN" sz="2400" dirty="0">
                <a:latin typeface="Microsoft YaHei" panose="020B0503020204020204" pitchFamily="34" charset="-122"/>
                <a:ea typeface="Microsoft YaHei" panose="020B0503020204020204" pitchFamily="34" charset="-122"/>
                <a:cs typeface="Times New Roman" pitchFamily="18" charset="0"/>
              </a:rPr>
              <a:t>v</a:t>
            </a:r>
            <a:r>
              <a:rPr lang="zh-CN" altLang="en-US" sz="2400" dirty="0">
                <a:latin typeface="Microsoft YaHei" panose="020B0503020204020204" pitchFamily="34" charset="-122"/>
                <a:ea typeface="Microsoft YaHei" panose="020B0503020204020204" pitchFamily="34" charset="-122"/>
                <a:cs typeface="Times New Roman" pitchFamily="18" charset="0"/>
              </a:rPr>
              <a:t>的流可以</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itchFamily="18" charset="0"/>
              </a:rPr>
              <a:t>增加的量</a:t>
            </a:r>
            <a:endParaRPr lang="zh-CN" altLang="en-US" sz="2400" dirty="0">
              <a:latin typeface="Microsoft YaHei" panose="020B0503020204020204" pitchFamily="34" charset="-122"/>
              <a:ea typeface="Microsoft YaHei" panose="020B0503020204020204" pitchFamily="34" charset="-122"/>
              <a:cs typeface="Times New Roman" pitchFamily="18" charset="0"/>
            </a:endParaRPr>
          </a:p>
        </p:txBody>
      </p:sp>
      <p:sp>
        <p:nvSpPr>
          <p:cNvPr id="34" name="TextBox 5">
            <a:extLst>
              <a:ext uri="{FF2B5EF4-FFF2-40B4-BE49-F238E27FC236}">
                <a16:creationId xmlns:a16="http://schemas.microsoft.com/office/drawing/2014/main" id="{CC3745D1-20AE-399B-DA08-3EAF09F5056D}"/>
              </a:ext>
            </a:extLst>
          </p:cNvPr>
          <p:cNvSpPr txBox="1">
            <a:spLocks noChangeArrowheads="1"/>
          </p:cNvSpPr>
          <p:nvPr/>
        </p:nvSpPr>
        <p:spPr bwMode="auto">
          <a:xfrm>
            <a:off x="6660951" y="5869748"/>
            <a:ext cx="5157787" cy="830997"/>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zh-CN" altLang="en-US" sz="2400" dirty="0">
                <a:solidFill>
                  <a:srgbClr val="0000FF"/>
                </a:solidFill>
                <a:latin typeface="Microsoft YaHei" panose="020B0503020204020204" pitchFamily="34" charset="-122"/>
                <a:ea typeface="Microsoft YaHei" panose="020B0503020204020204" pitchFamily="34" charset="-122"/>
                <a:cs typeface="Times New Roman" pitchFamily="18" charset="0"/>
              </a:rPr>
              <a:t>反向边</a:t>
            </a:r>
            <a:r>
              <a:rPr lang="zh-CN" altLang="en-US" sz="2400" dirty="0">
                <a:latin typeface="Microsoft YaHei" panose="020B0503020204020204" pitchFamily="34" charset="-122"/>
                <a:ea typeface="Microsoft YaHei" panose="020B0503020204020204" pitchFamily="34" charset="-122"/>
                <a:cs typeface="Times New Roman"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c</a:t>
            </a:r>
            <a:r>
              <a:rPr lang="en-US" altLang="zh-CN" sz="2400" i="1" baseline="-25000" dirty="0" err="1">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v,</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u</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Microsoft YaHei" panose="020B0503020204020204" pitchFamily="34" charset="-122"/>
                <a:cs typeface="Times New Roman" panose="02020603050405020304" pitchFamily="18" charset="0"/>
              </a:rPr>
              <a:t>f</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i="1" dirty="0" err="1">
                <a:latin typeface="Times New Roman" panose="02020603050405020304" pitchFamily="18" charset="0"/>
                <a:ea typeface="Microsoft YaHei" panose="020B0503020204020204" pitchFamily="34" charset="-122"/>
                <a:cs typeface="Times New Roman" panose="02020603050405020304" pitchFamily="18" charset="0"/>
              </a:rPr>
              <a:t>u,v</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i="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0</a:t>
            </a:r>
          </a:p>
          <a:p>
            <a:pPr marL="342900" indent="-342900">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cs typeface="Times New Roman" pitchFamily="18" charset="0"/>
              </a:rPr>
              <a:t>从</a:t>
            </a:r>
            <a:r>
              <a:rPr lang="en-US" altLang="zh-CN" sz="2400" dirty="0">
                <a:latin typeface="Microsoft YaHei" panose="020B0503020204020204" pitchFamily="34" charset="-122"/>
                <a:ea typeface="Microsoft YaHei" panose="020B0503020204020204" pitchFamily="34" charset="-122"/>
                <a:cs typeface="Times New Roman" pitchFamily="18" charset="0"/>
              </a:rPr>
              <a:t>u</a:t>
            </a:r>
            <a:r>
              <a:rPr lang="zh-CN" altLang="en-US" sz="2400" dirty="0">
                <a:latin typeface="Microsoft YaHei" panose="020B0503020204020204" pitchFamily="34" charset="-122"/>
                <a:ea typeface="Microsoft YaHei" panose="020B0503020204020204" pitchFamily="34" charset="-122"/>
                <a:cs typeface="Times New Roman" pitchFamily="18" charset="0"/>
              </a:rPr>
              <a:t>流向</a:t>
            </a:r>
            <a:r>
              <a:rPr lang="en-US" altLang="zh-CN" sz="2400" dirty="0">
                <a:latin typeface="Microsoft YaHei" panose="020B0503020204020204" pitchFamily="34" charset="-122"/>
                <a:ea typeface="Microsoft YaHei" panose="020B0503020204020204" pitchFamily="34" charset="-122"/>
                <a:cs typeface="Times New Roman" pitchFamily="18" charset="0"/>
              </a:rPr>
              <a:t>v</a:t>
            </a:r>
            <a:r>
              <a:rPr lang="zh-CN" altLang="en-US" sz="2400" dirty="0">
                <a:latin typeface="Microsoft YaHei" panose="020B0503020204020204" pitchFamily="34" charset="-122"/>
                <a:ea typeface="Microsoft YaHei" panose="020B0503020204020204" pitchFamily="34" charset="-122"/>
                <a:cs typeface="Times New Roman" pitchFamily="18" charset="0"/>
              </a:rPr>
              <a:t>的流可以</a:t>
            </a:r>
            <a:r>
              <a:rPr lang="zh-CN" altLang="en-US" sz="2400" dirty="0">
                <a:solidFill>
                  <a:srgbClr val="0000FF"/>
                </a:solidFill>
                <a:latin typeface="Microsoft YaHei" panose="020B0503020204020204" pitchFamily="34" charset="-122"/>
                <a:ea typeface="Microsoft YaHei" panose="020B0503020204020204" pitchFamily="34" charset="-122"/>
                <a:cs typeface="Times New Roman" pitchFamily="18" charset="0"/>
              </a:rPr>
              <a:t>减少的量</a:t>
            </a:r>
            <a:endParaRPr lang="zh-CN" altLang="en-US" sz="2400" dirty="0">
              <a:latin typeface="Microsoft YaHei" panose="020B0503020204020204" pitchFamily="34" charset="-122"/>
              <a:ea typeface="Microsoft YaHei" panose="020B0503020204020204" pitchFamily="34" charset="-122"/>
              <a:cs typeface="Times New Roman" pitchFamily="18" charset="0"/>
            </a:endParaRPr>
          </a:p>
        </p:txBody>
      </p:sp>
    </p:spTree>
    <p:extLst>
      <p:ext uri="{BB962C8B-B14F-4D97-AF65-F5344CB8AC3E}">
        <p14:creationId xmlns:p14="http://schemas.microsoft.com/office/powerpoint/2010/main" val="9611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3546992"/>
            <a:ext cx="10769574" cy="2078196"/>
          </a:xfrm>
        </p:spPr>
        <p:txBody>
          <a:bodyPr>
            <a:noAutofit/>
          </a:bodyPr>
          <a:lstStyle/>
          <a:p>
            <a:pPr algn="just">
              <a:lnSpc>
                <a:spcPct val="110000"/>
              </a:lnSpc>
            </a:pPr>
            <a:r>
              <a:rPr lang="zh-CN" altLang="en-US" sz="2400" b="1" u="sng" dirty="0"/>
              <a:t>增广路径</a:t>
            </a:r>
            <a:endParaRPr lang="en-US" altLang="zh-CN" sz="2400" b="1" u="sng" dirty="0"/>
          </a:p>
          <a:p>
            <a:pPr algn="just">
              <a:lnSpc>
                <a:spcPct val="110000"/>
              </a:lnSpc>
            </a:pPr>
            <a:r>
              <a:rPr lang="zh-CN" altLang="en-US" sz="2400" dirty="0"/>
              <a:t>    剩余流网络</a:t>
            </a:r>
            <a:r>
              <a:rPr lang="en-US" altLang="zh-CN" sz="2400" dirty="0"/>
              <a:t>G</a:t>
            </a:r>
            <a:r>
              <a:rPr lang="en-US" altLang="zh-CN" sz="2400" baseline="-25000" dirty="0"/>
              <a:t>f</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E</a:t>
            </a:r>
            <a:r>
              <a:rPr lang="en-US" altLang="zh-CN" sz="2400" baseline="-25000" dirty="0"/>
              <a:t>f</a:t>
            </a:r>
            <a:r>
              <a:rPr lang="zh-CN" altLang="en-US" sz="2400" dirty="0"/>
              <a:t>）中，从源点</a:t>
            </a:r>
            <a:r>
              <a:rPr lang="en-US" altLang="zh-CN" sz="2400" dirty="0"/>
              <a:t>s</a:t>
            </a:r>
            <a:r>
              <a:rPr lang="zh-CN" altLang="en-US" sz="2400" dirty="0"/>
              <a:t>到汇点的</a:t>
            </a:r>
            <a:r>
              <a:rPr lang="zh-CN" altLang="en-US" sz="2400" dirty="0">
                <a:solidFill>
                  <a:srgbClr val="009999"/>
                </a:solidFill>
              </a:rPr>
              <a:t>简单路径</a:t>
            </a:r>
            <a:r>
              <a:rPr lang="zh-CN" altLang="en-US" sz="2400" dirty="0"/>
              <a:t>。增广路径包含的所有边的权重的最小值，称作</a:t>
            </a:r>
            <a:r>
              <a:rPr lang="zh-CN" altLang="en-US" sz="2400" dirty="0">
                <a:solidFill>
                  <a:srgbClr val="C00000"/>
                </a:solidFill>
              </a:rPr>
              <a:t>路径的增广容量</a:t>
            </a:r>
            <a:r>
              <a:rPr lang="zh-CN" altLang="en-US" sz="2400" dirty="0"/>
              <a:t>。</a:t>
            </a:r>
            <a:endParaRPr lang="en-US" altLang="zh-CN" sz="2400" dirty="0">
              <a:solidFill>
                <a:srgbClr val="009999"/>
              </a:solidFill>
            </a:endParaRPr>
          </a:p>
          <a:p>
            <a:pPr algn="just">
              <a:lnSpc>
                <a:spcPct val="110000"/>
              </a:lnSpc>
            </a:pPr>
            <a:r>
              <a:rPr lang="zh-CN" altLang="en-US" sz="2400" b="1" dirty="0"/>
              <a:t>   </a:t>
            </a:r>
            <a:endParaRPr lang="en-US" altLang="zh-CN" sz="2400" dirty="0"/>
          </a:p>
          <a:p>
            <a:pPr algn="just">
              <a:lnSpc>
                <a:spcPct val="100000"/>
              </a:lnSpc>
            </a:pPr>
            <a:endParaRPr lang="en-US" altLang="zh-CN" sz="2400" dirty="0"/>
          </a:p>
        </p:txBody>
      </p:sp>
      <mc:AlternateContent xmlns:mc="http://schemas.openxmlformats.org/markup-compatibility/2006" xmlns:a14="http://schemas.microsoft.com/office/drawing/2010/main">
        <mc:Choice Requires="a14">
          <p:sp>
            <p:nvSpPr>
              <p:cNvPr id="6" name="内容占位符 4">
                <a:extLst>
                  <a:ext uri="{FF2B5EF4-FFF2-40B4-BE49-F238E27FC236}">
                    <a16:creationId xmlns:a16="http://schemas.microsoft.com/office/drawing/2014/main" id="{A664D6C6-F003-BFFD-4944-E9FADC28D762}"/>
                  </a:ext>
                </a:extLst>
              </p:cNvPr>
              <p:cNvSpPr txBox="1">
                <a:spLocks/>
              </p:cNvSpPr>
              <p:nvPr/>
            </p:nvSpPr>
            <p:spPr>
              <a:xfrm>
                <a:off x="584226" y="1276351"/>
                <a:ext cx="10769574" cy="207819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gn="just">
                  <a:lnSpc>
                    <a:spcPct val="110000"/>
                  </a:lnSpc>
                </a:pPr>
                <a:r>
                  <a:rPr lang="zh-CN" altLang="en-US" sz="2400" b="1" u="sng" dirty="0"/>
                  <a:t>剩余流网络</a:t>
                </a:r>
                <a:r>
                  <a:rPr lang="en-US" altLang="zh-CN" sz="2400" b="1" dirty="0"/>
                  <a:t>   </a:t>
                </a:r>
                <a:r>
                  <a:rPr lang="zh-CN" altLang="en-US" sz="2400" b="1" dirty="0"/>
                  <a:t>（关键数据结构）</a:t>
                </a:r>
                <a:endParaRPr lang="en-US" altLang="zh-CN" sz="2400" dirty="0"/>
              </a:p>
              <a:p>
                <a:pPr algn="just">
                  <a:lnSpc>
                    <a:spcPct val="110000"/>
                  </a:lnSpc>
                </a:pPr>
                <a:r>
                  <a:rPr lang="zh-CN" altLang="en-US" sz="2400" b="1" dirty="0"/>
                  <a:t>   </a:t>
                </a:r>
                <a:r>
                  <a:rPr lang="zh-CN" altLang="en-US" sz="2400" dirty="0"/>
                  <a:t>设流网络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的流为</a:t>
                </a:r>
                <a:r>
                  <a:rPr lang="en-US" altLang="zh-CN" sz="2400" dirty="0"/>
                  <a:t>f</a:t>
                </a:r>
                <a:r>
                  <a:rPr lang="zh-CN" altLang="en-US" sz="2400" dirty="0"/>
                  <a:t>，则对应</a:t>
                </a:r>
                <a:r>
                  <a:rPr lang="en-US" altLang="zh-CN" sz="2400" dirty="0"/>
                  <a:t>f</a:t>
                </a:r>
                <a:r>
                  <a:rPr lang="zh-CN" altLang="en-US" sz="2400" dirty="0"/>
                  <a:t>的</a:t>
                </a:r>
                <a:r>
                  <a:rPr lang="zh-CN" altLang="en-US" sz="2400" dirty="0">
                    <a:solidFill>
                      <a:srgbClr val="C00000"/>
                    </a:solidFill>
                  </a:rPr>
                  <a:t>剩余流网络</a:t>
                </a:r>
                <a:r>
                  <a:rPr lang="en-US" altLang="zh-CN" sz="2400" dirty="0"/>
                  <a:t>G</a:t>
                </a:r>
                <a:r>
                  <a:rPr lang="en-US" altLang="zh-CN" sz="2400" baseline="-25000" dirty="0"/>
                  <a:t>f</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E</a:t>
                </a:r>
                <a:r>
                  <a:rPr lang="en-US" altLang="zh-CN" sz="2400" baseline="-25000" dirty="0"/>
                  <a:t>f</a:t>
                </a:r>
                <a:r>
                  <a:rPr lang="zh-CN" altLang="en-US" sz="2400" dirty="0"/>
                  <a:t>）定义如下：</a:t>
                </a:r>
                <a:endParaRPr lang="en-US" altLang="zh-CN" sz="2400" dirty="0"/>
              </a:p>
              <a:p>
                <a:pPr algn="just">
                  <a:lnSpc>
                    <a:spcPct val="110000"/>
                  </a:lnSpc>
                </a:pPr>
                <a:r>
                  <a:rPr lang="zh-CN" altLang="en-US" sz="2400" baseline="-25000" dirty="0"/>
                  <a:t>                       </a:t>
                </a:r>
                <a14:m>
                  <m:oMath xmlns:m="http://schemas.openxmlformats.org/officeDocument/2006/math">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𝑣</m:t>
                        </m:r>
                      </m:e>
                    </m:d>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𝐸</m:t>
                        </m:r>
                      </m:e>
                      <m:sub>
                        <m:r>
                          <a:rPr lang="en-US" altLang="zh-CN" sz="2400" i="1" smtClean="0">
                            <a:latin typeface="Cambria Math" panose="02040503050406030204" pitchFamily="18" charset="0"/>
                          </a:rPr>
                          <m:t>𝑓</m:t>
                        </m:r>
                      </m:sub>
                    </m:sSub>
                    <m:r>
                      <a:rPr lang="zh-CN" altLang="en-US" sz="2400" i="1" smtClean="0">
                        <a:latin typeface="Cambria Math" panose="02040503050406030204" pitchFamily="18" charset="0"/>
                      </a:rPr>
                      <m:t>  ⟺  </m:t>
                    </m:r>
                    <m:r>
                      <a:rPr lang="en-US" altLang="zh-CN" sz="2400" i="1" smtClean="0">
                        <a:latin typeface="Cambria Math" panose="02040503050406030204" pitchFamily="18" charset="0"/>
                      </a:rPr>
                      <m:t>𝑐</m:t>
                    </m:r>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𝑣</m:t>
                        </m:r>
                      </m:e>
                    </m:d>
                    <m:r>
                      <a:rPr lang="en-US" altLang="zh-CN" sz="2400" i="1" smtClean="0">
                        <a:latin typeface="Cambria Math" panose="02040503050406030204" pitchFamily="18" charset="0"/>
                      </a:rPr>
                      <m:t>−</m:t>
                    </m:r>
                    <m:r>
                      <a:rPr lang="en-US" altLang="zh-CN" sz="2400" i="1" smtClean="0">
                        <a:latin typeface="Cambria Math" panose="02040503050406030204" pitchFamily="18" charset="0"/>
                      </a:rPr>
                      <m:t>𝑓</m:t>
                    </m:r>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𝑢</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𝑣</m:t>
                        </m:r>
                      </m:e>
                    </m:d>
                    <m:r>
                      <a:rPr lang="en-US" altLang="zh-CN" sz="2400" i="1" smtClean="0">
                        <a:latin typeface="Cambria Math" panose="02040503050406030204" pitchFamily="18" charset="0"/>
                      </a:rPr>
                      <m:t>+</m:t>
                    </m:r>
                    <m:r>
                      <a:rPr lang="en-US" altLang="zh-CN" sz="2400" i="1" smtClean="0">
                        <a:latin typeface="Cambria Math" panose="02040503050406030204" pitchFamily="18" charset="0"/>
                      </a:rPr>
                      <m:t>𝑓</m:t>
                    </m:r>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𝑣</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𝑢</m:t>
                        </m:r>
                      </m:e>
                    </m:d>
                    <m:r>
                      <a:rPr lang="en-US" altLang="zh-CN" sz="2400" i="1" smtClean="0">
                        <a:latin typeface="Cambria Math" panose="02040503050406030204" pitchFamily="18" charset="0"/>
                      </a:rPr>
                      <m:t>&gt;0</m:t>
                    </m:r>
                    <m:r>
                      <a:rPr lang="zh-CN" altLang="en-US" sz="2400" i="1" smtClean="0">
                        <a:latin typeface="Cambria Math" panose="02040503050406030204" pitchFamily="18" charset="0"/>
                      </a:rPr>
                      <m:t> </m:t>
                    </m:r>
                  </m:oMath>
                </a14:m>
                <a:endParaRPr lang="en-US" altLang="zh-CN" sz="2400" dirty="0"/>
              </a:p>
              <a:p>
                <a:pPr algn="just">
                  <a:lnSpc>
                    <a:spcPct val="110000"/>
                  </a:lnSpc>
                </a:pPr>
                <a:r>
                  <a:rPr lang="zh-CN" altLang="en-US" sz="2400" dirty="0"/>
                  <a:t>而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smtClean="0">
                            <a:latin typeface="Cambria Math" panose="02040503050406030204" pitchFamily="18" charset="0"/>
                          </a:rPr>
                          <m:t>𝑐</m:t>
                        </m:r>
                      </m:e>
                      <m:sub>
                        <m:r>
                          <a:rPr lang="en-US" altLang="zh-CN" sz="2400" i="1" smtClean="0">
                            <a:latin typeface="Cambria Math" panose="02040503050406030204" pitchFamily="18" charset="0"/>
                          </a:rPr>
                          <m:t>𝑓</m:t>
                        </m:r>
                      </m:sub>
                    </m:sSub>
                    <m:d>
                      <m:dPr>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𝑢</m:t>
                        </m:r>
                        <m:r>
                          <a:rPr lang="en-US" altLang="zh-CN" sz="2400" i="1" smtClean="0">
                            <a:latin typeface="Cambria Math" panose="02040503050406030204" pitchFamily="18" charset="0"/>
                          </a:rPr>
                          <m:t>, </m:t>
                        </m:r>
                        <m:r>
                          <a:rPr lang="en-US" altLang="zh-CN" sz="2400" i="1" smtClean="0">
                            <a:latin typeface="Cambria Math" panose="02040503050406030204" pitchFamily="18" charset="0"/>
                          </a:rPr>
                          <m:t>𝑣</m:t>
                        </m:r>
                      </m:e>
                    </m:d>
                    <m:r>
                      <a:rPr lang="en-US" altLang="zh-CN" sz="2400" i="1" smtClean="0">
                        <a:latin typeface="Cambria Math" panose="02040503050406030204" pitchFamily="18" charset="0"/>
                      </a:rPr>
                      <m:t>=</m:t>
                    </m:r>
                    <m:r>
                      <a:rPr lang="en-US" altLang="zh-CN" sz="2400" i="1">
                        <a:latin typeface="Cambria Math" panose="02040503050406030204" pitchFamily="18" charset="0"/>
                      </a:rPr>
                      <m:t>𝑐</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𝑣</m:t>
                        </m:r>
                        <m:r>
                          <a:rPr lang="en-US" altLang="zh-CN" sz="2400" i="1">
                            <a:latin typeface="Cambria Math" panose="02040503050406030204" pitchFamily="18" charset="0"/>
                          </a:rPr>
                          <m:t>,</m:t>
                        </m:r>
                        <m:r>
                          <a:rPr lang="en-US" altLang="zh-CN" sz="2400" i="1">
                            <a:latin typeface="Cambria Math" panose="02040503050406030204" pitchFamily="18" charset="0"/>
                          </a:rPr>
                          <m:t>𝑢</m:t>
                        </m:r>
                      </m:e>
                    </m:d>
                  </m:oMath>
                </a14:m>
                <a:r>
                  <a:rPr lang="zh-CN" altLang="en-US" sz="2400" dirty="0"/>
                  <a:t> 是边</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oMath>
                </a14:m>
                <a:r>
                  <a:rPr lang="zh-CN" altLang="en-US" sz="2400" dirty="0"/>
                  <a:t>的权重，称作</a:t>
                </a:r>
                <a:r>
                  <a:rPr lang="zh-CN" altLang="en-US" sz="2400" dirty="0">
                    <a:solidFill>
                      <a:srgbClr val="0000FF"/>
                    </a:solidFill>
                  </a:rPr>
                  <a:t>剩余容量</a:t>
                </a:r>
                <a:endParaRPr lang="en-US" altLang="zh-CN" sz="2400" dirty="0"/>
              </a:p>
            </p:txBody>
          </p:sp>
        </mc:Choice>
        <mc:Fallback xmlns="">
          <p:sp>
            <p:nvSpPr>
              <p:cNvPr id="6" name="内容占位符 4">
                <a:extLst>
                  <a:ext uri="{FF2B5EF4-FFF2-40B4-BE49-F238E27FC236}">
                    <a16:creationId xmlns:a16="http://schemas.microsoft.com/office/drawing/2014/main" id="{A664D6C6-F003-BFFD-4944-E9FADC28D762}"/>
                  </a:ext>
                </a:extLst>
              </p:cNvPr>
              <p:cNvSpPr txBox="1">
                <a:spLocks noRot="1" noChangeAspect="1" noMove="1" noResize="1" noEditPoints="1" noAdjustHandles="1" noChangeArrowheads="1" noChangeShapeType="1" noTextEdit="1"/>
              </p:cNvSpPr>
              <p:nvPr/>
            </p:nvSpPr>
            <p:spPr>
              <a:xfrm>
                <a:off x="584226" y="1276351"/>
                <a:ext cx="10769574" cy="2078196"/>
              </a:xfrm>
              <a:prstGeom prst="rect">
                <a:avLst/>
              </a:prstGeom>
              <a:blipFill>
                <a:blip r:embed="rId3"/>
                <a:stretch>
                  <a:fillRect l="-942" t="-1829" b="-853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766D3AB-5A62-19E4-0220-79815FFF6BC9}"/>
              </a:ext>
            </a:extLst>
          </p:cNvPr>
          <p:cNvSpPr txBox="1"/>
          <p:nvPr/>
        </p:nvSpPr>
        <p:spPr>
          <a:xfrm>
            <a:off x="1015816" y="5402134"/>
            <a:ext cx="9320879" cy="1200329"/>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重要性质</a:t>
            </a:r>
            <a:r>
              <a:rPr kumimoji="1" lang="zh-CN" altLang="en-US" sz="2400" dirty="0">
                <a:solidFill>
                  <a:schemeClr val="bg1"/>
                </a:solidFill>
                <a:latin typeface="Microsoft YaHei" panose="020B0503020204020204" pitchFamily="34" charset="-122"/>
                <a:ea typeface="Microsoft YaHei" panose="020B0503020204020204" pitchFamily="34" charset="-122"/>
              </a:rPr>
              <a:t>：设</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是剩余流量图</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en-US" altLang="zh-CN" sz="2400" baseline="-250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的增广路径，且</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是路径的增广容量。在流网络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中，沿</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中的每条边，将结点间的流增加</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 </a:t>
            </a:r>
            <a:r>
              <a:rPr kumimoji="1" lang="zh-CN" altLang="en-US" sz="2400" dirty="0">
                <a:solidFill>
                  <a:schemeClr val="bg1"/>
                </a:solidFill>
                <a:latin typeface="Microsoft YaHei" panose="020B0503020204020204" pitchFamily="34" charset="-122"/>
                <a:ea typeface="Microsoft YaHei" panose="020B0503020204020204" pitchFamily="34" charset="-122"/>
              </a:rPr>
              <a:t>，可使流网络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的</a:t>
            </a:r>
            <a:r>
              <a:rPr kumimoji="1" lang="zh-CN" altLang="en-US" sz="2400" dirty="0">
                <a:solidFill>
                  <a:srgbClr val="FFFF00"/>
                </a:solidFill>
                <a:latin typeface="Microsoft YaHei" panose="020B0503020204020204" pitchFamily="34" charset="-122"/>
                <a:ea typeface="Microsoft YaHei" panose="020B0503020204020204" pitchFamily="34" charset="-122"/>
              </a:rPr>
              <a:t>流量</a:t>
            </a:r>
            <a:r>
              <a:rPr kumimoji="1" lang="en-US" altLang="zh-CN" sz="2400" dirty="0">
                <a:solidFill>
                  <a:srgbClr val="FFFF00"/>
                </a:solidFill>
                <a:latin typeface="Microsoft YaHei" panose="020B0503020204020204" pitchFamily="34" charset="-122"/>
                <a:ea typeface="Microsoft YaHei" panose="020B0503020204020204" pitchFamily="34" charset="-122"/>
              </a:rPr>
              <a:t>|f|</a:t>
            </a:r>
            <a:r>
              <a:rPr kumimoji="1" lang="zh-CN" altLang="en-US" sz="2400" dirty="0">
                <a:solidFill>
                  <a:srgbClr val="FFFF00"/>
                </a:solidFill>
                <a:latin typeface="Microsoft YaHei" panose="020B0503020204020204" pitchFamily="34" charset="-122"/>
                <a:ea typeface="Microsoft YaHei" panose="020B0503020204020204" pitchFamily="34" charset="-122"/>
              </a:rPr>
              <a:t>增加</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 </a:t>
            </a:r>
            <a:r>
              <a:rPr kumimoji="1" lang="zh-CN" altLang="en-US" sz="2400" dirty="0">
                <a:solidFill>
                  <a:schemeClr val="bg1"/>
                </a:solidFill>
                <a:latin typeface="Microsoft YaHei" panose="020B0503020204020204" pitchFamily="34" charset="-122"/>
                <a:ea typeface="Microsoft YaHei" panose="020B0503020204020204" pitchFamily="34" charset="-122"/>
              </a:rPr>
              <a:t>。</a:t>
            </a:r>
            <a:endParaRPr kumimoji="1" lang="en-US" altLang="zh-CN" sz="2400" baseline="-25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644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grpSp>
        <p:nvGrpSpPr>
          <p:cNvPr id="73" name="组合 72">
            <a:extLst>
              <a:ext uri="{FF2B5EF4-FFF2-40B4-BE49-F238E27FC236}">
                <a16:creationId xmlns:a16="http://schemas.microsoft.com/office/drawing/2014/main" id="{38152CF1-99A9-3319-A4F0-6617F2D0E211}"/>
              </a:ext>
            </a:extLst>
          </p:cNvPr>
          <p:cNvGrpSpPr/>
          <p:nvPr/>
        </p:nvGrpSpPr>
        <p:grpSpPr>
          <a:xfrm>
            <a:off x="560286" y="2480332"/>
            <a:ext cx="4292600" cy="2128837"/>
            <a:chOff x="915297" y="2452551"/>
            <a:chExt cx="4292600" cy="2128837"/>
          </a:xfrm>
        </p:grpSpPr>
        <p:sp>
          <p:nvSpPr>
            <p:cNvPr id="10" name="Oval 3">
              <a:extLst>
                <a:ext uri="{FF2B5EF4-FFF2-40B4-BE49-F238E27FC236}">
                  <a16:creationId xmlns:a16="http://schemas.microsoft.com/office/drawing/2014/main" id="{9CE09FAD-0CDC-DDEB-AF7F-9C9D80D7AAFC}"/>
                </a:ext>
              </a:extLst>
            </p:cNvPr>
            <p:cNvSpPr>
              <a:spLocks noChangeArrowheads="1"/>
            </p:cNvSpPr>
            <p:nvPr/>
          </p:nvSpPr>
          <p:spPr bwMode="auto">
            <a:xfrm>
              <a:off x="915297" y="3247888"/>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11" name="Oval 4">
              <a:extLst>
                <a:ext uri="{FF2B5EF4-FFF2-40B4-BE49-F238E27FC236}">
                  <a16:creationId xmlns:a16="http://schemas.microsoft.com/office/drawing/2014/main" id="{96B04BBF-A0C1-A61E-1E4B-EA4633D52793}"/>
                </a:ext>
              </a:extLst>
            </p:cNvPr>
            <p:cNvSpPr>
              <a:spLocks noChangeArrowheads="1"/>
            </p:cNvSpPr>
            <p:nvPr/>
          </p:nvSpPr>
          <p:spPr bwMode="auto">
            <a:xfrm>
              <a:off x="4717360" y="3255826"/>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12" name="Oval 5">
              <a:extLst>
                <a:ext uri="{FF2B5EF4-FFF2-40B4-BE49-F238E27FC236}">
                  <a16:creationId xmlns:a16="http://schemas.microsoft.com/office/drawing/2014/main" id="{09E34F1F-BC16-0F7C-5184-B84030877126}"/>
                </a:ext>
              </a:extLst>
            </p:cNvPr>
            <p:cNvSpPr>
              <a:spLocks noChangeArrowheads="1"/>
            </p:cNvSpPr>
            <p:nvPr/>
          </p:nvSpPr>
          <p:spPr bwMode="auto">
            <a:xfrm>
              <a:off x="3585472" y="2570026"/>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13" name="Oval 6">
              <a:extLst>
                <a:ext uri="{FF2B5EF4-FFF2-40B4-BE49-F238E27FC236}">
                  <a16:creationId xmlns:a16="http://schemas.microsoft.com/office/drawing/2014/main" id="{4B41ADB3-ACCF-AB99-8D7E-77D88D62F1AB}"/>
                </a:ext>
              </a:extLst>
            </p:cNvPr>
            <p:cNvSpPr>
              <a:spLocks noChangeArrowheads="1"/>
            </p:cNvSpPr>
            <p:nvPr/>
          </p:nvSpPr>
          <p:spPr bwMode="auto">
            <a:xfrm>
              <a:off x="3579122" y="3935276"/>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4" name="Oval 7">
              <a:extLst>
                <a:ext uri="{FF2B5EF4-FFF2-40B4-BE49-F238E27FC236}">
                  <a16:creationId xmlns:a16="http://schemas.microsoft.com/office/drawing/2014/main" id="{66BB37A9-CB63-F2A7-995B-BC9B4A50ECDF}"/>
                </a:ext>
              </a:extLst>
            </p:cNvPr>
            <p:cNvSpPr>
              <a:spLocks noChangeArrowheads="1"/>
            </p:cNvSpPr>
            <p:nvPr/>
          </p:nvSpPr>
          <p:spPr bwMode="auto">
            <a:xfrm>
              <a:off x="2058297" y="3943213"/>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5" name="Oval 8">
              <a:extLst>
                <a:ext uri="{FF2B5EF4-FFF2-40B4-BE49-F238E27FC236}">
                  <a16:creationId xmlns:a16="http://schemas.microsoft.com/office/drawing/2014/main" id="{6FD09809-51C8-4DD9-9D59-C8B4F3DC8EE0}"/>
                </a:ext>
              </a:extLst>
            </p:cNvPr>
            <p:cNvSpPr>
              <a:spLocks noChangeArrowheads="1"/>
            </p:cNvSpPr>
            <p:nvPr/>
          </p:nvSpPr>
          <p:spPr bwMode="auto">
            <a:xfrm>
              <a:off x="2051947" y="2579551"/>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6" name="Line 9">
              <a:extLst>
                <a:ext uri="{FF2B5EF4-FFF2-40B4-BE49-F238E27FC236}">
                  <a16:creationId xmlns:a16="http://schemas.microsoft.com/office/drawing/2014/main" id="{9109A4D5-2F7F-1D48-F851-799AB7C69301}"/>
                </a:ext>
              </a:extLst>
            </p:cNvPr>
            <p:cNvSpPr>
              <a:spLocks noChangeShapeType="1"/>
            </p:cNvSpPr>
            <p:nvPr/>
          </p:nvSpPr>
          <p:spPr bwMode="auto">
            <a:xfrm flipV="1">
              <a:off x="1332810" y="2916101"/>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 name="Line 10">
              <a:extLst>
                <a:ext uri="{FF2B5EF4-FFF2-40B4-BE49-F238E27FC236}">
                  <a16:creationId xmlns:a16="http://schemas.microsoft.com/office/drawing/2014/main" id="{6DB3138D-02EE-F54A-ABD7-E6CF3E918370}"/>
                </a:ext>
              </a:extLst>
            </p:cNvPr>
            <p:cNvSpPr>
              <a:spLocks noChangeShapeType="1"/>
            </p:cNvSpPr>
            <p:nvPr/>
          </p:nvSpPr>
          <p:spPr bwMode="auto">
            <a:xfrm>
              <a:off x="1304235" y="3666988"/>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 name="Line 11">
              <a:extLst>
                <a:ext uri="{FF2B5EF4-FFF2-40B4-BE49-F238E27FC236}">
                  <a16:creationId xmlns:a16="http://schemas.microsoft.com/office/drawing/2014/main" id="{0B3C302B-2B26-A797-3E88-E30F5041A995}"/>
                </a:ext>
              </a:extLst>
            </p:cNvPr>
            <p:cNvSpPr>
              <a:spLocks noChangeShapeType="1"/>
            </p:cNvSpPr>
            <p:nvPr/>
          </p:nvSpPr>
          <p:spPr bwMode="auto">
            <a:xfrm>
              <a:off x="2197997" y="3046276"/>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 name="Line 12">
              <a:extLst>
                <a:ext uri="{FF2B5EF4-FFF2-40B4-BE49-F238E27FC236}">
                  <a16:creationId xmlns:a16="http://schemas.microsoft.com/office/drawing/2014/main" id="{B7EF6897-3DDF-91EE-E5EF-B420B5772A64}"/>
                </a:ext>
              </a:extLst>
            </p:cNvPr>
            <p:cNvSpPr>
              <a:spLocks noChangeShapeType="1"/>
            </p:cNvSpPr>
            <p:nvPr/>
          </p:nvSpPr>
          <p:spPr bwMode="auto">
            <a:xfrm flipV="1">
              <a:off x="2356747" y="3074851"/>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0" name="Line 13">
              <a:extLst>
                <a:ext uri="{FF2B5EF4-FFF2-40B4-BE49-F238E27FC236}">
                  <a16:creationId xmlns:a16="http://schemas.microsoft.com/office/drawing/2014/main" id="{CA5DF931-A54A-1917-2CD9-60E9F9BB7C3E}"/>
                </a:ext>
              </a:extLst>
            </p:cNvPr>
            <p:cNvSpPr>
              <a:spLocks noChangeShapeType="1"/>
            </p:cNvSpPr>
            <p:nvPr/>
          </p:nvSpPr>
          <p:spPr bwMode="auto">
            <a:xfrm>
              <a:off x="2529785" y="2814501"/>
              <a:ext cx="1068387"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1" name="Line 14">
              <a:extLst>
                <a:ext uri="{FF2B5EF4-FFF2-40B4-BE49-F238E27FC236}">
                  <a16:creationId xmlns:a16="http://schemas.microsoft.com/office/drawing/2014/main" id="{46B2F15A-0B35-2A7D-9459-A8F98EB31068}"/>
                </a:ext>
              </a:extLst>
            </p:cNvPr>
            <p:cNvSpPr>
              <a:spLocks noChangeShapeType="1"/>
            </p:cNvSpPr>
            <p:nvPr/>
          </p:nvSpPr>
          <p:spPr bwMode="auto">
            <a:xfrm flipH="1">
              <a:off x="2515497" y="2973251"/>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 name="Line 15">
              <a:extLst>
                <a:ext uri="{FF2B5EF4-FFF2-40B4-BE49-F238E27FC236}">
                  <a16:creationId xmlns:a16="http://schemas.microsoft.com/office/drawing/2014/main" id="{2AD3F9E1-C96D-3FC0-83E5-C2E8FD078A4F}"/>
                </a:ext>
              </a:extLst>
            </p:cNvPr>
            <p:cNvSpPr>
              <a:spLocks noChangeShapeType="1"/>
            </p:cNvSpPr>
            <p:nvPr/>
          </p:nvSpPr>
          <p:spPr bwMode="auto">
            <a:xfrm flipV="1">
              <a:off x="3829947" y="3060563"/>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3" name="Line 16">
              <a:extLst>
                <a:ext uri="{FF2B5EF4-FFF2-40B4-BE49-F238E27FC236}">
                  <a16:creationId xmlns:a16="http://schemas.microsoft.com/office/drawing/2014/main" id="{6C0DBC19-327F-1117-C1AC-C2DC199CB4A5}"/>
                </a:ext>
              </a:extLst>
            </p:cNvPr>
            <p:cNvSpPr>
              <a:spLocks noChangeShapeType="1"/>
            </p:cNvSpPr>
            <p:nvPr/>
          </p:nvSpPr>
          <p:spPr bwMode="auto">
            <a:xfrm>
              <a:off x="2545660" y="4186101"/>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4" name="Line 17">
              <a:extLst>
                <a:ext uri="{FF2B5EF4-FFF2-40B4-BE49-F238E27FC236}">
                  <a16:creationId xmlns:a16="http://schemas.microsoft.com/office/drawing/2014/main" id="{1B1EDBC4-E50D-FD18-24B1-9337E3A71D80}"/>
                </a:ext>
              </a:extLst>
            </p:cNvPr>
            <p:cNvSpPr>
              <a:spLocks noChangeShapeType="1"/>
            </p:cNvSpPr>
            <p:nvPr/>
          </p:nvSpPr>
          <p:spPr bwMode="auto">
            <a:xfrm>
              <a:off x="4045847" y="2857363"/>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5" name="Line 18">
              <a:extLst>
                <a:ext uri="{FF2B5EF4-FFF2-40B4-BE49-F238E27FC236}">
                  <a16:creationId xmlns:a16="http://schemas.microsoft.com/office/drawing/2014/main" id="{123059CA-BF41-28EF-C4AE-62CE1880F0F5}"/>
                </a:ext>
              </a:extLst>
            </p:cNvPr>
            <p:cNvSpPr>
              <a:spLocks noChangeShapeType="1"/>
            </p:cNvSpPr>
            <p:nvPr/>
          </p:nvSpPr>
          <p:spPr bwMode="auto">
            <a:xfrm flipV="1">
              <a:off x="4045847" y="3651113"/>
              <a:ext cx="720725" cy="40481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6" name="Text Box 19">
              <a:extLst>
                <a:ext uri="{FF2B5EF4-FFF2-40B4-BE49-F238E27FC236}">
                  <a16:creationId xmlns:a16="http://schemas.microsoft.com/office/drawing/2014/main" id="{050BCDCE-E676-BDB2-B8A0-89F0332DF853}"/>
                </a:ext>
              </a:extLst>
            </p:cNvPr>
            <p:cNvSpPr txBox="1">
              <a:spLocks noChangeArrowheads="1"/>
            </p:cNvSpPr>
            <p:nvPr/>
          </p:nvSpPr>
          <p:spPr bwMode="auto">
            <a:xfrm>
              <a:off x="1142310" y="2770051"/>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11/16</a:t>
              </a:r>
              <a:endParaRPr lang="en-US" altLang="zh-CN" sz="2400">
                <a:latin typeface="Times New Roman" pitchFamily="18" charset="0"/>
              </a:endParaRPr>
            </a:p>
          </p:txBody>
        </p:sp>
        <p:sp>
          <p:nvSpPr>
            <p:cNvPr id="27" name="Text Box 20">
              <a:extLst>
                <a:ext uri="{FF2B5EF4-FFF2-40B4-BE49-F238E27FC236}">
                  <a16:creationId xmlns:a16="http://schemas.microsoft.com/office/drawing/2014/main" id="{225CE9FC-9D8B-2A0E-AEF9-8AA4F6CAE85F}"/>
                </a:ext>
              </a:extLst>
            </p:cNvPr>
            <p:cNvSpPr txBox="1">
              <a:spLocks noChangeArrowheads="1"/>
            </p:cNvSpPr>
            <p:nvPr/>
          </p:nvSpPr>
          <p:spPr bwMode="auto">
            <a:xfrm>
              <a:off x="1285185" y="3924163"/>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8/13</a:t>
              </a:r>
              <a:endParaRPr lang="en-US" altLang="zh-CN" sz="2400">
                <a:latin typeface="Times New Roman" pitchFamily="18" charset="0"/>
              </a:endParaRPr>
            </a:p>
          </p:txBody>
        </p:sp>
        <p:sp>
          <p:nvSpPr>
            <p:cNvPr id="28" name="Text Box 21">
              <a:extLst>
                <a:ext uri="{FF2B5EF4-FFF2-40B4-BE49-F238E27FC236}">
                  <a16:creationId xmlns:a16="http://schemas.microsoft.com/office/drawing/2014/main" id="{414C593F-6DB3-0A91-61F9-6298F07EFF21}"/>
                </a:ext>
              </a:extLst>
            </p:cNvPr>
            <p:cNvSpPr txBox="1">
              <a:spLocks noChangeArrowheads="1"/>
            </p:cNvSpPr>
            <p:nvPr/>
          </p:nvSpPr>
          <p:spPr bwMode="auto">
            <a:xfrm>
              <a:off x="1636022" y="3317738"/>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29" name="Text Box 22">
              <a:extLst>
                <a:ext uri="{FF2B5EF4-FFF2-40B4-BE49-F238E27FC236}">
                  <a16:creationId xmlns:a16="http://schemas.microsoft.com/office/drawing/2014/main" id="{DE9DCB13-35A8-2E0F-F4B8-DA78B042C3B7}"/>
                </a:ext>
              </a:extLst>
            </p:cNvPr>
            <p:cNvSpPr txBox="1">
              <a:spLocks noChangeArrowheads="1"/>
            </p:cNvSpPr>
            <p:nvPr/>
          </p:nvSpPr>
          <p:spPr bwMode="auto">
            <a:xfrm>
              <a:off x="2337697" y="3303451"/>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30" name="Text Box 23">
              <a:extLst>
                <a:ext uri="{FF2B5EF4-FFF2-40B4-BE49-F238E27FC236}">
                  <a16:creationId xmlns:a16="http://schemas.microsoft.com/office/drawing/2014/main" id="{22573BEF-A412-1761-6A44-68F5A0C0EE8C}"/>
                </a:ext>
              </a:extLst>
            </p:cNvPr>
            <p:cNvSpPr txBox="1">
              <a:spLocks noChangeArrowheads="1"/>
            </p:cNvSpPr>
            <p:nvPr/>
          </p:nvSpPr>
          <p:spPr bwMode="auto">
            <a:xfrm>
              <a:off x="2728222" y="2452551"/>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12/12</a:t>
              </a:r>
            </a:p>
          </p:txBody>
        </p:sp>
        <p:sp>
          <p:nvSpPr>
            <p:cNvPr id="31" name="Text Box 24">
              <a:extLst>
                <a:ext uri="{FF2B5EF4-FFF2-40B4-BE49-F238E27FC236}">
                  <a16:creationId xmlns:a16="http://schemas.microsoft.com/office/drawing/2014/main" id="{DD601FEB-FD7B-5FA6-4769-2EC8935B75FD}"/>
                </a:ext>
              </a:extLst>
            </p:cNvPr>
            <p:cNvSpPr txBox="1">
              <a:spLocks noChangeArrowheads="1"/>
            </p:cNvSpPr>
            <p:nvPr/>
          </p:nvSpPr>
          <p:spPr bwMode="auto">
            <a:xfrm>
              <a:off x="2755210" y="4184513"/>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11/14</a:t>
              </a:r>
            </a:p>
          </p:txBody>
        </p:sp>
        <p:sp>
          <p:nvSpPr>
            <p:cNvPr id="32" name="Text Box 25">
              <a:extLst>
                <a:ext uri="{FF2B5EF4-FFF2-40B4-BE49-F238E27FC236}">
                  <a16:creationId xmlns:a16="http://schemas.microsoft.com/office/drawing/2014/main" id="{215FF968-79ED-B716-3ED5-D03D8538B387}"/>
                </a:ext>
              </a:extLst>
            </p:cNvPr>
            <p:cNvSpPr txBox="1">
              <a:spLocks noChangeArrowheads="1"/>
            </p:cNvSpPr>
            <p:nvPr/>
          </p:nvSpPr>
          <p:spPr bwMode="auto">
            <a:xfrm>
              <a:off x="3015560" y="3419338"/>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4/9</a:t>
              </a:r>
            </a:p>
          </p:txBody>
        </p:sp>
        <p:sp>
          <p:nvSpPr>
            <p:cNvPr id="33" name="Text Box 26">
              <a:extLst>
                <a:ext uri="{FF2B5EF4-FFF2-40B4-BE49-F238E27FC236}">
                  <a16:creationId xmlns:a16="http://schemas.microsoft.com/office/drawing/2014/main" id="{509DE04E-95D2-5A22-632E-C47E71B416F1}"/>
                </a:ext>
              </a:extLst>
            </p:cNvPr>
            <p:cNvSpPr txBox="1">
              <a:spLocks noChangeArrowheads="1"/>
            </p:cNvSpPr>
            <p:nvPr/>
          </p:nvSpPr>
          <p:spPr bwMode="auto">
            <a:xfrm>
              <a:off x="3809310" y="3317738"/>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7/7</a:t>
              </a:r>
            </a:p>
          </p:txBody>
        </p:sp>
        <p:sp>
          <p:nvSpPr>
            <p:cNvPr id="34" name="Text Box 27">
              <a:extLst>
                <a:ext uri="{FF2B5EF4-FFF2-40B4-BE49-F238E27FC236}">
                  <a16:creationId xmlns:a16="http://schemas.microsoft.com/office/drawing/2014/main" id="{DBADEC7C-6D3D-B1AA-62C8-2ACA47821688}"/>
                </a:ext>
              </a:extLst>
            </p:cNvPr>
            <p:cNvSpPr txBox="1">
              <a:spLocks noChangeArrowheads="1"/>
            </p:cNvSpPr>
            <p:nvPr/>
          </p:nvSpPr>
          <p:spPr bwMode="auto">
            <a:xfrm>
              <a:off x="4299847" y="2697026"/>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15/20</a:t>
              </a:r>
              <a:endParaRPr lang="en-US" altLang="zh-CN" sz="2400">
                <a:latin typeface="Times New Roman" pitchFamily="18" charset="0"/>
              </a:endParaRPr>
            </a:p>
          </p:txBody>
        </p:sp>
        <p:sp>
          <p:nvSpPr>
            <p:cNvPr id="35" name="Text Box 28">
              <a:extLst>
                <a:ext uri="{FF2B5EF4-FFF2-40B4-BE49-F238E27FC236}">
                  <a16:creationId xmlns:a16="http://schemas.microsoft.com/office/drawing/2014/main" id="{B0880E10-1645-889D-88C1-C990427A6B08}"/>
                </a:ext>
              </a:extLst>
            </p:cNvPr>
            <p:cNvSpPr txBox="1">
              <a:spLocks noChangeArrowheads="1"/>
            </p:cNvSpPr>
            <p:nvPr/>
          </p:nvSpPr>
          <p:spPr bwMode="auto">
            <a:xfrm>
              <a:off x="4314135" y="3852726"/>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grpSp>
      <p:grpSp>
        <p:nvGrpSpPr>
          <p:cNvPr id="36" name="Group 100">
            <a:extLst>
              <a:ext uri="{FF2B5EF4-FFF2-40B4-BE49-F238E27FC236}">
                <a16:creationId xmlns:a16="http://schemas.microsoft.com/office/drawing/2014/main" id="{56AD48F4-9C05-02F2-6673-A4CB68F9D30A}"/>
              </a:ext>
            </a:extLst>
          </p:cNvPr>
          <p:cNvGrpSpPr>
            <a:grpSpLocks/>
          </p:cNvGrpSpPr>
          <p:nvPr/>
        </p:nvGrpSpPr>
        <p:grpSpPr bwMode="auto">
          <a:xfrm>
            <a:off x="6096000" y="2554149"/>
            <a:ext cx="4292600" cy="2182813"/>
            <a:chOff x="2953" y="1556"/>
            <a:chExt cx="2704" cy="1375"/>
          </a:xfrm>
        </p:grpSpPr>
        <p:sp>
          <p:nvSpPr>
            <p:cNvPr id="37" name="Oval 55">
              <a:extLst>
                <a:ext uri="{FF2B5EF4-FFF2-40B4-BE49-F238E27FC236}">
                  <a16:creationId xmlns:a16="http://schemas.microsoft.com/office/drawing/2014/main" id="{AB5709C0-CDBD-1FFB-7F53-0B963FCC6E03}"/>
                </a:ext>
              </a:extLst>
            </p:cNvPr>
            <p:cNvSpPr>
              <a:spLocks noChangeArrowheads="1"/>
            </p:cNvSpPr>
            <p:nvPr/>
          </p:nvSpPr>
          <p:spPr bwMode="auto">
            <a:xfrm>
              <a:off x="2953" y="2057"/>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38" name="Oval 56">
              <a:extLst>
                <a:ext uri="{FF2B5EF4-FFF2-40B4-BE49-F238E27FC236}">
                  <a16:creationId xmlns:a16="http://schemas.microsoft.com/office/drawing/2014/main" id="{DE3E6C00-96ED-FC13-48AE-04F255A83F53}"/>
                </a:ext>
              </a:extLst>
            </p:cNvPr>
            <p:cNvSpPr>
              <a:spLocks noChangeArrowheads="1"/>
            </p:cNvSpPr>
            <p:nvPr/>
          </p:nvSpPr>
          <p:spPr bwMode="auto">
            <a:xfrm>
              <a:off x="5348" y="2062"/>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39" name="Oval 57">
              <a:extLst>
                <a:ext uri="{FF2B5EF4-FFF2-40B4-BE49-F238E27FC236}">
                  <a16:creationId xmlns:a16="http://schemas.microsoft.com/office/drawing/2014/main" id="{920AA125-2BDB-6996-6251-9453197207A7}"/>
                </a:ext>
              </a:extLst>
            </p:cNvPr>
            <p:cNvSpPr>
              <a:spLocks noChangeArrowheads="1"/>
            </p:cNvSpPr>
            <p:nvPr/>
          </p:nvSpPr>
          <p:spPr bwMode="auto">
            <a:xfrm>
              <a:off x="4635" y="1630"/>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40" name="Oval 58">
              <a:extLst>
                <a:ext uri="{FF2B5EF4-FFF2-40B4-BE49-F238E27FC236}">
                  <a16:creationId xmlns:a16="http://schemas.microsoft.com/office/drawing/2014/main" id="{9DDEC7F1-9F78-A4BF-4172-ED48C054448C}"/>
                </a:ext>
              </a:extLst>
            </p:cNvPr>
            <p:cNvSpPr>
              <a:spLocks noChangeArrowheads="1"/>
            </p:cNvSpPr>
            <p:nvPr/>
          </p:nvSpPr>
          <p:spPr bwMode="auto">
            <a:xfrm>
              <a:off x="4631" y="2490"/>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41" name="Oval 59">
              <a:extLst>
                <a:ext uri="{FF2B5EF4-FFF2-40B4-BE49-F238E27FC236}">
                  <a16:creationId xmlns:a16="http://schemas.microsoft.com/office/drawing/2014/main" id="{6F64E24E-CA00-F5A0-BDE9-6AF31FAE319D}"/>
                </a:ext>
              </a:extLst>
            </p:cNvPr>
            <p:cNvSpPr>
              <a:spLocks noChangeArrowheads="1"/>
            </p:cNvSpPr>
            <p:nvPr/>
          </p:nvSpPr>
          <p:spPr bwMode="auto">
            <a:xfrm>
              <a:off x="3673" y="2495"/>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42" name="Oval 60">
              <a:extLst>
                <a:ext uri="{FF2B5EF4-FFF2-40B4-BE49-F238E27FC236}">
                  <a16:creationId xmlns:a16="http://schemas.microsoft.com/office/drawing/2014/main" id="{658EAD1C-CA46-5976-EC66-D39CFB686C99}"/>
                </a:ext>
              </a:extLst>
            </p:cNvPr>
            <p:cNvSpPr>
              <a:spLocks noChangeArrowheads="1"/>
            </p:cNvSpPr>
            <p:nvPr/>
          </p:nvSpPr>
          <p:spPr bwMode="auto">
            <a:xfrm>
              <a:off x="3669" y="1636"/>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43" name="Line 63">
              <a:extLst>
                <a:ext uri="{FF2B5EF4-FFF2-40B4-BE49-F238E27FC236}">
                  <a16:creationId xmlns:a16="http://schemas.microsoft.com/office/drawing/2014/main" id="{B65A244E-8091-2DFB-476F-18B52894E2B1}"/>
                </a:ext>
              </a:extLst>
            </p:cNvPr>
            <p:cNvSpPr>
              <a:spLocks noChangeShapeType="1"/>
            </p:cNvSpPr>
            <p:nvPr/>
          </p:nvSpPr>
          <p:spPr bwMode="auto">
            <a:xfrm>
              <a:off x="3761" y="1930"/>
              <a:ext cx="0" cy="58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4" name="Line 64">
              <a:extLst>
                <a:ext uri="{FF2B5EF4-FFF2-40B4-BE49-F238E27FC236}">
                  <a16:creationId xmlns:a16="http://schemas.microsoft.com/office/drawing/2014/main" id="{15FD13AA-50FD-CAAA-8F69-99274C6D2C37}"/>
                </a:ext>
              </a:extLst>
            </p:cNvPr>
            <p:cNvSpPr>
              <a:spLocks noChangeShapeType="1"/>
            </p:cNvSpPr>
            <p:nvPr/>
          </p:nvSpPr>
          <p:spPr bwMode="auto">
            <a:xfrm flipV="1">
              <a:off x="3861" y="1948"/>
              <a:ext cx="0" cy="54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5" name="Line 65">
              <a:extLst>
                <a:ext uri="{FF2B5EF4-FFF2-40B4-BE49-F238E27FC236}">
                  <a16:creationId xmlns:a16="http://schemas.microsoft.com/office/drawing/2014/main" id="{C518D894-9A62-3AFD-4D87-B1CEEFA719EF}"/>
                </a:ext>
              </a:extLst>
            </p:cNvPr>
            <p:cNvSpPr>
              <a:spLocks noChangeShapeType="1"/>
            </p:cNvSpPr>
            <p:nvPr/>
          </p:nvSpPr>
          <p:spPr bwMode="auto">
            <a:xfrm>
              <a:off x="3970" y="1784"/>
              <a:ext cx="673" cy="0"/>
            </a:xfrm>
            <a:prstGeom prst="line">
              <a:avLst/>
            </a:prstGeom>
            <a:noFill/>
            <a:ln w="12700">
              <a:solidFill>
                <a:schemeClr val="tx1"/>
              </a:solidFill>
              <a:round/>
              <a:headEnd type="triangle" w="med" len="med"/>
              <a:tailEnd/>
            </a:ln>
          </p:spPr>
          <p:txBody>
            <a:bodyPr wrap="none" anchor="ctr"/>
            <a:lstStyle/>
            <a:p>
              <a:endParaRPr lang="zh-CN" altLang="en-US"/>
            </a:p>
          </p:txBody>
        </p:sp>
        <p:sp>
          <p:nvSpPr>
            <p:cNvPr id="46" name="Line 66">
              <a:extLst>
                <a:ext uri="{FF2B5EF4-FFF2-40B4-BE49-F238E27FC236}">
                  <a16:creationId xmlns:a16="http://schemas.microsoft.com/office/drawing/2014/main" id="{933667D5-1800-F6F9-502C-5248F7FB8427}"/>
                </a:ext>
              </a:extLst>
            </p:cNvPr>
            <p:cNvSpPr>
              <a:spLocks noChangeShapeType="1"/>
            </p:cNvSpPr>
            <p:nvPr/>
          </p:nvSpPr>
          <p:spPr bwMode="auto">
            <a:xfrm flipH="1">
              <a:off x="3961" y="1884"/>
              <a:ext cx="718" cy="67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7" name="Line 67">
              <a:extLst>
                <a:ext uri="{FF2B5EF4-FFF2-40B4-BE49-F238E27FC236}">
                  <a16:creationId xmlns:a16="http://schemas.microsoft.com/office/drawing/2014/main" id="{0C612A03-D62B-410C-4041-B61B913CE15B}"/>
                </a:ext>
              </a:extLst>
            </p:cNvPr>
            <p:cNvSpPr>
              <a:spLocks noChangeShapeType="1"/>
            </p:cNvSpPr>
            <p:nvPr/>
          </p:nvSpPr>
          <p:spPr bwMode="auto">
            <a:xfrm flipV="1">
              <a:off x="4779" y="1930"/>
              <a:ext cx="0" cy="554"/>
            </a:xfrm>
            <a:prstGeom prst="line">
              <a:avLst/>
            </a:prstGeom>
            <a:noFill/>
            <a:ln w="12700">
              <a:solidFill>
                <a:schemeClr val="tx1"/>
              </a:solidFill>
              <a:round/>
              <a:headEnd type="triangle" w="med" len="med"/>
              <a:tailEnd/>
            </a:ln>
          </p:spPr>
          <p:txBody>
            <a:bodyPr wrap="none" anchor="ctr"/>
            <a:lstStyle/>
            <a:p>
              <a:endParaRPr lang="zh-CN" altLang="en-US"/>
            </a:p>
          </p:txBody>
        </p:sp>
        <p:sp>
          <p:nvSpPr>
            <p:cNvPr id="48" name="Line 68">
              <a:extLst>
                <a:ext uri="{FF2B5EF4-FFF2-40B4-BE49-F238E27FC236}">
                  <a16:creationId xmlns:a16="http://schemas.microsoft.com/office/drawing/2014/main" id="{E1CE3012-7D41-49F3-D39F-28133E0D6873}"/>
                </a:ext>
              </a:extLst>
            </p:cNvPr>
            <p:cNvSpPr>
              <a:spLocks noChangeShapeType="1"/>
            </p:cNvSpPr>
            <p:nvPr/>
          </p:nvSpPr>
          <p:spPr bwMode="auto">
            <a:xfrm>
              <a:off x="3980" y="2594"/>
              <a:ext cx="654"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9" name="Line 69">
              <a:extLst>
                <a:ext uri="{FF2B5EF4-FFF2-40B4-BE49-F238E27FC236}">
                  <a16:creationId xmlns:a16="http://schemas.microsoft.com/office/drawing/2014/main" id="{6931B887-ECC2-9087-0537-9273F485CD32}"/>
                </a:ext>
              </a:extLst>
            </p:cNvPr>
            <p:cNvSpPr>
              <a:spLocks noChangeShapeType="1"/>
            </p:cNvSpPr>
            <p:nvPr/>
          </p:nvSpPr>
          <p:spPr bwMode="auto">
            <a:xfrm>
              <a:off x="4967" y="1797"/>
              <a:ext cx="454" cy="310"/>
            </a:xfrm>
            <a:prstGeom prst="line">
              <a:avLst/>
            </a:prstGeom>
            <a:noFill/>
            <a:ln w="38100">
              <a:solidFill>
                <a:srgbClr val="FF0000"/>
              </a:solidFill>
              <a:round/>
              <a:headEnd type="none" w="sm" len="sm"/>
              <a:tailEnd type="triangle" w="med" len="med"/>
            </a:ln>
          </p:spPr>
          <p:txBody>
            <a:bodyPr wrap="none" anchor="ctr"/>
            <a:lstStyle/>
            <a:p>
              <a:endParaRPr lang="zh-CN" altLang="en-US"/>
            </a:p>
          </p:txBody>
        </p:sp>
        <p:sp>
          <p:nvSpPr>
            <p:cNvPr id="50" name="Line 70">
              <a:extLst>
                <a:ext uri="{FF2B5EF4-FFF2-40B4-BE49-F238E27FC236}">
                  <a16:creationId xmlns:a16="http://schemas.microsoft.com/office/drawing/2014/main" id="{5A4FE8D9-0823-4958-6CF2-99A9D95522F1}"/>
                </a:ext>
              </a:extLst>
            </p:cNvPr>
            <p:cNvSpPr>
              <a:spLocks noChangeShapeType="1"/>
            </p:cNvSpPr>
            <p:nvPr/>
          </p:nvSpPr>
          <p:spPr bwMode="auto">
            <a:xfrm flipV="1">
              <a:off x="4925" y="2311"/>
              <a:ext cx="454" cy="255"/>
            </a:xfrm>
            <a:prstGeom prst="line">
              <a:avLst/>
            </a:prstGeom>
            <a:noFill/>
            <a:ln w="12700">
              <a:solidFill>
                <a:schemeClr val="tx1"/>
              </a:solidFill>
              <a:round/>
              <a:headEnd type="triangle" w="med" len="med"/>
              <a:tailEnd/>
            </a:ln>
          </p:spPr>
          <p:txBody>
            <a:bodyPr wrap="none" anchor="ctr"/>
            <a:lstStyle/>
            <a:p>
              <a:endParaRPr lang="zh-CN" altLang="en-US"/>
            </a:p>
          </p:txBody>
        </p:sp>
        <p:sp>
          <p:nvSpPr>
            <p:cNvPr id="51" name="Text Box 73">
              <a:extLst>
                <a:ext uri="{FF2B5EF4-FFF2-40B4-BE49-F238E27FC236}">
                  <a16:creationId xmlns:a16="http://schemas.microsoft.com/office/drawing/2014/main" id="{70B69D7F-DAB2-02B2-7D00-553E65C7BA23}"/>
                </a:ext>
              </a:extLst>
            </p:cNvPr>
            <p:cNvSpPr txBox="1">
              <a:spLocks noChangeArrowheads="1"/>
            </p:cNvSpPr>
            <p:nvPr/>
          </p:nvSpPr>
          <p:spPr bwMode="auto">
            <a:xfrm>
              <a:off x="3540" y="2101"/>
              <a:ext cx="27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endParaRPr lang="en-US" altLang="zh-CN" sz="2400">
                <a:latin typeface="Times New Roman" pitchFamily="18" charset="0"/>
              </a:endParaRPr>
            </a:p>
          </p:txBody>
        </p:sp>
        <p:sp>
          <p:nvSpPr>
            <p:cNvPr id="52" name="Text Box 74">
              <a:extLst>
                <a:ext uri="{FF2B5EF4-FFF2-40B4-BE49-F238E27FC236}">
                  <a16:creationId xmlns:a16="http://schemas.microsoft.com/office/drawing/2014/main" id="{ACC354AA-46FC-2773-1D05-41F99D71474C}"/>
                </a:ext>
              </a:extLst>
            </p:cNvPr>
            <p:cNvSpPr txBox="1">
              <a:spLocks noChangeArrowheads="1"/>
            </p:cNvSpPr>
            <p:nvPr/>
          </p:nvSpPr>
          <p:spPr bwMode="auto">
            <a:xfrm>
              <a:off x="3840" y="2110"/>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53" name="Text Box 75">
              <a:extLst>
                <a:ext uri="{FF2B5EF4-FFF2-40B4-BE49-F238E27FC236}">
                  <a16:creationId xmlns:a16="http://schemas.microsoft.com/office/drawing/2014/main" id="{8891B094-F22D-75B5-8072-A25CE3B86E7E}"/>
                </a:ext>
              </a:extLst>
            </p:cNvPr>
            <p:cNvSpPr txBox="1">
              <a:spLocks noChangeArrowheads="1"/>
            </p:cNvSpPr>
            <p:nvPr/>
          </p:nvSpPr>
          <p:spPr bwMode="auto">
            <a:xfrm>
              <a:off x="4167" y="1556"/>
              <a:ext cx="27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54" name="Text Box 77">
              <a:extLst>
                <a:ext uri="{FF2B5EF4-FFF2-40B4-BE49-F238E27FC236}">
                  <a16:creationId xmlns:a16="http://schemas.microsoft.com/office/drawing/2014/main" id="{6181D15B-FA5B-8721-5E94-369CDB144A54}"/>
                </a:ext>
              </a:extLst>
            </p:cNvPr>
            <p:cNvSpPr txBox="1">
              <a:spLocks noChangeArrowheads="1"/>
            </p:cNvSpPr>
            <p:nvPr/>
          </p:nvSpPr>
          <p:spPr bwMode="auto">
            <a:xfrm>
              <a:off x="4276" y="2165"/>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55" name="Text Box 80">
              <a:extLst>
                <a:ext uri="{FF2B5EF4-FFF2-40B4-BE49-F238E27FC236}">
                  <a16:creationId xmlns:a16="http://schemas.microsoft.com/office/drawing/2014/main" id="{7B34B21E-4DCD-2F08-455A-C1686383AA60}"/>
                </a:ext>
              </a:extLst>
            </p:cNvPr>
            <p:cNvSpPr txBox="1">
              <a:spLocks noChangeArrowheads="1"/>
            </p:cNvSpPr>
            <p:nvPr/>
          </p:nvSpPr>
          <p:spPr bwMode="auto">
            <a:xfrm>
              <a:off x="5121" y="2393"/>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56" name="Line 107">
              <a:extLst>
                <a:ext uri="{FF2B5EF4-FFF2-40B4-BE49-F238E27FC236}">
                  <a16:creationId xmlns:a16="http://schemas.microsoft.com/office/drawing/2014/main" id="{1853B0B3-FA35-ED2B-8E99-F75712042AFA}"/>
                </a:ext>
              </a:extLst>
            </p:cNvPr>
            <p:cNvSpPr>
              <a:spLocks noChangeShapeType="1"/>
            </p:cNvSpPr>
            <p:nvPr/>
          </p:nvSpPr>
          <p:spPr bwMode="auto">
            <a:xfrm flipV="1">
              <a:off x="3156" y="1792"/>
              <a:ext cx="500" cy="27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57" name="Line 108">
              <a:extLst>
                <a:ext uri="{FF2B5EF4-FFF2-40B4-BE49-F238E27FC236}">
                  <a16:creationId xmlns:a16="http://schemas.microsoft.com/office/drawing/2014/main" id="{21D32285-5958-00BB-1CE0-3B276C01BA74}"/>
                </a:ext>
              </a:extLst>
            </p:cNvPr>
            <p:cNvSpPr>
              <a:spLocks noChangeShapeType="1"/>
            </p:cNvSpPr>
            <p:nvPr/>
          </p:nvSpPr>
          <p:spPr bwMode="auto">
            <a:xfrm flipH="1">
              <a:off x="3246" y="1892"/>
              <a:ext cx="464" cy="24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58" name="Line 109">
              <a:extLst>
                <a:ext uri="{FF2B5EF4-FFF2-40B4-BE49-F238E27FC236}">
                  <a16:creationId xmlns:a16="http://schemas.microsoft.com/office/drawing/2014/main" id="{9674D4CD-933A-7C9A-3FEA-33FFC2D3E761}"/>
                </a:ext>
              </a:extLst>
            </p:cNvPr>
            <p:cNvSpPr>
              <a:spLocks noChangeShapeType="1"/>
            </p:cNvSpPr>
            <p:nvPr/>
          </p:nvSpPr>
          <p:spPr bwMode="auto">
            <a:xfrm>
              <a:off x="3243" y="2251"/>
              <a:ext cx="437" cy="281"/>
            </a:xfrm>
            <a:prstGeom prst="line">
              <a:avLst/>
            </a:prstGeom>
            <a:noFill/>
            <a:ln w="38100">
              <a:solidFill>
                <a:srgbClr val="FF0000"/>
              </a:solidFill>
              <a:round/>
              <a:headEnd type="none" w="sm" len="sm"/>
              <a:tailEnd type="triangle" w="med" len="med"/>
            </a:ln>
          </p:spPr>
          <p:txBody>
            <a:bodyPr wrap="none" anchor="ctr"/>
            <a:lstStyle/>
            <a:p>
              <a:endParaRPr lang="zh-CN" altLang="en-US"/>
            </a:p>
          </p:txBody>
        </p:sp>
        <p:sp>
          <p:nvSpPr>
            <p:cNvPr id="59" name="Line 110">
              <a:extLst>
                <a:ext uri="{FF2B5EF4-FFF2-40B4-BE49-F238E27FC236}">
                  <a16:creationId xmlns:a16="http://schemas.microsoft.com/office/drawing/2014/main" id="{71FB2A2A-EEA8-8429-050F-83F1EBA66B0E}"/>
                </a:ext>
              </a:extLst>
            </p:cNvPr>
            <p:cNvSpPr>
              <a:spLocks noChangeShapeType="1"/>
            </p:cNvSpPr>
            <p:nvPr/>
          </p:nvSpPr>
          <p:spPr bwMode="auto">
            <a:xfrm flipH="1" flipV="1">
              <a:off x="3192" y="2328"/>
              <a:ext cx="482" cy="336"/>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60" name="Line 111">
              <a:extLst>
                <a:ext uri="{FF2B5EF4-FFF2-40B4-BE49-F238E27FC236}">
                  <a16:creationId xmlns:a16="http://schemas.microsoft.com/office/drawing/2014/main" id="{9EDA016F-A92E-E25D-285F-EBA2E1F79EE9}"/>
                </a:ext>
              </a:extLst>
            </p:cNvPr>
            <p:cNvSpPr>
              <a:spLocks noChangeShapeType="1"/>
            </p:cNvSpPr>
            <p:nvPr/>
          </p:nvSpPr>
          <p:spPr bwMode="auto">
            <a:xfrm flipH="1">
              <a:off x="3974" y="2683"/>
              <a:ext cx="64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61" name="Line 112">
              <a:extLst>
                <a:ext uri="{FF2B5EF4-FFF2-40B4-BE49-F238E27FC236}">
                  <a16:creationId xmlns:a16="http://schemas.microsoft.com/office/drawing/2014/main" id="{268B3503-1C62-7C5A-6F64-1EBCCA143C01}"/>
                </a:ext>
              </a:extLst>
            </p:cNvPr>
            <p:cNvSpPr>
              <a:spLocks noChangeShapeType="1"/>
            </p:cNvSpPr>
            <p:nvPr/>
          </p:nvSpPr>
          <p:spPr bwMode="auto">
            <a:xfrm flipH="1" flipV="1">
              <a:off x="4910" y="1873"/>
              <a:ext cx="445" cy="3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62" name="Text Box 114">
              <a:extLst>
                <a:ext uri="{FF2B5EF4-FFF2-40B4-BE49-F238E27FC236}">
                  <a16:creationId xmlns:a16="http://schemas.microsoft.com/office/drawing/2014/main" id="{5296CAF3-2291-5E8B-835F-2F9332C4A1E3}"/>
                </a:ext>
              </a:extLst>
            </p:cNvPr>
            <p:cNvSpPr txBox="1">
              <a:spLocks noChangeArrowheads="1"/>
            </p:cNvSpPr>
            <p:nvPr/>
          </p:nvSpPr>
          <p:spPr bwMode="auto">
            <a:xfrm>
              <a:off x="3325" y="1709"/>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endParaRPr lang="en-US" altLang="zh-CN" sz="2400">
                <a:latin typeface="Times New Roman" pitchFamily="18" charset="0"/>
              </a:endParaRPr>
            </a:p>
          </p:txBody>
        </p:sp>
        <p:sp>
          <p:nvSpPr>
            <p:cNvPr id="63" name="Text Box 115">
              <a:extLst>
                <a:ext uri="{FF2B5EF4-FFF2-40B4-BE49-F238E27FC236}">
                  <a16:creationId xmlns:a16="http://schemas.microsoft.com/office/drawing/2014/main" id="{61269851-30AC-9123-1499-A296E74A745C}"/>
                </a:ext>
              </a:extLst>
            </p:cNvPr>
            <p:cNvSpPr txBox="1">
              <a:spLocks noChangeArrowheads="1"/>
            </p:cNvSpPr>
            <p:nvPr/>
          </p:nvSpPr>
          <p:spPr bwMode="auto">
            <a:xfrm>
              <a:off x="3334" y="2024"/>
              <a:ext cx="27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64" name="Text Box 116">
              <a:extLst>
                <a:ext uri="{FF2B5EF4-FFF2-40B4-BE49-F238E27FC236}">
                  <a16:creationId xmlns:a16="http://schemas.microsoft.com/office/drawing/2014/main" id="{05071D81-4BBB-A600-CF83-EA2D4D84FA55}"/>
                </a:ext>
              </a:extLst>
            </p:cNvPr>
            <p:cNvSpPr txBox="1">
              <a:spLocks noChangeArrowheads="1"/>
            </p:cNvSpPr>
            <p:nvPr/>
          </p:nvSpPr>
          <p:spPr bwMode="auto">
            <a:xfrm>
              <a:off x="3379" y="2205"/>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65" name="Text Box 117">
              <a:extLst>
                <a:ext uri="{FF2B5EF4-FFF2-40B4-BE49-F238E27FC236}">
                  <a16:creationId xmlns:a16="http://schemas.microsoft.com/office/drawing/2014/main" id="{41880B0C-C70E-F83E-CBDF-DD1116E3C32A}"/>
                </a:ext>
              </a:extLst>
            </p:cNvPr>
            <p:cNvSpPr txBox="1">
              <a:spLocks noChangeArrowheads="1"/>
            </p:cNvSpPr>
            <p:nvPr/>
          </p:nvSpPr>
          <p:spPr bwMode="auto">
            <a:xfrm>
              <a:off x="3379" y="2478"/>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8</a:t>
              </a:r>
            </a:p>
          </p:txBody>
        </p:sp>
        <p:sp>
          <p:nvSpPr>
            <p:cNvPr id="66" name="Line 118">
              <a:extLst>
                <a:ext uri="{FF2B5EF4-FFF2-40B4-BE49-F238E27FC236}">
                  <a16:creationId xmlns:a16="http://schemas.microsoft.com/office/drawing/2014/main" id="{F0B5AB96-DD9D-4025-37A5-2A2AE1EA2D83}"/>
                </a:ext>
              </a:extLst>
            </p:cNvPr>
            <p:cNvSpPr>
              <a:spLocks noChangeShapeType="1"/>
            </p:cNvSpPr>
            <p:nvPr/>
          </p:nvSpPr>
          <p:spPr bwMode="auto">
            <a:xfrm flipV="1">
              <a:off x="3901" y="1797"/>
              <a:ext cx="754" cy="673"/>
            </a:xfrm>
            <a:prstGeom prst="line">
              <a:avLst/>
            </a:prstGeom>
            <a:noFill/>
            <a:ln w="38100">
              <a:solidFill>
                <a:srgbClr val="FF0000"/>
              </a:solidFill>
              <a:round/>
              <a:headEnd type="none" w="sm" len="sm"/>
              <a:tailEnd type="triangle" w="med" len="med"/>
            </a:ln>
          </p:spPr>
          <p:txBody>
            <a:bodyPr wrap="none" anchor="ctr"/>
            <a:lstStyle/>
            <a:p>
              <a:endParaRPr lang="zh-CN" altLang="en-US"/>
            </a:p>
          </p:txBody>
        </p:sp>
        <p:sp>
          <p:nvSpPr>
            <p:cNvPr id="67" name="Text Box 119">
              <a:extLst>
                <a:ext uri="{FF2B5EF4-FFF2-40B4-BE49-F238E27FC236}">
                  <a16:creationId xmlns:a16="http://schemas.microsoft.com/office/drawing/2014/main" id="{F5317A14-992D-FAC2-5C58-91BA3F4669F6}"/>
                </a:ext>
              </a:extLst>
            </p:cNvPr>
            <p:cNvSpPr txBox="1">
              <a:spLocks noChangeArrowheads="1"/>
            </p:cNvSpPr>
            <p:nvPr/>
          </p:nvSpPr>
          <p:spPr bwMode="auto">
            <a:xfrm>
              <a:off x="4161" y="1954"/>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68" name="Text Box 120">
              <a:extLst>
                <a:ext uri="{FF2B5EF4-FFF2-40B4-BE49-F238E27FC236}">
                  <a16:creationId xmlns:a16="http://schemas.microsoft.com/office/drawing/2014/main" id="{F89D6897-2173-0960-349B-663FDE3F2D8E}"/>
                </a:ext>
              </a:extLst>
            </p:cNvPr>
            <p:cNvSpPr txBox="1">
              <a:spLocks noChangeArrowheads="1"/>
            </p:cNvSpPr>
            <p:nvPr/>
          </p:nvSpPr>
          <p:spPr bwMode="auto">
            <a:xfrm>
              <a:off x="4216" y="2372"/>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69" name="Text Box 121">
              <a:extLst>
                <a:ext uri="{FF2B5EF4-FFF2-40B4-BE49-F238E27FC236}">
                  <a16:creationId xmlns:a16="http://schemas.microsoft.com/office/drawing/2014/main" id="{044F4AEE-4DDD-9BE2-B859-3552FFB8C9E6}"/>
                </a:ext>
              </a:extLst>
            </p:cNvPr>
            <p:cNvSpPr txBox="1">
              <a:spLocks noChangeArrowheads="1"/>
            </p:cNvSpPr>
            <p:nvPr/>
          </p:nvSpPr>
          <p:spPr bwMode="auto">
            <a:xfrm>
              <a:off x="4180" y="2681"/>
              <a:ext cx="27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70" name="Text Box 122">
              <a:extLst>
                <a:ext uri="{FF2B5EF4-FFF2-40B4-BE49-F238E27FC236}">
                  <a16:creationId xmlns:a16="http://schemas.microsoft.com/office/drawing/2014/main" id="{9FF089BC-8A21-D5FC-A703-50C8A5F6DE79}"/>
                </a:ext>
              </a:extLst>
            </p:cNvPr>
            <p:cNvSpPr txBox="1">
              <a:spLocks noChangeArrowheads="1"/>
            </p:cNvSpPr>
            <p:nvPr/>
          </p:nvSpPr>
          <p:spPr bwMode="auto">
            <a:xfrm>
              <a:off x="4761" y="2100"/>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71" name="Text Box 123">
              <a:extLst>
                <a:ext uri="{FF2B5EF4-FFF2-40B4-BE49-F238E27FC236}">
                  <a16:creationId xmlns:a16="http://schemas.microsoft.com/office/drawing/2014/main" id="{8D383D73-97E4-67F1-92A8-63503B87C981}"/>
                </a:ext>
              </a:extLst>
            </p:cNvPr>
            <p:cNvSpPr txBox="1">
              <a:spLocks noChangeArrowheads="1"/>
            </p:cNvSpPr>
            <p:nvPr/>
          </p:nvSpPr>
          <p:spPr bwMode="auto">
            <a:xfrm>
              <a:off x="5148" y="1728"/>
              <a:ext cx="19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72" name="Text Box 124">
              <a:extLst>
                <a:ext uri="{FF2B5EF4-FFF2-40B4-BE49-F238E27FC236}">
                  <a16:creationId xmlns:a16="http://schemas.microsoft.com/office/drawing/2014/main" id="{01D40D47-9B54-0505-40F9-1CE4FAA7C2ED}"/>
                </a:ext>
              </a:extLst>
            </p:cNvPr>
            <p:cNvSpPr txBox="1">
              <a:spLocks noChangeArrowheads="1"/>
            </p:cNvSpPr>
            <p:nvPr/>
          </p:nvSpPr>
          <p:spPr bwMode="auto">
            <a:xfrm>
              <a:off x="5035" y="2045"/>
              <a:ext cx="276"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15</a:t>
              </a:r>
            </a:p>
          </p:txBody>
        </p:sp>
      </p:grpSp>
      <p:sp>
        <p:nvSpPr>
          <p:cNvPr id="74" name="Rectangle 95">
            <a:extLst>
              <a:ext uri="{FF2B5EF4-FFF2-40B4-BE49-F238E27FC236}">
                <a16:creationId xmlns:a16="http://schemas.microsoft.com/office/drawing/2014/main" id="{5AC6A040-6A2C-BEA2-C374-45F053F94767}"/>
              </a:ext>
            </a:extLst>
          </p:cNvPr>
          <p:cNvSpPr>
            <a:spLocks noChangeArrowheads="1"/>
          </p:cNvSpPr>
          <p:nvPr/>
        </p:nvSpPr>
        <p:spPr bwMode="auto">
          <a:xfrm>
            <a:off x="9061002" y="2328723"/>
            <a:ext cx="2216150" cy="366712"/>
          </a:xfrm>
          <a:prstGeom prst="rect">
            <a:avLst/>
          </a:prstGeom>
          <a:noFill/>
          <a:ln w="9525">
            <a:noFill/>
            <a:miter lim="800000"/>
            <a:headEnd/>
            <a:tailEnd/>
          </a:ln>
        </p:spPr>
        <p:txBody>
          <a:bodyPr wrap="none">
            <a:spAutoFit/>
          </a:bodyPr>
          <a:lstStyle/>
          <a:p>
            <a:r>
              <a:rPr lang="en-US" altLang="zh-CN" b="1" i="1" dirty="0"/>
              <a:t>augmenting path </a:t>
            </a:r>
            <a:r>
              <a:rPr lang="en-US" altLang="zh-CN" i="1" dirty="0">
                <a:solidFill>
                  <a:srgbClr val="FF0000"/>
                </a:solidFill>
              </a:rPr>
              <a:t>p</a:t>
            </a:r>
            <a:endParaRPr lang="zh-CN" altLang="en-US" i="1" dirty="0">
              <a:solidFill>
                <a:srgbClr val="FF0000"/>
              </a:solidFill>
            </a:endParaRPr>
          </a:p>
        </p:txBody>
      </p:sp>
      <p:grpSp>
        <p:nvGrpSpPr>
          <p:cNvPr id="75" name="Group 105">
            <a:extLst>
              <a:ext uri="{FF2B5EF4-FFF2-40B4-BE49-F238E27FC236}">
                <a16:creationId xmlns:a16="http://schemas.microsoft.com/office/drawing/2014/main" id="{73E21010-718A-E1FF-8A34-1E7106DBDBD5}"/>
              </a:ext>
            </a:extLst>
          </p:cNvPr>
          <p:cNvGrpSpPr>
            <a:grpSpLocks/>
          </p:cNvGrpSpPr>
          <p:nvPr/>
        </p:nvGrpSpPr>
        <p:grpSpPr bwMode="auto">
          <a:xfrm>
            <a:off x="9601062" y="4255949"/>
            <a:ext cx="1593849" cy="492218"/>
            <a:chOff x="3742" y="2931"/>
            <a:chExt cx="1360" cy="420"/>
          </a:xfrm>
        </p:grpSpPr>
        <p:pic>
          <p:nvPicPr>
            <p:cNvPr id="76" name="Picture 103">
              <a:extLst>
                <a:ext uri="{FF2B5EF4-FFF2-40B4-BE49-F238E27FC236}">
                  <a16:creationId xmlns:a16="http://schemas.microsoft.com/office/drawing/2014/main" id="{60FDA01B-E47D-EB79-2E47-CB5462D042B3}"/>
                </a:ext>
              </a:extLst>
            </p:cNvPr>
            <p:cNvPicPr>
              <a:picLocks noChangeAspect="1" noChangeArrowheads="1"/>
            </p:cNvPicPr>
            <p:nvPr/>
          </p:nvPicPr>
          <p:blipFill>
            <a:blip r:embed="rId3" cstate="print"/>
            <a:srcRect/>
            <a:stretch>
              <a:fillRect/>
            </a:stretch>
          </p:blipFill>
          <p:spPr bwMode="auto">
            <a:xfrm>
              <a:off x="3742" y="2931"/>
              <a:ext cx="952" cy="420"/>
            </a:xfrm>
            <a:prstGeom prst="rect">
              <a:avLst/>
            </a:prstGeom>
            <a:noFill/>
            <a:ln w="9525">
              <a:noFill/>
              <a:miter lim="800000"/>
              <a:headEnd/>
              <a:tailEnd/>
            </a:ln>
          </p:spPr>
        </p:pic>
        <p:sp>
          <p:nvSpPr>
            <p:cNvPr id="77" name="Text Box 104">
              <a:extLst>
                <a:ext uri="{FF2B5EF4-FFF2-40B4-BE49-F238E27FC236}">
                  <a16:creationId xmlns:a16="http://schemas.microsoft.com/office/drawing/2014/main" id="{36497827-99A4-B3D6-8A9E-221156DA86D5}"/>
                </a:ext>
              </a:extLst>
            </p:cNvPr>
            <p:cNvSpPr txBox="1">
              <a:spLocks noChangeArrowheads="1"/>
            </p:cNvSpPr>
            <p:nvPr/>
          </p:nvSpPr>
          <p:spPr bwMode="auto">
            <a:xfrm>
              <a:off x="4694" y="2976"/>
              <a:ext cx="408" cy="327"/>
            </a:xfrm>
            <a:prstGeom prst="rect">
              <a:avLst/>
            </a:prstGeom>
            <a:noFill/>
            <a:ln w="9525">
              <a:noFill/>
              <a:miter lim="800000"/>
              <a:headEnd/>
              <a:tailEnd/>
            </a:ln>
          </p:spPr>
          <p:txBody>
            <a:bodyPr>
              <a:spAutoFit/>
            </a:bodyPr>
            <a:lstStyle/>
            <a:p>
              <a:pPr>
                <a:spcBef>
                  <a:spcPct val="50000"/>
                </a:spcBef>
              </a:pPr>
              <a:r>
                <a:rPr lang="en-US" altLang="zh-CN" sz="2800">
                  <a:solidFill>
                    <a:srgbClr val="009999"/>
                  </a:solidFill>
                </a:rPr>
                <a:t>4</a:t>
              </a:r>
            </a:p>
          </p:txBody>
        </p:sp>
      </p:grpSp>
      <p:sp>
        <p:nvSpPr>
          <p:cNvPr id="78" name="右箭头 77">
            <a:extLst>
              <a:ext uri="{FF2B5EF4-FFF2-40B4-BE49-F238E27FC236}">
                <a16:creationId xmlns:a16="http://schemas.microsoft.com/office/drawing/2014/main" id="{1AFFCD51-3018-DB7B-C313-7BFF9E02EE46}"/>
              </a:ext>
            </a:extLst>
          </p:cNvPr>
          <p:cNvSpPr/>
          <p:nvPr/>
        </p:nvSpPr>
        <p:spPr>
          <a:xfrm>
            <a:off x="5207345" y="3218519"/>
            <a:ext cx="583096" cy="699293"/>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9" name="Group 101">
            <a:extLst>
              <a:ext uri="{FF2B5EF4-FFF2-40B4-BE49-F238E27FC236}">
                <a16:creationId xmlns:a16="http://schemas.microsoft.com/office/drawing/2014/main" id="{65FB45C1-6C6F-F373-02CD-0A18037316FC}"/>
              </a:ext>
            </a:extLst>
          </p:cNvPr>
          <p:cNvGrpSpPr>
            <a:grpSpLocks/>
          </p:cNvGrpSpPr>
          <p:nvPr/>
        </p:nvGrpSpPr>
        <p:grpSpPr bwMode="auto">
          <a:xfrm>
            <a:off x="3244850" y="4803637"/>
            <a:ext cx="4292600" cy="2011362"/>
            <a:chOff x="431" y="3025"/>
            <a:chExt cx="2704" cy="1267"/>
          </a:xfrm>
        </p:grpSpPr>
        <p:sp>
          <p:nvSpPr>
            <p:cNvPr id="80" name="Oval 3">
              <a:extLst>
                <a:ext uri="{FF2B5EF4-FFF2-40B4-BE49-F238E27FC236}">
                  <a16:creationId xmlns:a16="http://schemas.microsoft.com/office/drawing/2014/main" id="{5DEEBB29-8947-10F1-18F9-C718F512155D}"/>
                </a:ext>
              </a:extLst>
            </p:cNvPr>
            <p:cNvSpPr>
              <a:spLocks noChangeArrowheads="1"/>
            </p:cNvSpPr>
            <p:nvPr/>
          </p:nvSpPr>
          <p:spPr bwMode="auto">
            <a:xfrm>
              <a:off x="431" y="3452"/>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81" name="Oval 4">
              <a:extLst>
                <a:ext uri="{FF2B5EF4-FFF2-40B4-BE49-F238E27FC236}">
                  <a16:creationId xmlns:a16="http://schemas.microsoft.com/office/drawing/2014/main" id="{043316B5-798B-F80A-F4AC-FCAEC5C7323B}"/>
                </a:ext>
              </a:extLst>
            </p:cNvPr>
            <p:cNvSpPr>
              <a:spLocks noChangeArrowheads="1"/>
            </p:cNvSpPr>
            <p:nvPr/>
          </p:nvSpPr>
          <p:spPr bwMode="auto">
            <a:xfrm>
              <a:off x="2826" y="3457"/>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82" name="Oval 5">
              <a:extLst>
                <a:ext uri="{FF2B5EF4-FFF2-40B4-BE49-F238E27FC236}">
                  <a16:creationId xmlns:a16="http://schemas.microsoft.com/office/drawing/2014/main" id="{FA1CEE6B-1885-ED30-2646-5A78919ABCC5}"/>
                </a:ext>
              </a:extLst>
            </p:cNvPr>
            <p:cNvSpPr>
              <a:spLocks noChangeArrowheads="1"/>
            </p:cNvSpPr>
            <p:nvPr/>
          </p:nvSpPr>
          <p:spPr bwMode="auto">
            <a:xfrm>
              <a:off x="2113" y="3025"/>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dirty="0">
                  <a:latin typeface="Times New Roman" pitchFamily="18" charset="0"/>
                </a:rPr>
                <a:t>v</a:t>
              </a:r>
              <a:r>
                <a:rPr lang="en-US" altLang="zh-CN" sz="2400" baseline="-25000" dirty="0">
                  <a:latin typeface="Times New Roman" pitchFamily="18" charset="0"/>
                </a:rPr>
                <a:t>3</a:t>
              </a:r>
              <a:endParaRPr lang="en-US" altLang="zh-CN" sz="2400" dirty="0">
                <a:latin typeface="Times New Roman" pitchFamily="18" charset="0"/>
              </a:endParaRPr>
            </a:p>
          </p:txBody>
        </p:sp>
        <p:sp>
          <p:nvSpPr>
            <p:cNvPr id="83" name="Oval 6">
              <a:extLst>
                <a:ext uri="{FF2B5EF4-FFF2-40B4-BE49-F238E27FC236}">
                  <a16:creationId xmlns:a16="http://schemas.microsoft.com/office/drawing/2014/main" id="{3CF738FD-EFA4-4AF7-F060-62AFE8AFCB12}"/>
                </a:ext>
              </a:extLst>
            </p:cNvPr>
            <p:cNvSpPr>
              <a:spLocks noChangeArrowheads="1"/>
            </p:cNvSpPr>
            <p:nvPr/>
          </p:nvSpPr>
          <p:spPr bwMode="auto">
            <a:xfrm>
              <a:off x="2109" y="3885"/>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84" name="Oval 7">
              <a:extLst>
                <a:ext uri="{FF2B5EF4-FFF2-40B4-BE49-F238E27FC236}">
                  <a16:creationId xmlns:a16="http://schemas.microsoft.com/office/drawing/2014/main" id="{E296CD57-6CA3-F0BE-12CD-762AE43A2E23}"/>
                </a:ext>
              </a:extLst>
            </p:cNvPr>
            <p:cNvSpPr>
              <a:spLocks noChangeArrowheads="1"/>
            </p:cNvSpPr>
            <p:nvPr/>
          </p:nvSpPr>
          <p:spPr bwMode="auto">
            <a:xfrm>
              <a:off x="1151" y="3890"/>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85" name="Oval 8">
              <a:extLst>
                <a:ext uri="{FF2B5EF4-FFF2-40B4-BE49-F238E27FC236}">
                  <a16:creationId xmlns:a16="http://schemas.microsoft.com/office/drawing/2014/main" id="{B0852E64-24AA-398D-41F4-EFD03708D1AD}"/>
                </a:ext>
              </a:extLst>
            </p:cNvPr>
            <p:cNvSpPr>
              <a:spLocks noChangeArrowheads="1"/>
            </p:cNvSpPr>
            <p:nvPr/>
          </p:nvSpPr>
          <p:spPr bwMode="auto">
            <a:xfrm>
              <a:off x="1147" y="3031"/>
              <a:ext cx="309" cy="301"/>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86" name="Line 9">
              <a:extLst>
                <a:ext uri="{FF2B5EF4-FFF2-40B4-BE49-F238E27FC236}">
                  <a16:creationId xmlns:a16="http://schemas.microsoft.com/office/drawing/2014/main" id="{2EFA662D-707B-509E-ADA5-AAC2046AB239}"/>
                </a:ext>
              </a:extLst>
            </p:cNvPr>
            <p:cNvSpPr>
              <a:spLocks noChangeShapeType="1"/>
            </p:cNvSpPr>
            <p:nvPr/>
          </p:nvSpPr>
          <p:spPr bwMode="auto">
            <a:xfrm flipV="1">
              <a:off x="694" y="3243"/>
              <a:ext cx="454" cy="254"/>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7" name="Line 10">
              <a:extLst>
                <a:ext uri="{FF2B5EF4-FFF2-40B4-BE49-F238E27FC236}">
                  <a16:creationId xmlns:a16="http://schemas.microsoft.com/office/drawing/2014/main" id="{1DDA04BA-B3D9-244D-4E5C-D7CACE8B8642}"/>
                </a:ext>
              </a:extLst>
            </p:cNvPr>
            <p:cNvSpPr>
              <a:spLocks noChangeShapeType="1"/>
            </p:cNvSpPr>
            <p:nvPr/>
          </p:nvSpPr>
          <p:spPr bwMode="auto">
            <a:xfrm>
              <a:off x="676" y="3716"/>
              <a:ext cx="482" cy="291"/>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8" name="Line 11">
              <a:extLst>
                <a:ext uri="{FF2B5EF4-FFF2-40B4-BE49-F238E27FC236}">
                  <a16:creationId xmlns:a16="http://schemas.microsoft.com/office/drawing/2014/main" id="{83477994-D25F-F827-7371-165CCE4926DE}"/>
                </a:ext>
              </a:extLst>
            </p:cNvPr>
            <p:cNvSpPr>
              <a:spLocks noChangeShapeType="1"/>
            </p:cNvSpPr>
            <p:nvPr/>
          </p:nvSpPr>
          <p:spPr bwMode="auto">
            <a:xfrm>
              <a:off x="1239" y="3325"/>
              <a:ext cx="0" cy="58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9" name="Line 12">
              <a:extLst>
                <a:ext uri="{FF2B5EF4-FFF2-40B4-BE49-F238E27FC236}">
                  <a16:creationId xmlns:a16="http://schemas.microsoft.com/office/drawing/2014/main" id="{36B79194-BBA4-67AB-3048-1E019E77EDD5}"/>
                </a:ext>
              </a:extLst>
            </p:cNvPr>
            <p:cNvSpPr>
              <a:spLocks noChangeShapeType="1"/>
            </p:cNvSpPr>
            <p:nvPr/>
          </p:nvSpPr>
          <p:spPr bwMode="auto">
            <a:xfrm flipV="1">
              <a:off x="1339" y="3343"/>
              <a:ext cx="0" cy="54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0" name="Line 13">
              <a:extLst>
                <a:ext uri="{FF2B5EF4-FFF2-40B4-BE49-F238E27FC236}">
                  <a16:creationId xmlns:a16="http://schemas.microsoft.com/office/drawing/2014/main" id="{3AD777AD-3A3F-6FB8-2B40-40686EC76DBC}"/>
                </a:ext>
              </a:extLst>
            </p:cNvPr>
            <p:cNvSpPr>
              <a:spLocks noChangeShapeType="1"/>
            </p:cNvSpPr>
            <p:nvPr/>
          </p:nvSpPr>
          <p:spPr bwMode="auto">
            <a:xfrm>
              <a:off x="1448" y="3179"/>
              <a:ext cx="673"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1" name="Line 14">
              <a:extLst>
                <a:ext uri="{FF2B5EF4-FFF2-40B4-BE49-F238E27FC236}">
                  <a16:creationId xmlns:a16="http://schemas.microsoft.com/office/drawing/2014/main" id="{E5290BF1-B4FB-0231-7209-DB1500239462}"/>
                </a:ext>
              </a:extLst>
            </p:cNvPr>
            <p:cNvSpPr>
              <a:spLocks noChangeShapeType="1"/>
            </p:cNvSpPr>
            <p:nvPr/>
          </p:nvSpPr>
          <p:spPr bwMode="auto">
            <a:xfrm flipH="1">
              <a:off x="1439" y="3279"/>
              <a:ext cx="718" cy="67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2" name="Line 15">
              <a:extLst>
                <a:ext uri="{FF2B5EF4-FFF2-40B4-BE49-F238E27FC236}">
                  <a16:creationId xmlns:a16="http://schemas.microsoft.com/office/drawing/2014/main" id="{A0C4F3DE-82E6-ACDC-BBBE-4F25ACA777DD}"/>
                </a:ext>
              </a:extLst>
            </p:cNvPr>
            <p:cNvSpPr>
              <a:spLocks noChangeShapeType="1"/>
            </p:cNvSpPr>
            <p:nvPr/>
          </p:nvSpPr>
          <p:spPr bwMode="auto">
            <a:xfrm flipV="1">
              <a:off x="2267" y="3334"/>
              <a:ext cx="0" cy="554"/>
            </a:xfrm>
            <a:prstGeom prst="line">
              <a:avLst/>
            </a:prstGeom>
            <a:noFill/>
            <a:ln w="12700">
              <a:solidFill>
                <a:schemeClr val="tx1"/>
              </a:solidFill>
              <a:round/>
              <a:headEnd/>
              <a:tailEnd type="triangle" w="med" len="med"/>
            </a:ln>
          </p:spPr>
          <p:txBody>
            <a:bodyPr wrap="none" anchor="ctr"/>
            <a:lstStyle/>
            <a:p>
              <a:endParaRPr lang="zh-CN" altLang="en-US"/>
            </a:p>
          </p:txBody>
        </p:sp>
        <p:sp>
          <p:nvSpPr>
            <p:cNvPr id="93" name="Line 16">
              <a:extLst>
                <a:ext uri="{FF2B5EF4-FFF2-40B4-BE49-F238E27FC236}">
                  <a16:creationId xmlns:a16="http://schemas.microsoft.com/office/drawing/2014/main" id="{954669B4-2694-0CB3-24D2-904A7270E30C}"/>
                </a:ext>
              </a:extLst>
            </p:cNvPr>
            <p:cNvSpPr>
              <a:spLocks noChangeShapeType="1"/>
            </p:cNvSpPr>
            <p:nvPr/>
          </p:nvSpPr>
          <p:spPr bwMode="auto">
            <a:xfrm>
              <a:off x="1458" y="4043"/>
              <a:ext cx="654"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4" name="Line 17">
              <a:extLst>
                <a:ext uri="{FF2B5EF4-FFF2-40B4-BE49-F238E27FC236}">
                  <a16:creationId xmlns:a16="http://schemas.microsoft.com/office/drawing/2014/main" id="{63F45551-B696-3E77-1F85-A23BF57ABAD1}"/>
                </a:ext>
              </a:extLst>
            </p:cNvPr>
            <p:cNvSpPr>
              <a:spLocks noChangeShapeType="1"/>
            </p:cNvSpPr>
            <p:nvPr/>
          </p:nvSpPr>
          <p:spPr bwMode="auto">
            <a:xfrm>
              <a:off x="2403" y="3206"/>
              <a:ext cx="454" cy="31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5" name="Line 18">
              <a:extLst>
                <a:ext uri="{FF2B5EF4-FFF2-40B4-BE49-F238E27FC236}">
                  <a16:creationId xmlns:a16="http://schemas.microsoft.com/office/drawing/2014/main" id="{434099C0-E38C-A4B2-804E-83C44F242DCA}"/>
                </a:ext>
              </a:extLst>
            </p:cNvPr>
            <p:cNvSpPr>
              <a:spLocks noChangeShapeType="1"/>
            </p:cNvSpPr>
            <p:nvPr/>
          </p:nvSpPr>
          <p:spPr bwMode="auto">
            <a:xfrm flipV="1">
              <a:off x="2403" y="3706"/>
              <a:ext cx="454" cy="25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6" name="Text Box 19">
              <a:extLst>
                <a:ext uri="{FF2B5EF4-FFF2-40B4-BE49-F238E27FC236}">
                  <a16:creationId xmlns:a16="http://schemas.microsoft.com/office/drawing/2014/main" id="{D4B936AC-5728-8016-ED88-20DEDBC888BD}"/>
                </a:ext>
              </a:extLst>
            </p:cNvPr>
            <p:cNvSpPr txBox="1">
              <a:spLocks noChangeArrowheads="1"/>
            </p:cNvSpPr>
            <p:nvPr/>
          </p:nvSpPr>
          <p:spPr bwMode="auto">
            <a:xfrm>
              <a:off x="574" y="3151"/>
              <a:ext cx="48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11/16</a:t>
              </a:r>
              <a:endParaRPr lang="en-US" altLang="zh-CN" sz="2400">
                <a:latin typeface="Times New Roman" pitchFamily="18" charset="0"/>
              </a:endParaRPr>
            </a:p>
          </p:txBody>
        </p:sp>
        <p:sp>
          <p:nvSpPr>
            <p:cNvPr id="97" name="Text Box 20">
              <a:extLst>
                <a:ext uri="{FF2B5EF4-FFF2-40B4-BE49-F238E27FC236}">
                  <a16:creationId xmlns:a16="http://schemas.microsoft.com/office/drawing/2014/main" id="{EAC4DA7F-9452-068C-0F54-07036CCEE163}"/>
                </a:ext>
              </a:extLst>
            </p:cNvPr>
            <p:cNvSpPr txBox="1">
              <a:spLocks noChangeArrowheads="1"/>
            </p:cNvSpPr>
            <p:nvPr/>
          </p:nvSpPr>
          <p:spPr bwMode="auto">
            <a:xfrm>
              <a:off x="595" y="3884"/>
              <a:ext cx="48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12</a:t>
              </a:r>
              <a:r>
                <a:rPr lang="en-US" altLang="zh-CN" sz="2000">
                  <a:latin typeface="Times New Roman" pitchFamily="18" charset="0"/>
                </a:rPr>
                <a:t>/13</a:t>
              </a:r>
              <a:endParaRPr lang="en-US" altLang="zh-CN" sz="2400">
                <a:latin typeface="Times New Roman" pitchFamily="18" charset="0"/>
              </a:endParaRPr>
            </a:p>
          </p:txBody>
        </p:sp>
        <p:sp>
          <p:nvSpPr>
            <p:cNvPr id="98" name="Text Box 21">
              <a:extLst>
                <a:ext uri="{FF2B5EF4-FFF2-40B4-BE49-F238E27FC236}">
                  <a16:creationId xmlns:a16="http://schemas.microsoft.com/office/drawing/2014/main" id="{9A3C4858-316A-3127-AF5F-DE6795AC8BFB}"/>
                </a:ext>
              </a:extLst>
            </p:cNvPr>
            <p:cNvSpPr txBox="1">
              <a:spLocks noChangeArrowheads="1"/>
            </p:cNvSpPr>
            <p:nvPr/>
          </p:nvSpPr>
          <p:spPr bwMode="auto">
            <a:xfrm>
              <a:off x="885" y="3496"/>
              <a:ext cx="40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99" name="Text Box 22">
              <a:extLst>
                <a:ext uri="{FF2B5EF4-FFF2-40B4-BE49-F238E27FC236}">
                  <a16:creationId xmlns:a16="http://schemas.microsoft.com/office/drawing/2014/main" id="{75185B6F-1B63-6FFF-D563-16BDA6ED5317}"/>
                </a:ext>
              </a:extLst>
            </p:cNvPr>
            <p:cNvSpPr txBox="1">
              <a:spLocks noChangeArrowheads="1"/>
            </p:cNvSpPr>
            <p:nvPr/>
          </p:nvSpPr>
          <p:spPr bwMode="auto">
            <a:xfrm>
              <a:off x="1327" y="3487"/>
              <a:ext cx="32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100" name="Text Box 24">
              <a:extLst>
                <a:ext uri="{FF2B5EF4-FFF2-40B4-BE49-F238E27FC236}">
                  <a16:creationId xmlns:a16="http://schemas.microsoft.com/office/drawing/2014/main" id="{D59956A4-BC8C-2133-B0E0-A0BC810C3BEB}"/>
                </a:ext>
              </a:extLst>
            </p:cNvPr>
            <p:cNvSpPr txBox="1">
              <a:spLocks noChangeArrowheads="1"/>
            </p:cNvSpPr>
            <p:nvPr/>
          </p:nvSpPr>
          <p:spPr bwMode="auto">
            <a:xfrm>
              <a:off x="1590" y="4042"/>
              <a:ext cx="48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11/14</a:t>
              </a:r>
            </a:p>
          </p:txBody>
        </p:sp>
        <p:sp>
          <p:nvSpPr>
            <p:cNvPr id="101" name="Text Box 25">
              <a:extLst>
                <a:ext uri="{FF2B5EF4-FFF2-40B4-BE49-F238E27FC236}">
                  <a16:creationId xmlns:a16="http://schemas.microsoft.com/office/drawing/2014/main" id="{15E7200C-C1FE-3166-485C-264708C3493B}"/>
                </a:ext>
              </a:extLst>
            </p:cNvPr>
            <p:cNvSpPr txBox="1">
              <a:spLocks noChangeArrowheads="1"/>
            </p:cNvSpPr>
            <p:nvPr/>
          </p:nvSpPr>
          <p:spPr bwMode="auto">
            <a:xfrm>
              <a:off x="1754" y="3560"/>
              <a:ext cx="32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/9</a:t>
              </a:r>
            </a:p>
          </p:txBody>
        </p:sp>
        <p:sp>
          <p:nvSpPr>
            <p:cNvPr id="102" name="Text Box 26">
              <a:extLst>
                <a:ext uri="{FF2B5EF4-FFF2-40B4-BE49-F238E27FC236}">
                  <a16:creationId xmlns:a16="http://schemas.microsoft.com/office/drawing/2014/main" id="{1464BCC9-8D49-167E-1FF9-E161955B6217}"/>
                </a:ext>
              </a:extLst>
            </p:cNvPr>
            <p:cNvSpPr txBox="1">
              <a:spLocks noChangeArrowheads="1"/>
            </p:cNvSpPr>
            <p:nvPr/>
          </p:nvSpPr>
          <p:spPr bwMode="auto">
            <a:xfrm>
              <a:off x="2254" y="3496"/>
              <a:ext cx="32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7/7</a:t>
              </a:r>
            </a:p>
          </p:txBody>
        </p:sp>
        <p:sp>
          <p:nvSpPr>
            <p:cNvPr id="103" name="Text Box 27">
              <a:extLst>
                <a:ext uri="{FF2B5EF4-FFF2-40B4-BE49-F238E27FC236}">
                  <a16:creationId xmlns:a16="http://schemas.microsoft.com/office/drawing/2014/main" id="{A292015A-F03C-585A-50A4-A6E84E198835}"/>
                </a:ext>
              </a:extLst>
            </p:cNvPr>
            <p:cNvSpPr txBox="1">
              <a:spLocks noChangeArrowheads="1"/>
            </p:cNvSpPr>
            <p:nvPr/>
          </p:nvSpPr>
          <p:spPr bwMode="auto">
            <a:xfrm>
              <a:off x="2563" y="3105"/>
              <a:ext cx="48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19</a:t>
              </a:r>
              <a:r>
                <a:rPr lang="en-US" altLang="zh-CN" sz="2000">
                  <a:latin typeface="Times New Roman" pitchFamily="18" charset="0"/>
                </a:rPr>
                <a:t>/20</a:t>
              </a:r>
              <a:endParaRPr lang="en-US" altLang="zh-CN" sz="2400">
                <a:latin typeface="Times New Roman" pitchFamily="18" charset="0"/>
              </a:endParaRPr>
            </a:p>
          </p:txBody>
        </p:sp>
        <p:sp>
          <p:nvSpPr>
            <p:cNvPr id="104" name="Text Box 28">
              <a:extLst>
                <a:ext uri="{FF2B5EF4-FFF2-40B4-BE49-F238E27FC236}">
                  <a16:creationId xmlns:a16="http://schemas.microsoft.com/office/drawing/2014/main" id="{3CD5B59E-618F-BD93-EF76-8F80D49D2831}"/>
                </a:ext>
              </a:extLst>
            </p:cNvPr>
            <p:cNvSpPr txBox="1">
              <a:spLocks noChangeArrowheads="1"/>
            </p:cNvSpPr>
            <p:nvPr/>
          </p:nvSpPr>
          <p:spPr bwMode="auto">
            <a:xfrm>
              <a:off x="2572" y="3833"/>
              <a:ext cx="320" cy="250"/>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grpSp>
      <p:sp>
        <p:nvSpPr>
          <p:cNvPr id="105" name="文本框 104">
            <a:extLst>
              <a:ext uri="{FF2B5EF4-FFF2-40B4-BE49-F238E27FC236}">
                <a16:creationId xmlns:a16="http://schemas.microsoft.com/office/drawing/2014/main" id="{814096A8-D651-25E7-17B0-90F879A09AC8}"/>
              </a:ext>
            </a:extLst>
          </p:cNvPr>
          <p:cNvSpPr txBox="1"/>
          <p:nvPr/>
        </p:nvSpPr>
        <p:spPr>
          <a:xfrm>
            <a:off x="471896" y="2477400"/>
            <a:ext cx="410690" cy="523220"/>
          </a:xfrm>
          <a:prstGeom prst="rect">
            <a:avLst/>
          </a:prstGeom>
          <a:noFill/>
        </p:spPr>
        <p:txBody>
          <a:bodyPr wrap="none" rtlCol="0">
            <a:spAutoFit/>
          </a:bodyPr>
          <a:lstStyle/>
          <a:p>
            <a:r>
              <a:rPr kumimoji="1" lang="en-US" altLang="zh-CN" sz="2800" dirty="0">
                <a:solidFill>
                  <a:srgbClr val="0000FF"/>
                </a:solidFill>
              </a:rPr>
              <a:t>G</a:t>
            </a:r>
            <a:endParaRPr kumimoji="1" lang="zh-CN" altLang="en-US" sz="2800" dirty="0">
              <a:solidFill>
                <a:srgbClr val="0000FF"/>
              </a:solidFill>
            </a:endParaRPr>
          </a:p>
        </p:txBody>
      </p:sp>
      <p:sp>
        <p:nvSpPr>
          <p:cNvPr id="106" name="文本框 105">
            <a:extLst>
              <a:ext uri="{FF2B5EF4-FFF2-40B4-BE49-F238E27FC236}">
                <a16:creationId xmlns:a16="http://schemas.microsoft.com/office/drawing/2014/main" id="{0A64F25F-5137-EA46-1850-DCDE80EFCD80}"/>
              </a:ext>
            </a:extLst>
          </p:cNvPr>
          <p:cNvSpPr txBox="1"/>
          <p:nvPr/>
        </p:nvSpPr>
        <p:spPr>
          <a:xfrm>
            <a:off x="6150658" y="2564329"/>
            <a:ext cx="484428" cy="523220"/>
          </a:xfrm>
          <a:prstGeom prst="rect">
            <a:avLst/>
          </a:prstGeom>
          <a:noFill/>
        </p:spPr>
        <p:txBody>
          <a:bodyPr wrap="none" rtlCol="0">
            <a:spAutoFit/>
          </a:bodyPr>
          <a:lstStyle/>
          <a:p>
            <a:r>
              <a:rPr kumimoji="1" lang="en-US" altLang="zh-CN" sz="2800" dirty="0">
                <a:solidFill>
                  <a:srgbClr val="0000FF"/>
                </a:solidFill>
              </a:rPr>
              <a:t>G</a:t>
            </a:r>
            <a:r>
              <a:rPr kumimoji="1" lang="en-US" altLang="zh-CN" sz="2800" baseline="-25000" dirty="0">
                <a:solidFill>
                  <a:srgbClr val="0000FF"/>
                </a:solidFill>
              </a:rPr>
              <a:t>f</a:t>
            </a:r>
            <a:endParaRPr kumimoji="1" lang="zh-CN" altLang="en-US" sz="2800" baseline="-25000" dirty="0">
              <a:solidFill>
                <a:srgbClr val="0000FF"/>
              </a:solidFill>
            </a:endParaRPr>
          </a:p>
        </p:txBody>
      </p:sp>
      <p:sp>
        <p:nvSpPr>
          <p:cNvPr id="107" name="右箭头 106">
            <a:extLst>
              <a:ext uri="{FF2B5EF4-FFF2-40B4-BE49-F238E27FC236}">
                <a16:creationId xmlns:a16="http://schemas.microsoft.com/office/drawing/2014/main" id="{358827FD-1BA7-D340-E417-BEDB36FD9538}"/>
              </a:ext>
            </a:extLst>
          </p:cNvPr>
          <p:cNvSpPr/>
          <p:nvPr/>
        </p:nvSpPr>
        <p:spPr>
          <a:xfrm rot="8536880">
            <a:off x="6114014" y="4113347"/>
            <a:ext cx="583096" cy="699293"/>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6B2C3879-4AB0-08BB-7CF0-8F3F8F08C98F}"/>
              </a:ext>
            </a:extLst>
          </p:cNvPr>
          <p:cNvSpPr txBox="1"/>
          <p:nvPr/>
        </p:nvSpPr>
        <p:spPr>
          <a:xfrm>
            <a:off x="7884814" y="5489437"/>
            <a:ext cx="2162772" cy="523220"/>
          </a:xfrm>
          <a:prstGeom prst="rect">
            <a:avLst/>
          </a:prstGeom>
          <a:noFill/>
        </p:spPr>
        <p:txBody>
          <a:bodyPr wrap="none" rtlCol="0">
            <a:spAutoFit/>
          </a:bodyPr>
          <a:lstStyle/>
          <a:p>
            <a:r>
              <a:rPr kumimoji="1" lang="zh-CN" altLang="en-US" sz="2800" dirty="0">
                <a:solidFill>
                  <a:srgbClr val="0000FF"/>
                </a:solidFill>
              </a:rPr>
              <a:t>流量增加</a:t>
            </a:r>
            <a:r>
              <a:rPr kumimoji="1" lang="en-US" altLang="zh-CN" sz="2800" dirty="0">
                <a:solidFill>
                  <a:srgbClr val="0000FF"/>
                </a:solidFill>
              </a:rPr>
              <a:t>4</a:t>
            </a:r>
            <a:r>
              <a:rPr kumimoji="1" lang="zh-CN" altLang="en-US" sz="2800" dirty="0">
                <a:solidFill>
                  <a:srgbClr val="0000FF"/>
                </a:solidFill>
              </a:rPr>
              <a:t>！</a:t>
            </a:r>
          </a:p>
        </p:txBody>
      </p:sp>
      <p:sp>
        <p:nvSpPr>
          <p:cNvPr id="109" name="文本框 108">
            <a:extLst>
              <a:ext uri="{FF2B5EF4-FFF2-40B4-BE49-F238E27FC236}">
                <a16:creationId xmlns:a16="http://schemas.microsoft.com/office/drawing/2014/main" id="{FCCB86C0-E111-7FD3-99DF-0233A7FE9AA5}"/>
              </a:ext>
            </a:extLst>
          </p:cNvPr>
          <p:cNvSpPr txBox="1"/>
          <p:nvPr/>
        </p:nvSpPr>
        <p:spPr>
          <a:xfrm>
            <a:off x="1247674" y="1081546"/>
            <a:ext cx="9320879" cy="1200329"/>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重要性质</a:t>
            </a:r>
            <a:r>
              <a:rPr kumimoji="1" lang="zh-CN" altLang="en-US" sz="2400" dirty="0">
                <a:solidFill>
                  <a:schemeClr val="bg1"/>
                </a:solidFill>
                <a:latin typeface="Microsoft YaHei" panose="020B0503020204020204" pitchFamily="34" charset="-122"/>
                <a:ea typeface="Microsoft YaHei" panose="020B0503020204020204" pitchFamily="34" charset="-122"/>
              </a:rPr>
              <a:t>：设</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是剩余流量图</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en-US" altLang="zh-CN" sz="2400" baseline="-250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的增广路径，且</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是路径的增广容量。在流网络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中，沿</a:t>
            </a:r>
            <a:r>
              <a:rPr kumimoji="1" lang="en-US" altLang="zh-CN" sz="2400" dirty="0">
                <a:solidFill>
                  <a:schemeClr val="bg1"/>
                </a:solidFill>
                <a:latin typeface="Microsoft YaHei" panose="020B0503020204020204" pitchFamily="34" charset="-122"/>
                <a:ea typeface="Microsoft YaHei" panose="020B0503020204020204" pitchFamily="34" charset="-122"/>
              </a:rPr>
              <a:t>p</a:t>
            </a:r>
            <a:r>
              <a:rPr kumimoji="1" lang="zh-CN" altLang="en-US" sz="2400" dirty="0">
                <a:solidFill>
                  <a:schemeClr val="bg1"/>
                </a:solidFill>
                <a:latin typeface="Microsoft YaHei" panose="020B0503020204020204" pitchFamily="34" charset="-122"/>
                <a:ea typeface="Microsoft YaHei" panose="020B0503020204020204" pitchFamily="34" charset="-122"/>
              </a:rPr>
              <a:t>中的每条边，将结点间的流增加</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 </a:t>
            </a:r>
            <a:r>
              <a:rPr kumimoji="1" lang="zh-CN" altLang="en-US" sz="2400" dirty="0">
                <a:solidFill>
                  <a:schemeClr val="bg1"/>
                </a:solidFill>
                <a:latin typeface="Microsoft YaHei" panose="020B0503020204020204" pitchFamily="34" charset="-122"/>
                <a:ea typeface="Microsoft YaHei" panose="020B0503020204020204" pitchFamily="34" charset="-122"/>
              </a:rPr>
              <a:t>，可使流网络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的</a:t>
            </a:r>
            <a:r>
              <a:rPr kumimoji="1" lang="zh-CN" altLang="en-US" sz="2400" dirty="0">
                <a:solidFill>
                  <a:srgbClr val="FFFF00"/>
                </a:solidFill>
                <a:latin typeface="Microsoft YaHei" panose="020B0503020204020204" pitchFamily="34" charset="-122"/>
                <a:ea typeface="Microsoft YaHei" panose="020B0503020204020204" pitchFamily="34" charset="-122"/>
              </a:rPr>
              <a:t>流量</a:t>
            </a:r>
            <a:r>
              <a:rPr kumimoji="1" lang="en-US" altLang="zh-CN" sz="2400" dirty="0">
                <a:solidFill>
                  <a:srgbClr val="FFFF00"/>
                </a:solidFill>
                <a:latin typeface="Microsoft YaHei" panose="020B0503020204020204" pitchFamily="34" charset="-122"/>
                <a:ea typeface="Microsoft YaHei" panose="020B0503020204020204" pitchFamily="34" charset="-122"/>
              </a:rPr>
              <a:t>|f|</a:t>
            </a:r>
            <a:r>
              <a:rPr kumimoji="1" lang="zh-CN" altLang="en-US" sz="2400" dirty="0">
                <a:solidFill>
                  <a:srgbClr val="FFFF00"/>
                </a:solidFill>
                <a:latin typeface="Microsoft YaHei" panose="020B0503020204020204" pitchFamily="34" charset="-122"/>
                <a:ea typeface="Microsoft YaHei" panose="020B0503020204020204" pitchFamily="34" charset="-122"/>
              </a:rPr>
              <a:t>增加</a:t>
            </a:r>
            <a:r>
              <a:rPr kumimoji="1" lang="en-US" altLang="zh-CN" sz="2400" dirty="0" err="1">
                <a:solidFill>
                  <a:srgbClr val="FFFF00"/>
                </a:solidFill>
                <a:latin typeface="Microsoft YaHei" panose="020B0503020204020204" pitchFamily="34" charset="-122"/>
                <a:ea typeface="Microsoft YaHei" panose="020B0503020204020204" pitchFamily="34" charset="-122"/>
              </a:rPr>
              <a:t>c</a:t>
            </a:r>
            <a:r>
              <a:rPr kumimoji="1" lang="en-US" altLang="zh-CN" sz="2400" baseline="-25000" dirty="0" err="1">
                <a:solidFill>
                  <a:srgbClr val="FFFF00"/>
                </a:solidFill>
                <a:latin typeface="Microsoft YaHei" panose="020B0503020204020204" pitchFamily="34" charset="-122"/>
                <a:ea typeface="Microsoft YaHei" panose="020B0503020204020204" pitchFamily="34" charset="-122"/>
              </a:rPr>
              <a:t>f</a:t>
            </a:r>
            <a:r>
              <a:rPr kumimoji="1" lang="en-US" altLang="zh-CN" sz="2400" dirty="0">
                <a:solidFill>
                  <a:srgbClr val="FFFF00"/>
                </a:solidFill>
                <a:latin typeface="Microsoft YaHei" panose="020B0503020204020204" pitchFamily="34" charset="-122"/>
                <a:ea typeface="Microsoft YaHei" panose="020B0503020204020204" pitchFamily="34" charset="-122"/>
              </a:rPr>
              <a:t>(p) </a:t>
            </a:r>
            <a:r>
              <a:rPr kumimoji="1" lang="zh-CN" altLang="en-US" sz="2400" dirty="0">
                <a:solidFill>
                  <a:schemeClr val="bg1"/>
                </a:solidFill>
                <a:latin typeface="Microsoft YaHei" panose="020B0503020204020204" pitchFamily="34" charset="-122"/>
                <a:ea typeface="Microsoft YaHei" panose="020B0503020204020204" pitchFamily="34" charset="-122"/>
              </a:rPr>
              <a:t>。</a:t>
            </a:r>
            <a:endParaRPr kumimoji="1" lang="en-US" altLang="zh-CN" sz="2400" baseline="-25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64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blinds(horizontal)">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500" fill="hold"/>
                                        <p:tgtEl>
                                          <p:spTgt spid="75"/>
                                        </p:tgtEl>
                                        <p:attrNameLst>
                                          <p:attrName>ppt_x</p:attrName>
                                        </p:attrNameLst>
                                      </p:cBhvr>
                                      <p:tavLst>
                                        <p:tav tm="0">
                                          <p:val>
                                            <p:strVal val="#ppt_x"/>
                                          </p:val>
                                        </p:tav>
                                        <p:tav tm="100000">
                                          <p:val>
                                            <p:strVal val="#ppt_x"/>
                                          </p:val>
                                        </p:tav>
                                      </p:tavLst>
                                    </p:anim>
                                    <p:anim calcmode="lin" valueType="num">
                                      <p:cBhvr additive="base">
                                        <p:cTn id="1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box(in)">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checkerboard(across)">
                                      <p:cBhvr>
                                        <p:cTn id="2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07" grpId="0" animBg="1"/>
      <p:bldP spid="108"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最大流与最小割</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1010366" cy="2649768"/>
              </a:xfrm>
            </p:spPr>
            <p:txBody>
              <a:bodyPr>
                <a:noAutofit/>
              </a:bodyPr>
              <a:lstStyle/>
              <a:p>
                <a:pPr algn="just">
                  <a:lnSpc>
                    <a:spcPct val="110000"/>
                  </a:lnSpc>
                </a:pPr>
                <a:r>
                  <a:rPr lang="zh-CN" altLang="en-US" sz="2400" b="1" u="sng" dirty="0"/>
                  <a:t>最大流、最小割定理</a:t>
                </a:r>
                <a:r>
                  <a:rPr lang="en-US" altLang="zh-CN" sz="2400" b="1" dirty="0"/>
                  <a:t>    </a:t>
                </a:r>
              </a:p>
              <a:p>
                <a:pPr algn="just">
                  <a:lnSpc>
                    <a:spcPct val="110000"/>
                  </a:lnSpc>
                </a:pPr>
                <a:r>
                  <a:rPr lang="zh-CN" altLang="en-US" sz="2400" b="1" dirty="0"/>
                  <a:t>   </a:t>
                </a:r>
                <a:r>
                  <a:rPr lang="zh-CN" altLang="en-US" sz="2400" dirty="0"/>
                  <a:t>设流网络</a:t>
                </a:r>
                <a14:m>
                  <m:oMath xmlns:m="http://schemas.openxmlformats.org/officeDocument/2006/math">
                    <m:r>
                      <m:rPr>
                        <m:sty m:val="p"/>
                      </m:rPr>
                      <a:rPr lang="en-US" altLang="zh-CN" sz="2400" i="1" dirty="0">
                        <a:latin typeface="Cambria Math" panose="02040503050406030204" charset="0"/>
                      </a:rPr>
                      <m:t>G</m:t>
                    </m:r>
                  </m:oMath>
                </a14:m>
                <a:r>
                  <a:rPr lang="en-US" altLang="zh-CN" sz="2400" dirty="0"/>
                  <a:t>=(V,</a:t>
                </a:r>
                <a:r>
                  <a:rPr lang="zh-CN" altLang="en-US" sz="2400" dirty="0"/>
                  <a:t> </a:t>
                </a:r>
                <a:r>
                  <a:rPr lang="en-US" altLang="zh-CN" sz="2400" dirty="0"/>
                  <a:t>E)</a:t>
                </a:r>
                <a:r>
                  <a:rPr lang="zh-CN" altLang="en-US" sz="2400" dirty="0"/>
                  <a:t>的流为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oMath>
                </a14:m>
                <a:r>
                  <a:rPr lang="zh-CN" altLang="en-US" sz="2400" dirty="0"/>
                  <a:t>，下面的描述是等价的：</a:t>
                </a:r>
                <a:endParaRPr lang="en-US" altLang="zh-CN" sz="2400" dirty="0"/>
              </a:p>
              <a:p>
                <a:pPr algn="just">
                  <a:lnSpc>
                    <a:spcPct val="110000"/>
                  </a:lnSpc>
                </a:pPr>
                <a:r>
                  <a:rPr lang="zh-CN" altLang="en-US" sz="2400" dirty="0"/>
                  <a:t>  （</a:t>
                </a:r>
                <a:r>
                  <a:rPr lang="en-US" altLang="zh-CN" sz="2400" dirty="0"/>
                  <a:t>1</a:t>
                </a:r>
                <a:r>
                  <a:rPr lang="zh-CN" altLang="en-US" sz="2400" dirty="0"/>
                  <a:t>） 存在割</a:t>
                </a:r>
                <a:r>
                  <a:rPr lang="en-US" altLang="zh-CN" sz="2400" dirty="0"/>
                  <a:t>(S,</a:t>
                </a:r>
                <a:r>
                  <a:rPr lang="zh-CN" altLang="en-US" sz="2400" dirty="0"/>
                  <a:t> </a:t>
                </a:r>
                <a:r>
                  <a:rPr lang="en-US" altLang="zh-CN" sz="2400" dirty="0"/>
                  <a:t>T)</a:t>
                </a:r>
                <a:r>
                  <a:rPr lang="zh-CN" altLang="en-US" sz="2400" dirty="0"/>
                  <a:t>，满足</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oMath>
                </a14:m>
                <a:r>
                  <a:rPr lang="zh-CN" altLang="en-US" sz="2400" dirty="0"/>
                  <a:t> （</a:t>
                </a:r>
                <a:r>
                  <a:rPr lang="zh-CN" altLang="en-US" sz="2400" dirty="0">
                    <a:solidFill>
                      <a:srgbClr val="0000FF"/>
                    </a:solidFill>
                  </a:rPr>
                  <a:t>最小割</a:t>
                </a:r>
                <a:r>
                  <a:rPr lang="zh-CN" altLang="en-US" sz="2400" dirty="0"/>
                  <a:t>）</a:t>
                </a:r>
                <a:endParaRPr lang="en-US" altLang="zh-CN" sz="2400" dirty="0"/>
              </a:p>
              <a:p>
                <a:pPr algn="just">
                  <a:lnSpc>
                    <a:spcPct val="110000"/>
                  </a:lnSpc>
                </a:pPr>
                <a:r>
                  <a:rPr lang="zh-CN" altLang="en-US" sz="2400" dirty="0"/>
                  <a:t>    </a:t>
                </a:r>
                <a:r>
                  <a:rPr lang="en-US" altLang="zh-CN" sz="2400" dirty="0"/>
                  <a:t>(2)</a:t>
                </a:r>
                <a:r>
                  <a:rPr lang="zh-CN" altLang="en-US" sz="2400" dirty="0"/>
                  <a:t>   </a:t>
                </a:r>
                <a:r>
                  <a:rPr lang="en-US" altLang="zh-CN" sz="2400" dirty="0"/>
                  <a:t>f</a:t>
                </a:r>
                <a:r>
                  <a:rPr lang="zh-CN" altLang="en-US" sz="2400" dirty="0"/>
                  <a:t>是流网络</a:t>
                </a:r>
                <a:r>
                  <a:rPr lang="en-US" altLang="zh-CN" sz="2400" dirty="0"/>
                  <a:t>G</a:t>
                </a:r>
                <a:r>
                  <a:rPr lang="zh-CN" altLang="en-US" sz="2400" dirty="0"/>
                  <a:t>的</a:t>
                </a:r>
                <a:r>
                  <a:rPr lang="zh-CN" altLang="en-US" sz="2400" dirty="0">
                    <a:solidFill>
                      <a:srgbClr val="C00000"/>
                    </a:solidFill>
                  </a:rPr>
                  <a:t>最大流</a:t>
                </a:r>
                <a:endParaRPr lang="en-US" altLang="zh-CN" sz="2400" dirty="0">
                  <a:solidFill>
                    <a:srgbClr val="C00000"/>
                  </a:solidFill>
                </a:endParaRPr>
              </a:p>
              <a:p>
                <a:pPr algn="just">
                  <a:lnSpc>
                    <a:spcPct val="110000"/>
                  </a:lnSpc>
                </a:pPr>
                <a:r>
                  <a:rPr lang="zh-CN" altLang="en-US" sz="2400" dirty="0"/>
                  <a:t>    </a:t>
                </a:r>
                <a:r>
                  <a:rPr lang="en-US" altLang="zh-CN" sz="2400" dirty="0"/>
                  <a:t>(3)</a:t>
                </a:r>
                <a:r>
                  <a:rPr lang="zh-CN" altLang="en-US" sz="2400" dirty="0"/>
                  <a:t>   </a:t>
                </a:r>
                <a:r>
                  <a:rPr lang="en-US" altLang="zh-CN" sz="2400" dirty="0"/>
                  <a:t>f</a:t>
                </a:r>
                <a:r>
                  <a:rPr lang="zh-CN" altLang="en-US" sz="2400" dirty="0"/>
                  <a:t>对应的剩余流网络</a:t>
                </a:r>
                <a:r>
                  <a:rPr lang="en-US" altLang="zh-CN" sz="2400" dirty="0"/>
                  <a:t>G</a:t>
                </a:r>
                <a:r>
                  <a:rPr lang="en-US" altLang="zh-CN" sz="2400" baseline="-25000" dirty="0"/>
                  <a:t>f</a:t>
                </a:r>
                <a:r>
                  <a:rPr lang="zh-CN" altLang="en-US" sz="2400" dirty="0"/>
                  <a:t>中，没有从源点</a:t>
                </a:r>
                <a:r>
                  <a:rPr lang="en-US" altLang="zh-CN" sz="2400" dirty="0"/>
                  <a:t>s</a:t>
                </a:r>
                <a:r>
                  <a:rPr lang="zh-CN" altLang="en-US" sz="2400" dirty="0"/>
                  <a:t>到漕点</a:t>
                </a:r>
                <a:r>
                  <a:rPr lang="en-US" altLang="zh-CN" sz="2400" dirty="0"/>
                  <a:t>t</a:t>
                </a:r>
                <a:r>
                  <a:rPr lang="zh-CN" altLang="en-US" sz="2400" dirty="0"/>
                  <a:t>的增广路径</a:t>
                </a: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1010366" cy="2649768"/>
              </a:xfrm>
              <a:blipFill>
                <a:blip r:embed="rId3"/>
                <a:stretch>
                  <a:fillRect l="-923" t="-1429" b="-238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1832A535-A71E-284C-B7CB-95D6E333C9CF}"/>
              </a:ext>
            </a:extLst>
          </p:cNvPr>
          <p:cNvSpPr txBox="1"/>
          <p:nvPr/>
        </p:nvSpPr>
        <p:spPr>
          <a:xfrm>
            <a:off x="1546041" y="4848722"/>
            <a:ext cx="8896673" cy="1200329"/>
          </a:xfrm>
          <a:prstGeom prst="rect">
            <a:avLst/>
          </a:prstGeom>
          <a:solidFill>
            <a:srgbClr val="009999"/>
          </a:solidFill>
        </p:spPr>
        <p:txBody>
          <a:bodyPr wrap="square" rtlCol="0">
            <a:spAutoFit/>
          </a:bodyPr>
          <a:lstStyle/>
          <a:p>
            <a:pPr algn="ctr"/>
            <a:r>
              <a:rPr kumimoji="1" lang="zh-CN" altLang="en-US" sz="2400" b="1" dirty="0">
                <a:solidFill>
                  <a:schemeClr val="bg1"/>
                </a:solidFill>
                <a:latin typeface="Microsoft YaHei" panose="020B0503020204020204" pitchFamily="34" charset="-122"/>
                <a:ea typeface="Microsoft YaHei" panose="020B0503020204020204" pitchFamily="34" charset="-122"/>
              </a:rPr>
              <a:t>最大流定理</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a:p>
            <a:r>
              <a:rPr kumimoji="1" lang="zh-CN" altLang="en-US" sz="2400" dirty="0">
                <a:solidFill>
                  <a:schemeClr val="bg1"/>
                </a:solidFill>
                <a:latin typeface="Microsoft YaHei" panose="020B0503020204020204" pitchFamily="34" charset="-122"/>
                <a:ea typeface="Microsoft YaHei" panose="020B0503020204020204" pitchFamily="34" charset="-122"/>
              </a:rPr>
              <a:t>流网络</a:t>
            </a:r>
            <a:r>
              <a:rPr kumimoji="1" lang="en-US" altLang="zh-CN" sz="2400" dirty="0">
                <a:solidFill>
                  <a:schemeClr val="bg1"/>
                </a:solidFill>
                <a:latin typeface="Microsoft YaHei" panose="020B0503020204020204" pitchFamily="34" charset="-122"/>
                <a:ea typeface="Microsoft YaHei" panose="020B0503020204020204" pitchFamily="34" charset="-122"/>
              </a:rPr>
              <a:t>G</a:t>
            </a:r>
            <a:r>
              <a:rPr kumimoji="1" lang="zh-CN" altLang="en-US" sz="2400" dirty="0">
                <a:solidFill>
                  <a:schemeClr val="bg1"/>
                </a:solidFill>
                <a:latin typeface="Microsoft YaHei" panose="020B0503020204020204" pitchFamily="34" charset="-122"/>
                <a:ea typeface="Microsoft YaHei" panose="020B0503020204020204" pitchFamily="34" charset="-122"/>
              </a:rPr>
              <a:t>的流 </a:t>
            </a:r>
            <a:r>
              <a:rPr kumimoji="1" lang="en-US" altLang="zh-CN" sz="24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 是</a:t>
            </a:r>
            <a:r>
              <a:rPr kumimoji="1" lang="zh-CN" altLang="en-US" sz="2400" dirty="0">
                <a:solidFill>
                  <a:srgbClr val="FFFF00"/>
                </a:solidFill>
                <a:latin typeface="Microsoft YaHei" panose="020B0503020204020204" pitchFamily="34" charset="-122"/>
                <a:ea typeface="Microsoft YaHei" panose="020B0503020204020204" pitchFamily="34" charset="-122"/>
              </a:rPr>
              <a:t>最大流</a:t>
            </a:r>
            <a:r>
              <a:rPr kumimoji="1" lang="zh-CN" altLang="en-US" sz="2400" dirty="0">
                <a:solidFill>
                  <a:schemeClr val="bg1"/>
                </a:solidFill>
                <a:latin typeface="Microsoft YaHei" panose="020B0503020204020204" pitchFamily="34" charset="-122"/>
                <a:ea typeface="Microsoft YaHei" panose="020B0503020204020204" pitchFamily="34" charset="-122"/>
              </a:rPr>
              <a:t>的充分必要条件：</a:t>
            </a:r>
            <a:r>
              <a:rPr kumimoji="1" lang="en-US" altLang="zh-CN" sz="2400" dirty="0">
                <a:solidFill>
                  <a:schemeClr val="bg1"/>
                </a:solidFill>
                <a:latin typeface="Microsoft YaHei" panose="020B0503020204020204" pitchFamily="34" charset="-122"/>
                <a:ea typeface="Microsoft YaHei" panose="020B0503020204020204" pitchFamily="34" charset="-122"/>
              </a:rPr>
              <a:t>f</a:t>
            </a:r>
            <a:r>
              <a:rPr kumimoji="1" lang="zh-CN" altLang="en-US" sz="2400" dirty="0">
                <a:solidFill>
                  <a:schemeClr val="bg1"/>
                </a:solidFill>
                <a:latin typeface="Microsoft YaHei" panose="020B0503020204020204" pitchFamily="34" charset="-122"/>
                <a:ea typeface="Microsoft YaHei" panose="020B0503020204020204" pitchFamily="34" charset="-122"/>
              </a:rPr>
              <a:t> 对应的剩余流网络中</a:t>
            </a:r>
            <a:r>
              <a:rPr kumimoji="1" lang="zh-CN" altLang="en-US" sz="2400" dirty="0">
                <a:solidFill>
                  <a:srgbClr val="FFFF00"/>
                </a:solidFill>
                <a:latin typeface="Microsoft YaHei" panose="020B0503020204020204" pitchFamily="34" charset="-122"/>
                <a:ea typeface="Microsoft YaHei" panose="020B0503020204020204" pitchFamily="34" charset="-122"/>
              </a:rPr>
              <a:t>无增广路径</a:t>
            </a:r>
            <a:r>
              <a:rPr kumimoji="1" lang="en-US" altLang="zh-CN" sz="2400" dirty="0">
                <a:solidFill>
                  <a:srgbClr val="FFFF00"/>
                </a:solidFill>
                <a:latin typeface="Microsoft YaHei" panose="020B0503020204020204" pitchFamily="34" charset="-122"/>
                <a:ea typeface="Microsoft YaHei" panose="020B0503020204020204" pitchFamily="34" charset="-122"/>
              </a:rPr>
              <a:t> </a:t>
            </a:r>
            <a:r>
              <a:rPr kumimoji="1" lang="zh-CN" altLang="en-US" sz="2400" dirty="0">
                <a:solidFill>
                  <a:schemeClr val="bg1"/>
                </a:solidFill>
                <a:latin typeface="Microsoft YaHei" panose="020B0503020204020204" pitchFamily="34" charset="-122"/>
                <a:ea typeface="Microsoft YaHei" panose="020B0503020204020204" pitchFamily="34" charset="-122"/>
              </a:rPr>
              <a:t>。</a:t>
            </a:r>
            <a:endParaRPr kumimoji="1" lang="en-US" altLang="zh-CN" sz="2400" baseline="-25000" dirty="0">
              <a:solidFill>
                <a:schemeClr val="bg1"/>
              </a:solidFill>
              <a:latin typeface="Microsoft YaHei" panose="020B0503020204020204" pitchFamily="34" charset="-122"/>
              <a:ea typeface="Microsoft YaHei" panose="020B0503020204020204" pitchFamily="34" charset="-122"/>
            </a:endParaRPr>
          </a:p>
        </p:txBody>
      </p:sp>
      <p:sp>
        <p:nvSpPr>
          <p:cNvPr id="11" name="下箭头 10">
            <a:extLst>
              <a:ext uri="{FF2B5EF4-FFF2-40B4-BE49-F238E27FC236}">
                <a16:creationId xmlns:a16="http://schemas.microsoft.com/office/drawing/2014/main" id="{4E8E6E86-6E5F-405C-07F1-B8D3AD313D44}"/>
              </a:ext>
            </a:extLst>
          </p:cNvPr>
          <p:cNvSpPr/>
          <p:nvPr/>
        </p:nvSpPr>
        <p:spPr>
          <a:xfrm>
            <a:off x="5247861" y="4203628"/>
            <a:ext cx="1166191" cy="3675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0280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6" y="1276351"/>
                <a:ext cx="11010366" cy="2649768"/>
              </a:xfrm>
            </p:spPr>
            <p:txBody>
              <a:bodyPr>
                <a:noAutofit/>
              </a:bodyPr>
              <a:lstStyle/>
              <a:p>
                <a:pPr algn="just">
                  <a:lnSpc>
                    <a:spcPct val="110000"/>
                  </a:lnSpc>
                </a:pPr>
                <a:r>
                  <a:rPr lang="zh-CN" altLang="en-US" sz="2400" b="1" u="sng" dirty="0"/>
                  <a:t>最大流、最小割定理</a:t>
                </a:r>
                <a:r>
                  <a:rPr lang="en-US" altLang="zh-CN" sz="2400" b="1" dirty="0"/>
                  <a:t>    </a:t>
                </a:r>
              </a:p>
              <a:p>
                <a:pPr algn="just">
                  <a:lnSpc>
                    <a:spcPct val="110000"/>
                  </a:lnSpc>
                </a:pPr>
                <a:r>
                  <a:rPr lang="zh-CN" altLang="en-US" sz="2400" b="1" dirty="0"/>
                  <a:t>   </a:t>
                </a:r>
                <a:r>
                  <a:rPr lang="zh-CN" altLang="en-US" dirty="0"/>
                  <a:t>设流网络</a:t>
                </a:r>
                <a14:m>
                  <m:oMath xmlns:m="http://schemas.openxmlformats.org/officeDocument/2006/math">
                    <m:r>
                      <m:rPr>
                        <m:sty m:val="p"/>
                      </m:rPr>
                      <a:rPr lang="en-US" altLang="zh-CN" i="1" dirty="0">
                        <a:latin typeface="Cambria Math" panose="02040503050406030204" charset="0"/>
                      </a:rPr>
                      <m:t>G</m:t>
                    </m:r>
                  </m:oMath>
                </a14:m>
                <a:r>
                  <a:rPr lang="en-US" altLang="zh-CN" dirty="0"/>
                  <a:t>=(V,</a:t>
                </a:r>
                <a:r>
                  <a:rPr lang="zh-CN" altLang="en-US" dirty="0"/>
                  <a:t> </a:t>
                </a:r>
                <a:r>
                  <a:rPr lang="en-US" altLang="zh-CN" dirty="0"/>
                  <a:t>E)</a:t>
                </a:r>
                <a:r>
                  <a:rPr lang="zh-CN" altLang="en-US" dirty="0"/>
                  <a:t>的流为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a14:m>
                <a:r>
                  <a:rPr lang="zh-CN" altLang="en-US" dirty="0"/>
                  <a:t>，下面的描述是等价的：</a:t>
                </a:r>
                <a:endParaRPr lang="en-US" altLang="zh-CN" dirty="0"/>
              </a:p>
              <a:p>
                <a:pPr algn="just">
                  <a:lnSpc>
                    <a:spcPct val="110000"/>
                  </a:lnSpc>
                </a:pPr>
                <a:r>
                  <a:rPr lang="zh-CN" altLang="en-US" dirty="0"/>
                  <a:t>  （</a:t>
                </a:r>
                <a:r>
                  <a:rPr lang="en-US" altLang="zh-CN" dirty="0"/>
                  <a:t>1</a:t>
                </a:r>
                <a:r>
                  <a:rPr lang="zh-CN" altLang="en-US" dirty="0"/>
                  <a:t>） 存在割</a:t>
                </a:r>
                <a:r>
                  <a:rPr lang="en-US" altLang="zh-CN" dirty="0"/>
                  <a:t>(S,</a:t>
                </a:r>
                <a:r>
                  <a:rPr lang="zh-CN" altLang="en-US" dirty="0"/>
                  <a:t> </a:t>
                </a:r>
                <a:r>
                  <a:rPr lang="en-US" altLang="zh-CN" dirty="0"/>
                  <a:t>T)</a:t>
                </a:r>
                <a:r>
                  <a:rPr lang="zh-CN" altLang="en-US" dirty="0"/>
                  <a:t>，满足</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 （</a:t>
                </a:r>
                <a:r>
                  <a:rPr lang="zh-CN" altLang="en-US" dirty="0">
                    <a:solidFill>
                      <a:srgbClr val="0000FF"/>
                    </a:solidFill>
                  </a:rPr>
                  <a:t>最小割</a:t>
                </a:r>
                <a:r>
                  <a:rPr lang="zh-CN" altLang="en-US" dirty="0"/>
                  <a:t>）</a:t>
                </a:r>
                <a:endParaRPr lang="en-US" altLang="zh-CN" dirty="0"/>
              </a:p>
              <a:p>
                <a:pPr algn="just">
                  <a:lnSpc>
                    <a:spcPct val="110000"/>
                  </a:lnSpc>
                </a:pPr>
                <a:r>
                  <a:rPr lang="zh-CN" altLang="en-US" dirty="0"/>
                  <a:t>    </a:t>
                </a:r>
                <a:r>
                  <a:rPr lang="en-US" altLang="zh-CN" dirty="0"/>
                  <a:t>(2)</a:t>
                </a:r>
                <a:r>
                  <a:rPr lang="zh-CN" altLang="en-US" dirty="0"/>
                  <a:t>   </a:t>
                </a:r>
                <a:r>
                  <a:rPr lang="en-US" altLang="zh-CN" dirty="0"/>
                  <a:t>f</a:t>
                </a:r>
                <a:r>
                  <a:rPr lang="zh-CN" altLang="en-US" dirty="0"/>
                  <a:t>是流网络</a:t>
                </a:r>
                <a:r>
                  <a:rPr lang="en-US" altLang="zh-CN" dirty="0"/>
                  <a:t>G</a:t>
                </a:r>
                <a:r>
                  <a:rPr lang="zh-CN" altLang="en-US" dirty="0"/>
                  <a:t>的</a:t>
                </a:r>
                <a:r>
                  <a:rPr lang="zh-CN" altLang="en-US" dirty="0">
                    <a:solidFill>
                      <a:srgbClr val="C00000"/>
                    </a:solidFill>
                  </a:rPr>
                  <a:t>最大流</a:t>
                </a:r>
                <a:endParaRPr lang="en-US" altLang="zh-CN" dirty="0">
                  <a:solidFill>
                    <a:srgbClr val="C00000"/>
                  </a:solidFill>
                </a:endParaRPr>
              </a:p>
              <a:p>
                <a:pPr algn="just">
                  <a:lnSpc>
                    <a:spcPct val="110000"/>
                  </a:lnSpc>
                </a:pPr>
                <a:r>
                  <a:rPr lang="zh-CN" altLang="en-US" dirty="0"/>
                  <a:t>    </a:t>
                </a:r>
                <a:r>
                  <a:rPr lang="en-US" altLang="zh-CN" dirty="0"/>
                  <a:t>(3)</a:t>
                </a:r>
                <a:r>
                  <a:rPr lang="zh-CN" altLang="en-US" dirty="0"/>
                  <a:t>   </a:t>
                </a:r>
                <a:r>
                  <a:rPr lang="en-US" altLang="zh-CN" dirty="0"/>
                  <a:t>f</a:t>
                </a:r>
                <a:r>
                  <a:rPr lang="zh-CN" altLang="en-US" dirty="0"/>
                  <a:t>对应的剩余流网络</a:t>
                </a:r>
                <a:r>
                  <a:rPr lang="en-US" altLang="zh-CN" dirty="0"/>
                  <a:t>G</a:t>
                </a:r>
                <a:r>
                  <a:rPr lang="en-US" altLang="zh-CN" baseline="-25000" dirty="0"/>
                  <a:t>f</a:t>
                </a:r>
                <a:r>
                  <a:rPr lang="zh-CN" altLang="en-US" dirty="0"/>
                  <a:t>中，没有从源点</a:t>
                </a:r>
                <a:r>
                  <a:rPr lang="en-US" altLang="zh-CN" dirty="0"/>
                  <a:t>s</a:t>
                </a:r>
                <a:r>
                  <a:rPr lang="zh-CN" altLang="en-US" dirty="0"/>
                  <a:t>到漕点</a:t>
                </a:r>
                <a:r>
                  <a:rPr lang="en-US" altLang="zh-CN" dirty="0"/>
                  <a:t>t</a:t>
                </a:r>
                <a:r>
                  <a:rPr lang="zh-CN" altLang="en-US" dirty="0"/>
                  <a:t>的增广路径</a:t>
                </a:r>
                <a:endParaRPr lang="en-US" altLang="zh-CN" dirty="0"/>
              </a:p>
              <a:p>
                <a:pPr algn="just">
                  <a:lnSpc>
                    <a:spcPct val="110000"/>
                  </a:lnSpc>
                </a:pPr>
                <a:r>
                  <a:rPr lang="zh-CN" altLang="en-US" sz="2400" b="1" u="sng" dirty="0"/>
                  <a:t>最大流算法</a:t>
                </a:r>
                <a:r>
                  <a:rPr lang="en-US" altLang="zh-CN" sz="2400" b="1" dirty="0"/>
                  <a:t>    </a:t>
                </a:r>
              </a:p>
              <a:p>
                <a:pPr algn="just">
                  <a:lnSpc>
                    <a:spcPct val="110000"/>
                  </a:lnSpc>
                </a:pPr>
                <a:r>
                  <a:rPr lang="zh-CN" altLang="en-US" sz="2400" dirty="0"/>
                  <a:t>    </a:t>
                </a:r>
                <a:r>
                  <a:rPr lang="en-US" altLang="zh-CN" dirty="0"/>
                  <a:t>(1)</a:t>
                </a:r>
                <a:r>
                  <a:rPr lang="zh-CN" altLang="en-US" dirty="0"/>
                  <a:t>  开始时，流网络</a:t>
                </a:r>
                <a:r>
                  <a:rPr lang="en-US" altLang="zh-CN" dirty="0"/>
                  <a:t>G</a:t>
                </a:r>
                <a:r>
                  <a:rPr lang="zh-CN" altLang="en-US" dirty="0"/>
                  <a:t>的流量设置为</a:t>
                </a:r>
                <a:r>
                  <a:rPr lang="en-US" altLang="zh-CN" dirty="0"/>
                  <a:t>0</a:t>
                </a:r>
              </a:p>
              <a:p>
                <a:pPr algn="just">
                  <a:lnSpc>
                    <a:spcPct val="110000"/>
                  </a:lnSpc>
                </a:pPr>
                <a:r>
                  <a:rPr lang="zh-CN" altLang="en-US" dirty="0"/>
                  <a:t>   （</a:t>
                </a:r>
                <a:r>
                  <a:rPr lang="en-US" altLang="zh-CN" dirty="0"/>
                  <a:t>2</a:t>
                </a:r>
                <a:r>
                  <a:rPr lang="zh-CN" altLang="en-US" dirty="0"/>
                  <a:t>）在对应当前流</a:t>
                </a:r>
                <a:r>
                  <a:rPr lang="en-US" altLang="zh-CN" dirty="0"/>
                  <a:t>f</a:t>
                </a:r>
                <a:r>
                  <a:rPr lang="zh-CN" altLang="en-US" dirty="0"/>
                  <a:t>的剩余流网络</a:t>
                </a:r>
                <a:r>
                  <a:rPr lang="en-US" altLang="zh-CN" dirty="0"/>
                  <a:t>G</a:t>
                </a:r>
                <a:r>
                  <a:rPr lang="en-US" altLang="zh-CN" baseline="-25000" dirty="0"/>
                  <a:t>f</a:t>
                </a:r>
                <a:r>
                  <a:rPr lang="zh-CN" altLang="en-US" dirty="0"/>
                  <a:t>中查找增广路径 （</a:t>
                </a:r>
                <a:r>
                  <a:rPr lang="en-US" altLang="zh-CN" dirty="0"/>
                  <a:t>DFS</a:t>
                </a:r>
                <a:r>
                  <a:rPr lang="zh-CN" altLang="en-US" dirty="0"/>
                  <a:t>？</a:t>
                </a:r>
                <a:r>
                  <a:rPr lang="en-US" altLang="zh-CN" dirty="0"/>
                  <a:t>BFS</a:t>
                </a:r>
                <a:r>
                  <a:rPr lang="zh-CN" altLang="en-US" dirty="0"/>
                  <a:t>？</a:t>
                </a:r>
                <a:r>
                  <a:rPr lang="en-US" altLang="zh-CN" dirty="0"/>
                  <a:t>…)</a:t>
                </a:r>
              </a:p>
              <a:p>
                <a:pPr algn="just">
                  <a:lnSpc>
                    <a:spcPct val="110000"/>
                  </a:lnSpc>
                </a:pPr>
                <a:r>
                  <a:rPr lang="zh-CN" altLang="en-US" dirty="0"/>
                  <a:t>   （</a:t>
                </a:r>
                <a:r>
                  <a:rPr lang="en-US" altLang="zh-CN" dirty="0"/>
                  <a:t>3</a:t>
                </a:r>
                <a:r>
                  <a:rPr lang="zh-CN" altLang="en-US" dirty="0"/>
                  <a:t>）如果不存在增广路径，则</a:t>
                </a:r>
                <a:r>
                  <a:rPr lang="en-US" altLang="zh-CN" dirty="0"/>
                  <a:t>f</a:t>
                </a:r>
                <a:r>
                  <a:rPr lang="zh-CN" altLang="en-US" dirty="0"/>
                  <a:t>是最大流，结束算法；否则执行</a:t>
                </a:r>
                <a:r>
                  <a:rPr lang="en-US" altLang="zh-CN" dirty="0"/>
                  <a:t>(4)</a:t>
                </a:r>
              </a:p>
              <a:p>
                <a:pPr algn="just">
                  <a:lnSpc>
                    <a:spcPct val="110000"/>
                  </a:lnSpc>
                </a:pPr>
                <a:r>
                  <a:rPr lang="zh-CN" altLang="en-US" dirty="0"/>
                  <a:t>     </a:t>
                </a:r>
                <a:r>
                  <a:rPr lang="en-US" altLang="zh-CN" dirty="0"/>
                  <a:t>(4)</a:t>
                </a:r>
                <a:r>
                  <a:rPr lang="zh-CN" altLang="en-US" dirty="0"/>
                  <a:t>  沿增广路径对流网络增流，重复</a:t>
                </a:r>
                <a:r>
                  <a:rPr lang="en-US" altLang="zh-CN" dirty="0"/>
                  <a:t>(2)</a:t>
                </a:r>
              </a:p>
              <a:p>
                <a:pPr algn="just">
                  <a:lnSpc>
                    <a:spcPct val="110000"/>
                  </a:lnSpc>
                </a:pPr>
                <a:r>
                  <a:rPr lang="zh-CN" altLang="en-US" baseline="-25000" dirty="0"/>
                  <a:t>        </a:t>
                </a:r>
                <a:endParaRPr lang="en-US" altLang="zh-CN" baseline="-25000" dirty="0"/>
              </a:p>
              <a:p>
                <a:pPr algn="just">
                  <a:lnSpc>
                    <a:spcPct val="110000"/>
                  </a:lnSpc>
                </a:pPr>
                <a:r>
                  <a:rPr lang="zh-CN" altLang="en-US" sz="2400" dirty="0"/>
                  <a:t>    </a:t>
                </a:r>
                <a:endParaRPr lang="en-US" altLang="zh-CN" sz="2400" dirty="0"/>
              </a:p>
              <a:p>
                <a:pPr algn="just">
                  <a:lnSpc>
                    <a:spcPct val="10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6" y="1276351"/>
                <a:ext cx="11010366" cy="2649768"/>
              </a:xfrm>
              <a:blipFill>
                <a:blip r:embed="rId3"/>
                <a:stretch>
                  <a:fillRect l="-923" t="-1429" b="-86190"/>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7CBED1D7-43FF-7D43-7F98-F9571BEAC6F9}"/>
              </a:ext>
            </a:extLst>
          </p:cNvPr>
          <p:cNvSpPr>
            <a:spLocks noGrp="1"/>
          </p:cNvSpPr>
          <p:nvPr>
            <p:ph type="title"/>
          </p:nvPr>
        </p:nvSpPr>
        <p:spPr>
          <a:xfrm>
            <a:off x="838200" y="564948"/>
            <a:ext cx="10515600" cy="518958"/>
          </a:xfrm>
        </p:spPr>
        <p:txBody>
          <a:bodyPr/>
          <a:lstStyle/>
          <a:p>
            <a:r>
              <a:rPr lang="en-US" altLang="zh-CN" dirty="0"/>
              <a:t>8.5  </a:t>
            </a:r>
            <a:r>
              <a:rPr lang="zh-CN" altLang="en-US" dirty="0"/>
              <a:t>拓展延伸：网络流</a:t>
            </a:r>
          </a:p>
        </p:txBody>
      </p:sp>
      <p:sp>
        <p:nvSpPr>
          <p:cNvPr id="12" name="文本框 11">
            <a:extLst>
              <a:ext uri="{FF2B5EF4-FFF2-40B4-BE49-F238E27FC236}">
                <a16:creationId xmlns:a16="http://schemas.microsoft.com/office/drawing/2014/main" id="{4E7D7E21-F224-1767-5FAE-2BCDDAC67906}"/>
              </a:ext>
            </a:extLst>
          </p:cNvPr>
          <p:cNvSpPr txBox="1"/>
          <p:nvPr/>
        </p:nvSpPr>
        <p:spPr>
          <a:xfrm>
            <a:off x="2393553" y="3739887"/>
            <a:ext cx="3225369" cy="461665"/>
          </a:xfrm>
          <a:prstGeom prst="rect">
            <a:avLst/>
          </a:prstGeom>
          <a:noFill/>
        </p:spPr>
        <p:txBody>
          <a:bodyPr wrap="square">
            <a:spAutoFit/>
          </a:bodyPr>
          <a:lstStyle/>
          <a:p>
            <a:r>
              <a:rPr lang="en-US" altLang="zh-CN" sz="2400" b="1" dirty="0"/>
              <a:t>Ford-Fulkerson</a:t>
            </a:r>
            <a:r>
              <a:rPr lang="zh-CN" altLang="en-US" sz="2400" b="1" dirty="0"/>
              <a:t>算法</a:t>
            </a:r>
            <a:endParaRPr lang="zh-CN" altLang="en-US" sz="2400" dirty="0"/>
          </a:p>
        </p:txBody>
      </p:sp>
    </p:spTree>
    <p:extLst>
      <p:ext uri="{BB962C8B-B14F-4D97-AF65-F5344CB8AC3E}">
        <p14:creationId xmlns:p14="http://schemas.microsoft.com/office/powerpoint/2010/main" val="34329599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777736"/>
          </a:xfrm>
        </p:spPr>
        <p:txBody>
          <a:bodyPr>
            <a:noAutofit/>
          </a:bodyPr>
          <a:lstStyle/>
          <a:p>
            <a:pPr algn="just">
              <a:lnSpc>
                <a:spcPct val="110000"/>
              </a:lnSpc>
            </a:pPr>
            <a:r>
              <a:rPr lang="zh-CN" altLang="en-US" sz="2400" b="1" u="sng" dirty="0"/>
              <a:t>最大流算法</a:t>
            </a:r>
            <a:r>
              <a:rPr lang="en-US" altLang="zh-CN" sz="2400" b="1" dirty="0"/>
              <a:t>    </a:t>
            </a:r>
          </a:p>
          <a:p>
            <a:pPr algn="just">
              <a:lnSpc>
                <a:spcPct val="110000"/>
              </a:lnSpc>
            </a:pPr>
            <a:r>
              <a:rPr lang="zh-CN" altLang="en-US" sz="2400" dirty="0"/>
              <a:t>    </a:t>
            </a:r>
            <a:r>
              <a:rPr lang="zh-CN" altLang="en-US" baseline="-25000" dirty="0"/>
              <a:t>        </a:t>
            </a:r>
            <a:endParaRPr lang="en-US" altLang="zh-CN" baseline="-25000" dirty="0"/>
          </a:p>
          <a:p>
            <a:pPr algn="just">
              <a:lnSpc>
                <a:spcPct val="110000"/>
              </a:lnSpc>
            </a:pPr>
            <a:r>
              <a:rPr lang="zh-CN" altLang="en-US" sz="2400" dirty="0"/>
              <a:t>    </a:t>
            </a:r>
            <a:endParaRPr lang="en-US" altLang="zh-CN" sz="2400" dirty="0"/>
          </a:p>
          <a:p>
            <a:pPr algn="just">
              <a:lnSpc>
                <a:spcPct val="100000"/>
              </a:lnSpc>
            </a:pPr>
            <a:endParaRPr lang="en-US" altLang="zh-CN" sz="2400" dirty="0"/>
          </a:p>
        </p:txBody>
      </p:sp>
      <p:sp>
        <p:nvSpPr>
          <p:cNvPr id="9" name="标题 1">
            <a:extLst>
              <a:ext uri="{FF2B5EF4-FFF2-40B4-BE49-F238E27FC236}">
                <a16:creationId xmlns:a16="http://schemas.microsoft.com/office/drawing/2014/main" id="{7CBED1D7-43FF-7D43-7F98-F9571BEAC6F9}"/>
              </a:ext>
            </a:extLst>
          </p:cNvPr>
          <p:cNvSpPr>
            <a:spLocks noGrp="1"/>
          </p:cNvSpPr>
          <p:nvPr>
            <p:ph type="title"/>
          </p:nvPr>
        </p:nvSpPr>
        <p:spPr>
          <a:xfrm>
            <a:off x="838200" y="564948"/>
            <a:ext cx="10515600" cy="518958"/>
          </a:xfrm>
        </p:spPr>
        <p:txBody>
          <a:bodyPr/>
          <a:lstStyle/>
          <a:p>
            <a:r>
              <a:rPr lang="en-US" altLang="zh-CN" dirty="0"/>
              <a:t>8.5  </a:t>
            </a:r>
            <a:r>
              <a:rPr lang="zh-CN" altLang="en-US" dirty="0"/>
              <a:t>拓展延伸：网络流</a:t>
            </a:r>
          </a:p>
        </p:txBody>
      </p:sp>
      <p:sp>
        <p:nvSpPr>
          <p:cNvPr id="12" name="文本框 11">
            <a:extLst>
              <a:ext uri="{FF2B5EF4-FFF2-40B4-BE49-F238E27FC236}">
                <a16:creationId xmlns:a16="http://schemas.microsoft.com/office/drawing/2014/main" id="{4E7D7E21-F224-1767-5FAE-2BCDDAC67906}"/>
              </a:ext>
            </a:extLst>
          </p:cNvPr>
          <p:cNvSpPr txBox="1"/>
          <p:nvPr/>
        </p:nvSpPr>
        <p:spPr>
          <a:xfrm>
            <a:off x="2565831" y="1276351"/>
            <a:ext cx="3530167" cy="461665"/>
          </a:xfrm>
          <a:prstGeom prst="rect">
            <a:avLst/>
          </a:prstGeom>
          <a:noFill/>
        </p:spPr>
        <p:txBody>
          <a:bodyPr wrap="square">
            <a:spAutoFit/>
          </a:bodyPr>
          <a:lstStyle/>
          <a:p>
            <a:r>
              <a:rPr lang="en-US" altLang="zh-CN" sz="2400" b="1" dirty="0"/>
              <a:t>Ford-Fulkerson</a:t>
            </a:r>
            <a:r>
              <a:rPr lang="zh-CN" altLang="en-US" sz="2400" b="1" dirty="0"/>
              <a:t>算法示例</a:t>
            </a:r>
            <a:endParaRPr lang="zh-CN" altLang="en-US" sz="2400" dirty="0"/>
          </a:p>
        </p:txBody>
      </p:sp>
      <p:sp>
        <p:nvSpPr>
          <p:cNvPr id="2" name="Oval 3">
            <a:extLst>
              <a:ext uri="{FF2B5EF4-FFF2-40B4-BE49-F238E27FC236}">
                <a16:creationId xmlns:a16="http://schemas.microsoft.com/office/drawing/2014/main" id="{58D63AFA-E21A-B64A-54C3-6D841722F634}"/>
              </a:ext>
            </a:extLst>
          </p:cNvPr>
          <p:cNvSpPr>
            <a:spLocks noChangeArrowheads="1"/>
          </p:cNvSpPr>
          <p:nvPr/>
        </p:nvSpPr>
        <p:spPr bwMode="auto">
          <a:xfrm>
            <a:off x="1646521" y="2660157"/>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6" name="Oval 4">
            <a:extLst>
              <a:ext uri="{FF2B5EF4-FFF2-40B4-BE49-F238E27FC236}">
                <a16:creationId xmlns:a16="http://schemas.microsoft.com/office/drawing/2014/main" id="{918096F5-CAA7-2827-4C31-D8B1AAB0D358}"/>
              </a:ext>
            </a:extLst>
          </p:cNvPr>
          <p:cNvSpPr>
            <a:spLocks noChangeArrowheads="1"/>
          </p:cNvSpPr>
          <p:nvPr/>
        </p:nvSpPr>
        <p:spPr bwMode="auto">
          <a:xfrm>
            <a:off x="5448584" y="2668094"/>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7" name="Oval 5">
            <a:extLst>
              <a:ext uri="{FF2B5EF4-FFF2-40B4-BE49-F238E27FC236}">
                <a16:creationId xmlns:a16="http://schemas.microsoft.com/office/drawing/2014/main" id="{9F6C5D22-DEAD-5CE5-D0CC-40D377B9FF41}"/>
              </a:ext>
            </a:extLst>
          </p:cNvPr>
          <p:cNvSpPr>
            <a:spLocks noChangeArrowheads="1"/>
          </p:cNvSpPr>
          <p:nvPr/>
        </p:nvSpPr>
        <p:spPr bwMode="auto">
          <a:xfrm>
            <a:off x="4316696" y="1982294"/>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8" name="Oval 6">
            <a:extLst>
              <a:ext uri="{FF2B5EF4-FFF2-40B4-BE49-F238E27FC236}">
                <a16:creationId xmlns:a16="http://schemas.microsoft.com/office/drawing/2014/main" id="{2B534102-3653-42C3-ABBC-2B2390A65356}"/>
              </a:ext>
            </a:extLst>
          </p:cNvPr>
          <p:cNvSpPr>
            <a:spLocks noChangeArrowheads="1"/>
          </p:cNvSpPr>
          <p:nvPr/>
        </p:nvSpPr>
        <p:spPr bwMode="auto">
          <a:xfrm>
            <a:off x="4310346" y="3347544"/>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0" name="Oval 7">
            <a:extLst>
              <a:ext uri="{FF2B5EF4-FFF2-40B4-BE49-F238E27FC236}">
                <a16:creationId xmlns:a16="http://schemas.microsoft.com/office/drawing/2014/main" id="{7CF99B94-940B-6772-44F8-D5343859848A}"/>
              </a:ext>
            </a:extLst>
          </p:cNvPr>
          <p:cNvSpPr>
            <a:spLocks noChangeArrowheads="1"/>
          </p:cNvSpPr>
          <p:nvPr/>
        </p:nvSpPr>
        <p:spPr bwMode="auto">
          <a:xfrm>
            <a:off x="2789521" y="3355482"/>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1" name="Oval 8">
            <a:extLst>
              <a:ext uri="{FF2B5EF4-FFF2-40B4-BE49-F238E27FC236}">
                <a16:creationId xmlns:a16="http://schemas.microsoft.com/office/drawing/2014/main" id="{D6162A8C-E80F-1DCB-34EC-89CA949BFA9C}"/>
              </a:ext>
            </a:extLst>
          </p:cNvPr>
          <p:cNvSpPr>
            <a:spLocks noChangeArrowheads="1"/>
          </p:cNvSpPr>
          <p:nvPr/>
        </p:nvSpPr>
        <p:spPr bwMode="auto">
          <a:xfrm>
            <a:off x="2783171" y="1991819"/>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3" name="Line 9">
            <a:extLst>
              <a:ext uri="{FF2B5EF4-FFF2-40B4-BE49-F238E27FC236}">
                <a16:creationId xmlns:a16="http://schemas.microsoft.com/office/drawing/2014/main" id="{ADF6C95E-47B4-FE0B-4B1D-C33738A6B1C3}"/>
              </a:ext>
            </a:extLst>
          </p:cNvPr>
          <p:cNvSpPr>
            <a:spLocks noChangeShapeType="1"/>
          </p:cNvSpPr>
          <p:nvPr/>
        </p:nvSpPr>
        <p:spPr bwMode="auto">
          <a:xfrm flipV="1">
            <a:off x="2064034" y="2328369"/>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4" name="Line 10">
            <a:extLst>
              <a:ext uri="{FF2B5EF4-FFF2-40B4-BE49-F238E27FC236}">
                <a16:creationId xmlns:a16="http://schemas.microsoft.com/office/drawing/2014/main" id="{17638428-18F2-7B01-9C70-425AD5AF64F7}"/>
              </a:ext>
            </a:extLst>
          </p:cNvPr>
          <p:cNvSpPr>
            <a:spLocks noChangeShapeType="1"/>
          </p:cNvSpPr>
          <p:nvPr/>
        </p:nvSpPr>
        <p:spPr bwMode="auto">
          <a:xfrm>
            <a:off x="2035459" y="3079257"/>
            <a:ext cx="765175" cy="46196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5" name="Line 11">
            <a:extLst>
              <a:ext uri="{FF2B5EF4-FFF2-40B4-BE49-F238E27FC236}">
                <a16:creationId xmlns:a16="http://schemas.microsoft.com/office/drawing/2014/main" id="{FC6D1F70-5290-F848-F668-53FB0D4186FB}"/>
              </a:ext>
            </a:extLst>
          </p:cNvPr>
          <p:cNvSpPr>
            <a:spLocks noChangeShapeType="1"/>
          </p:cNvSpPr>
          <p:nvPr/>
        </p:nvSpPr>
        <p:spPr bwMode="auto">
          <a:xfrm>
            <a:off x="2929221" y="2458544"/>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6" name="Line 12">
            <a:extLst>
              <a:ext uri="{FF2B5EF4-FFF2-40B4-BE49-F238E27FC236}">
                <a16:creationId xmlns:a16="http://schemas.microsoft.com/office/drawing/2014/main" id="{0E5F96C3-68D8-623E-90F0-A0F05A2AEA4C}"/>
              </a:ext>
            </a:extLst>
          </p:cNvPr>
          <p:cNvSpPr>
            <a:spLocks noChangeShapeType="1"/>
          </p:cNvSpPr>
          <p:nvPr/>
        </p:nvSpPr>
        <p:spPr bwMode="auto">
          <a:xfrm flipV="1">
            <a:off x="3087971" y="2487119"/>
            <a:ext cx="0" cy="8651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 name="Line 13">
            <a:extLst>
              <a:ext uri="{FF2B5EF4-FFF2-40B4-BE49-F238E27FC236}">
                <a16:creationId xmlns:a16="http://schemas.microsoft.com/office/drawing/2014/main" id="{EF71C7D8-72E6-12BB-D4D2-DE382F186922}"/>
              </a:ext>
            </a:extLst>
          </p:cNvPr>
          <p:cNvSpPr>
            <a:spLocks noChangeShapeType="1"/>
          </p:cNvSpPr>
          <p:nvPr/>
        </p:nvSpPr>
        <p:spPr bwMode="auto">
          <a:xfrm>
            <a:off x="3261009" y="2226769"/>
            <a:ext cx="1068387"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 name="Line 14">
            <a:extLst>
              <a:ext uri="{FF2B5EF4-FFF2-40B4-BE49-F238E27FC236}">
                <a16:creationId xmlns:a16="http://schemas.microsoft.com/office/drawing/2014/main" id="{C2DAA96A-B2C8-B97A-A673-36B1AA6F1F98}"/>
              </a:ext>
            </a:extLst>
          </p:cNvPr>
          <p:cNvSpPr>
            <a:spLocks noChangeShapeType="1"/>
          </p:cNvSpPr>
          <p:nvPr/>
        </p:nvSpPr>
        <p:spPr bwMode="auto">
          <a:xfrm flipH="1">
            <a:off x="3246721" y="2385519"/>
            <a:ext cx="1139825" cy="10683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 name="Line 15">
            <a:extLst>
              <a:ext uri="{FF2B5EF4-FFF2-40B4-BE49-F238E27FC236}">
                <a16:creationId xmlns:a16="http://schemas.microsoft.com/office/drawing/2014/main" id="{7030132F-CC09-3C64-A995-A3F0758FC9BC}"/>
              </a:ext>
            </a:extLst>
          </p:cNvPr>
          <p:cNvSpPr>
            <a:spLocks noChangeShapeType="1"/>
          </p:cNvSpPr>
          <p:nvPr/>
        </p:nvSpPr>
        <p:spPr bwMode="auto">
          <a:xfrm flipV="1">
            <a:off x="4561171" y="2472832"/>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 name="Line 16">
            <a:extLst>
              <a:ext uri="{FF2B5EF4-FFF2-40B4-BE49-F238E27FC236}">
                <a16:creationId xmlns:a16="http://schemas.microsoft.com/office/drawing/2014/main" id="{8B154A2A-F8D1-FEA3-7938-0A12D12CD590}"/>
              </a:ext>
            </a:extLst>
          </p:cNvPr>
          <p:cNvSpPr>
            <a:spLocks noChangeShapeType="1"/>
          </p:cNvSpPr>
          <p:nvPr/>
        </p:nvSpPr>
        <p:spPr bwMode="auto">
          <a:xfrm>
            <a:off x="3276884" y="3598369"/>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1" name="Line 17">
            <a:extLst>
              <a:ext uri="{FF2B5EF4-FFF2-40B4-BE49-F238E27FC236}">
                <a16:creationId xmlns:a16="http://schemas.microsoft.com/office/drawing/2014/main" id="{09452ACE-6331-8B04-018E-CA6154A8F057}"/>
              </a:ext>
            </a:extLst>
          </p:cNvPr>
          <p:cNvSpPr>
            <a:spLocks noChangeShapeType="1"/>
          </p:cNvSpPr>
          <p:nvPr/>
        </p:nvSpPr>
        <p:spPr bwMode="auto">
          <a:xfrm>
            <a:off x="4777071" y="2269632"/>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 name="Line 18">
            <a:extLst>
              <a:ext uri="{FF2B5EF4-FFF2-40B4-BE49-F238E27FC236}">
                <a16:creationId xmlns:a16="http://schemas.microsoft.com/office/drawing/2014/main" id="{A0DB3B4E-2BDE-251A-AF11-8633E7D1F3B7}"/>
              </a:ext>
            </a:extLst>
          </p:cNvPr>
          <p:cNvSpPr>
            <a:spLocks noChangeShapeType="1"/>
          </p:cNvSpPr>
          <p:nvPr/>
        </p:nvSpPr>
        <p:spPr bwMode="auto">
          <a:xfrm flipV="1">
            <a:off x="4777071" y="3063382"/>
            <a:ext cx="720725" cy="40481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3" name="Text Box 19">
            <a:extLst>
              <a:ext uri="{FF2B5EF4-FFF2-40B4-BE49-F238E27FC236}">
                <a16:creationId xmlns:a16="http://schemas.microsoft.com/office/drawing/2014/main" id="{0DB8AEBE-95C4-5CD5-972C-B99A48FD6553}"/>
              </a:ext>
            </a:extLst>
          </p:cNvPr>
          <p:cNvSpPr txBox="1">
            <a:spLocks noChangeArrowheads="1"/>
          </p:cNvSpPr>
          <p:nvPr/>
        </p:nvSpPr>
        <p:spPr bwMode="auto">
          <a:xfrm>
            <a:off x="1873534" y="2182319"/>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/16</a:t>
            </a:r>
            <a:endParaRPr lang="en-US" altLang="zh-CN" sz="2400">
              <a:latin typeface="Times New Roman" pitchFamily="18" charset="0"/>
            </a:endParaRPr>
          </a:p>
        </p:txBody>
      </p:sp>
      <p:sp>
        <p:nvSpPr>
          <p:cNvPr id="24" name="Text Box 20">
            <a:extLst>
              <a:ext uri="{FF2B5EF4-FFF2-40B4-BE49-F238E27FC236}">
                <a16:creationId xmlns:a16="http://schemas.microsoft.com/office/drawing/2014/main" id="{5F1D6397-43E7-3988-8252-1144B6A121C2}"/>
              </a:ext>
            </a:extLst>
          </p:cNvPr>
          <p:cNvSpPr txBox="1">
            <a:spLocks noChangeArrowheads="1"/>
          </p:cNvSpPr>
          <p:nvPr/>
        </p:nvSpPr>
        <p:spPr bwMode="auto">
          <a:xfrm>
            <a:off x="2016409" y="333643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/13</a:t>
            </a:r>
            <a:endParaRPr lang="en-US" altLang="zh-CN" sz="2400">
              <a:latin typeface="Times New Roman" pitchFamily="18" charset="0"/>
            </a:endParaRPr>
          </a:p>
        </p:txBody>
      </p:sp>
      <p:sp>
        <p:nvSpPr>
          <p:cNvPr id="25" name="Text Box 21">
            <a:extLst>
              <a:ext uri="{FF2B5EF4-FFF2-40B4-BE49-F238E27FC236}">
                <a16:creationId xmlns:a16="http://schemas.microsoft.com/office/drawing/2014/main" id="{F9592718-1189-662E-99F8-F0CECBA6698E}"/>
              </a:ext>
            </a:extLst>
          </p:cNvPr>
          <p:cNvSpPr txBox="1">
            <a:spLocks noChangeArrowheads="1"/>
          </p:cNvSpPr>
          <p:nvPr/>
        </p:nvSpPr>
        <p:spPr bwMode="auto">
          <a:xfrm>
            <a:off x="2367246" y="2730007"/>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/10</a:t>
            </a:r>
            <a:endParaRPr lang="en-US" altLang="zh-CN" sz="2400">
              <a:latin typeface="Times New Roman" pitchFamily="18" charset="0"/>
            </a:endParaRPr>
          </a:p>
        </p:txBody>
      </p:sp>
      <p:sp>
        <p:nvSpPr>
          <p:cNvPr id="26" name="Text Box 22">
            <a:extLst>
              <a:ext uri="{FF2B5EF4-FFF2-40B4-BE49-F238E27FC236}">
                <a16:creationId xmlns:a16="http://schemas.microsoft.com/office/drawing/2014/main" id="{EF994386-14E1-5D9A-8CA6-308EA55BF31B}"/>
              </a:ext>
            </a:extLst>
          </p:cNvPr>
          <p:cNvSpPr txBox="1">
            <a:spLocks noChangeArrowheads="1"/>
          </p:cNvSpPr>
          <p:nvPr/>
        </p:nvSpPr>
        <p:spPr bwMode="auto">
          <a:xfrm>
            <a:off x="3068921" y="2715719"/>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/4</a:t>
            </a:r>
          </a:p>
        </p:txBody>
      </p:sp>
      <p:sp>
        <p:nvSpPr>
          <p:cNvPr id="27" name="Text Box 24">
            <a:extLst>
              <a:ext uri="{FF2B5EF4-FFF2-40B4-BE49-F238E27FC236}">
                <a16:creationId xmlns:a16="http://schemas.microsoft.com/office/drawing/2014/main" id="{7E19052D-3A7B-C367-E931-A0401CD52857}"/>
              </a:ext>
            </a:extLst>
          </p:cNvPr>
          <p:cNvSpPr txBox="1">
            <a:spLocks noChangeArrowheads="1"/>
          </p:cNvSpPr>
          <p:nvPr/>
        </p:nvSpPr>
        <p:spPr bwMode="auto">
          <a:xfrm>
            <a:off x="3486434" y="359678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/14</a:t>
            </a:r>
          </a:p>
        </p:txBody>
      </p:sp>
      <p:sp>
        <p:nvSpPr>
          <p:cNvPr id="28" name="Text Box 25">
            <a:extLst>
              <a:ext uri="{FF2B5EF4-FFF2-40B4-BE49-F238E27FC236}">
                <a16:creationId xmlns:a16="http://schemas.microsoft.com/office/drawing/2014/main" id="{C210B3FE-0FD3-1000-7555-6D3503B559BB}"/>
              </a:ext>
            </a:extLst>
          </p:cNvPr>
          <p:cNvSpPr txBox="1">
            <a:spLocks noChangeArrowheads="1"/>
          </p:cNvSpPr>
          <p:nvPr/>
        </p:nvSpPr>
        <p:spPr bwMode="auto">
          <a:xfrm>
            <a:off x="3746784" y="283160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/9</a:t>
            </a:r>
          </a:p>
        </p:txBody>
      </p:sp>
      <p:sp>
        <p:nvSpPr>
          <p:cNvPr id="29" name="Text Box 26">
            <a:extLst>
              <a:ext uri="{FF2B5EF4-FFF2-40B4-BE49-F238E27FC236}">
                <a16:creationId xmlns:a16="http://schemas.microsoft.com/office/drawing/2014/main" id="{07360607-EC4D-137E-A47B-7A41BAAE02CB}"/>
              </a:ext>
            </a:extLst>
          </p:cNvPr>
          <p:cNvSpPr txBox="1">
            <a:spLocks noChangeArrowheads="1"/>
          </p:cNvSpPr>
          <p:nvPr/>
        </p:nvSpPr>
        <p:spPr bwMode="auto">
          <a:xfrm>
            <a:off x="4540534" y="273000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/7</a:t>
            </a:r>
          </a:p>
        </p:txBody>
      </p:sp>
      <p:sp>
        <p:nvSpPr>
          <p:cNvPr id="30" name="Text Box 27">
            <a:extLst>
              <a:ext uri="{FF2B5EF4-FFF2-40B4-BE49-F238E27FC236}">
                <a16:creationId xmlns:a16="http://schemas.microsoft.com/office/drawing/2014/main" id="{1666914E-41C5-B7F2-DAD8-46832E5D922B}"/>
              </a:ext>
            </a:extLst>
          </p:cNvPr>
          <p:cNvSpPr txBox="1">
            <a:spLocks noChangeArrowheads="1"/>
          </p:cNvSpPr>
          <p:nvPr/>
        </p:nvSpPr>
        <p:spPr bwMode="auto">
          <a:xfrm>
            <a:off x="5031071" y="2109294"/>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/20</a:t>
            </a:r>
            <a:endParaRPr lang="en-US" altLang="zh-CN" sz="2400">
              <a:latin typeface="Times New Roman" pitchFamily="18" charset="0"/>
            </a:endParaRPr>
          </a:p>
        </p:txBody>
      </p:sp>
      <p:sp>
        <p:nvSpPr>
          <p:cNvPr id="31" name="Text Box 28">
            <a:extLst>
              <a:ext uri="{FF2B5EF4-FFF2-40B4-BE49-F238E27FC236}">
                <a16:creationId xmlns:a16="http://schemas.microsoft.com/office/drawing/2014/main" id="{A2BC9CFC-54EB-73B9-9D42-DA7E5F3A6D8A}"/>
              </a:ext>
            </a:extLst>
          </p:cNvPr>
          <p:cNvSpPr txBox="1">
            <a:spLocks noChangeArrowheads="1"/>
          </p:cNvSpPr>
          <p:nvPr/>
        </p:nvSpPr>
        <p:spPr bwMode="auto">
          <a:xfrm>
            <a:off x="5045359" y="3264994"/>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/4</a:t>
            </a:r>
          </a:p>
        </p:txBody>
      </p:sp>
      <p:sp>
        <p:nvSpPr>
          <p:cNvPr id="32" name="Text Box 77">
            <a:extLst>
              <a:ext uri="{FF2B5EF4-FFF2-40B4-BE49-F238E27FC236}">
                <a16:creationId xmlns:a16="http://schemas.microsoft.com/office/drawing/2014/main" id="{AE32F449-C3B8-76ED-707F-F091140A0622}"/>
              </a:ext>
            </a:extLst>
          </p:cNvPr>
          <p:cNvSpPr txBox="1">
            <a:spLocks noChangeArrowheads="1"/>
          </p:cNvSpPr>
          <p:nvPr/>
        </p:nvSpPr>
        <p:spPr bwMode="auto">
          <a:xfrm>
            <a:off x="3562634" y="176163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0</a:t>
            </a:r>
            <a:r>
              <a:rPr lang="en-US" altLang="zh-CN" sz="2000">
                <a:latin typeface="Times New Roman" pitchFamily="18" charset="0"/>
              </a:rPr>
              <a:t>/12</a:t>
            </a:r>
          </a:p>
        </p:txBody>
      </p:sp>
      <p:sp>
        <p:nvSpPr>
          <p:cNvPr id="33" name="Text Box 31">
            <a:extLst>
              <a:ext uri="{FF2B5EF4-FFF2-40B4-BE49-F238E27FC236}">
                <a16:creationId xmlns:a16="http://schemas.microsoft.com/office/drawing/2014/main" id="{3EC3D5C3-FDBE-8437-1D26-B6FC57351DD8}"/>
              </a:ext>
            </a:extLst>
          </p:cNvPr>
          <p:cNvSpPr txBox="1">
            <a:spLocks noChangeArrowheads="1"/>
          </p:cNvSpPr>
          <p:nvPr/>
        </p:nvSpPr>
        <p:spPr bwMode="auto">
          <a:xfrm>
            <a:off x="2254901" y="4136271"/>
            <a:ext cx="2552333" cy="461665"/>
          </a:xfrm>
          <a:prstGeom prst="rect">
            <a:avLst/>
          </a:prstGeom>
          <a:noFill/>
          <a:ln w="9525">
            <a:noFill/>
            <a:miter lim="800000"/>
            <a:headEnd/>
            <a:tailEnd/>
          </a:ln>
        </p:spPr>
        <p:txBody>
          <a:bodyPr wrap="square">
            <a:spAutoFit/>
          </a:bodyPr>
          <a:lstStyle/>
          <a:p>
            <a:pPr>
              <a:spcBef>
                <a:spcPct val="50000"/>
              </a:spcBef>
            </a:pPr>
            <a:r>
              <a:rPr lang="zh-CN" altLang="en-US" sz="2400" dirty="0">
                <a:solidFill>
                  <a:srgbClr val="0000FF"/>
                </a:solidFill>
              </a:rPr>
              <a:t>流网络的初始化</a:t>
            </a:r>
            <a:endParaRPr lang="en-US" altLang="zh-CN" sz="2400" dirty="0">
              <a:solidFill>
                <a:srgbClr val="0000FF"/>
              </a:solidFill>
            </a:endParaRPr>
          </a:p>
        </p:txBody>
      </p:sp>
      <p:sp>
        <p:nvSpPr>
          <p:cNvPr id="34" name="Oval 57">
            <a:extLst>
              <a:ext uri="{FF2B5EF4-FFF2-40B4-BE49-F238E27FC236}">
                <a16:creationId xmlns:a16="http://schemas.microsoft.com/office/drawing/2014/main" id="{E8E096A1-B8F1-F4E3-BC4E-1AEF9581F775}"/>
              </a:ext>
            </a:extLst>
          </p:cNvPr>
          <p:cNvSpPr>
            <a:spLocks noChangeArrowheads="1"/>
          </p:cNvSpPr>
          <p:nvPr/>
        </p:nvSpPr>
        <p:spPr bwMode="auto">
          <a:xfrm>
            <a:off x="5002496" y="5149357"/>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35" name="Oval 58">
            <a:extLst>
              <a:ext uri="{FF2B5EF4-FFF2-40B4-BE49-F238E27FC236}">
                <a16:creationId xmlns:a16="http://schemas.microsoft.com/office/drawing/2014/main" id="{51835C33-06A3-1010-B162-8BF3C68A6649}"/>
              </a:ext>
            </a:extLst>
          </p:cNvPr>
          <p:cNvSpPr>
            <a:spLocks noChangeArrowheads="1"/>
          </p:cNvSpPr>
          <p:nvPr/>
        </p:nvSpPr>
        <p:spPr bwMode="auto">
          <a:xfrm>
            <a:off x="8804559" y="5157294"/>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36" name="Oval 59">
            <a:extLst>
              <a:ext uri="{FF2B5EF4-FFF2-40B4-BE49-F238E27FC236}">
                <a16:creationId xmlns:a16="http://schemas.microsoft.com/office/drawing/2014/main" id="{D1324244-8DC7-AAF7-8927-E900A71B7807}"/>
              </a:ext>
            </a:extLst>
          </p:cNvPr>
          <p:cNvSpPr>
            <a:spLocks noChangeArrowheads="1"/>
          </p:cNvSpPr>
          <p:nvPr/>
        </p:nvSpPr>
        <p:spPr bwMode="auto">
          <a:xfrm>
            <a:off x="7672671" y="4471494"/>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37" name="Oval 60">
            <a:extLst>
              <a:ext uri="{FF2B5EF4-FFF2-40B4-BE49-F238E27FC236}">
                <a16:creationId xmlns:a16="http://schemas.microsoft.com/office/drawing/2014/main" id="{2388EAFB-9BBF-62DF-2D9D-30500D57D43C}"/>
              </a:ext>
            </a:extLst>
          </p:cNvPr>
          <p:cNvSpPr>
            <a:spLocks noChangeArrowheads="1"/>
          </p:cNvSpPr>
          <p:nvPr/>
        </p:nvSpPr>
        <p:spPr bwMode="auto">
          <a:xfrm>
            <a:off x="7666321" y="5836744"/>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38" name="Oval 61">
            <a:extLst>
              <a:ext uri="{FF2B5EF4-FFF2-40B4-BE49-F238E27FC236}">
                <a16:creationId xmlns:a16="http://schemas.microsoft.com/office/drawing/2014/main" id="{6F4ADE1E-9101-9F0C-A0B5-9D189F655CC0}"/>
              </a:ext>
            </a:extLst>
          </p:cNvPr>
          <p:cNvSpPr>
            <a:spLocks noChangeArrowheads="1"/>
          </p:cNvSpPr>
          <p:nvPr/>
        </p:nvSpPr>
        <p:spPr bwMode="auto">
          <a:xfrm>
            <a:off x="6145496" y="5844682"/>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39" name="Oval 62">
            <a:extLst>
              <a:ext uri="{FF2B5EF4-FFF2-40B4-BE49-F238E27FC236}">
                <a16:creationId xmlns:a16="http://schemas.microsoft.com/office/drawing/2014/main" id="{20B4D775-FCBB-319C-9818-57A811123805}"/>
              </a:ext>
            </a:extLst>
          </p:cNvPr>
          <p:cNvSpPr>
            <a:spLocks noChangeArrowheads="1"/>
          </p:cNvSpPr>
          <p:nvPr/>
        </p:nvSpPr>
        <p:spPr bwMode="auto">
          <a:xfrm>
            <a:off x="6139146" y="4481019"/>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40" name="Line 63">
            <a:extLst>
              <a:ext uri="{FF2B5EF4-FFF2-40B4-BE49-F238E27FC236}">
                <a16:creationId xmlns:a16="http://schemas.microsoft.com/office/drawing/2014/main" id="{8B4B1EAA-0B54-91AC-1848-82B9E1AF898F}"/>
              </a:ext>
            </a:extLst>
          </p:cNvPr>
          <p:cNvSpPr>
            <a:spLocks noChangeShapeType="1"/>
          </p:cNvSpPr>
          <p:nvPr/>
        </p:nvSpPr>
        <p:spPr bwMode="auto">
          <a:xfrm flipV="1">
            <a:off x="5435884" y="4814394"/>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1" name="Line 64">
            <a:extLst>
              <a:ext uri="{FF2B5EF4-FFF2-40B4-BE49-F238E27FC236}">
                <a16:creationId xmlns:a16="http://schemas.microsoft.com/office/drawing/2014/main" id="{EB5451CD-D63B-83EF-E1B1-3DF1C06A93B6}"/>
              </a:ext>
            </a:extLst>
          </p:cNvPr>
          <p:cNvSpPr>
            <a:spLocks noChangeShapeType="1"/>
          </p:cNvSpPr>
          <p:nvPr/>
        </p:nvSpPr>
        <p:spPr bwMode="auto">
          <a:xfrm>
            <a:off x="5391434" y="5568457"/>
            <a:ext cx="765175" cy="46196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2" name="Line 65">
            <a:extLst>
              <a:ext uri="{FF2B5EF4-FFF2-40B4-BE49-F238E27FC236}">
                <a16:creationId xmlns:a16="http://schemas.microsoft.com/office/drawing/2014/main" id="{981D39D7-6E68-6094-527B-FD086EC865DE}"/>
              </a:ext>
            </a:extLst>
          </p:cNvPr>
          <p:cNvSpPr>
            <a:spLocks noChangeShapeType="1"/>
          </p:cNvSpPr>
          <p:nvPr/>
        </p:nvSpPr>
        <p:spPr bwMode="auto">
          <a:xfrm>
            <a:off x="6285196" y="4947744"/>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3" name="Line 66">
            <a:extLst>
              <a:ext uri="{FF2B5EF4-FFF2-40B4-BE49-F238E27FC236}">
                <a16:creationId xmlns:a16="http://schemas.microsoft.com/office/drawing/2014/main" id="{822CEC4D-E8F1-70BA-FAA3-1C10B00B8DD8}"/>
              </a:ext>
            </a:extLst>
          </p:cNvPr>
          <p:cNvSpPr>
            <a:spLocks noChangeShapeType="1"/>
          </p:cNvSpPr>
          <p:nvPr/>
        </p:nvSpPr>
        <p:spPr bwMode="auto">
          <a:xfrm flipV="1">
            <a:off x="6443946" y="4976319"/>
            <a:ext cx="0" cy="8651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4" name="Line 67">
            <a:extLst>
              <a:ext uri="{FF2B5EF4-FFF2-40B4-BE49-F238E27FC236}">
                <a16:creationId xmlns:a16="http://schemas.microsoft.com/office/drawing/2014/main" id="{89009509-DD84-288C-7D45-FC92F0F266D9}"/>
              </a:ext>
            </a:extLst>
          </p:cNvPr>
          <p:cNvSpPr>
            <a:spLocks noChangeShapeType="1"/>
          </p:cNvSpPr>
          <p:nvPr/>
        </p:nvSpPr>
        <p:spPr bwMode="auto">
          <a:xfrm>
            <a:off x="6599521" y="4714382"/>
            <a:ext cx="106838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5" name="Line 68">
            <a:extLst>
              <a:ext uri="{FF2B5EF4-FFF2-40B4-BE49-F238E27FC236}">
                <a16:creationId xmlns:a16="http://schemas.microsoft.com/office/drawing/2014/main" id="{B627CA22-AD19-713B-61E6-C84FD9DAF135}"/>
              </a:ext>
            </a:extLst>
          </p:cNvPr>
          <p:cNvSpPr>
            <a:spLocks noChangeShapeType="1"/>
          </p:cNvSpPr>
          <p:nvPr/>
        </p:nvSpPr>
        <p:spPr bwMode="auto">
          <a:xfrm flipH="1">
            <a:off x="6599521" y="4858844"/>
            <a:ext cx="1139825" cy="10683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6" name="Line 69">
            <a:extLst>
              <a:ext uri="{FF2B5EF4-FFF2-40B4-BE49-F238E27FC236}">
                <a16:creationId xmlns:a16="http://schemas.microsoft.com/office/drawing/2014/main" id="{444C0685-DB7B-BD4D-D437-E9053CEDD7B2}"/>
              </a:ext>
            </a:extLst>
          </p:cNvPr>
          <p:cNvSpPr>
            <a:spLocks noChangeShapeType="1"/>
          </p:cNvSpPr>
          <p:nvPr/>
        </p:nvSpPr>
        <p:spPr bwMode="auto">
          <a:xfrm flipV="1">
            <a:off x="7917146" y="4962032"/>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47" name="Line 70">
            <a:extLst>
              <a:ext uri="{FF2B5EF4-FFF2-40B4-BE49-F238E27FC236}">
                <a16:creationId xmlns:a16="http://schemas.microsoft.com/office/drawing/2014/main" id="{4250E62A-CD54-C76D-4536-DE5ECBF2822A}"/>
              </a:ext>
            </a:extLst>
          </p:cNvPr>
          <p:cNvSpPr>
            <a:spLocks noChangeShapeType="1"/>
          </p:cNvSpPr>
          <p:nvPr/>
        </p:nvSpPr>
        <p:spPr bwMode="auto">
          <a:xfrm>
            <a:off x="6629684" y="6082807"/>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8" name="Line 71">
            <a:extLst>
              <a:ext uri="{FF2B5EF4-FFF2-40B4-BE49-F238E27FC236}">
                <a16:creationId xmlns:a16="http://schemas.microsoft.com/office/drawing/2014/main" id="{9FD4B720-B935-2C71-7A04-871278943A27}"/>
              </a:ext>
            </a:extLst>
          </p:cNvPr>
          <p:cNvSpPr>
            <a:spLocks noChangeShapeType="1"/>
          </p:cNvSpPr>
          <p:nvPr/>
        </p:nvSpPr>
        <p:spPr bwMode="auto">
          <a:xfrm>
            <a:off x="8133046" y="4758832"/>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9" name="Line 72">
            <a:extLst>
              <a:ext uri="{FF2B5EF4-FFF2-40B4-BE49-F238E27FC236}">
                <a16:creationId xmlns:a16="http://schemas.microsoft.com/office/drawing/2014/main" id="{58617AE2-58A9-2739-BF0A-ADF7F2D05C82}"/>
              </a:ext>
            </a:extLst>
          </p:cNvPr>
          <p:cNvSpPr>
            <a:spLocks noChangeShapeType="1"/>
          </p:cNvSpPr>
          <p:nvPr/>
        </p:nvSpPr>
        <p:spPr bwMode="auto">
          <a:xfrm flipV="1">
            <a:off x="8099709" y="5533532"/>
            <a:ext cx="720725" cy="40481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50" name="Text Box 73">
            <a:extLst>
              <a:ext uri="{FF2B5EF4-FFF2-40B4-BE49-F238E27FC236}">
                <a16:creationId xmlns:a16="http://schemas.microsoft.com/office/drawing/2014/main" id="{1D124BFF-F9D2-D536-15E4-23ECD63E740D}"/>
              </a:ext>
            </a:extLst>
          </p:cNvPr>
          <p:cNvSpPr txBox="1">
            <a:spLocks noChangeArrowheads="1"/>
          </p:cNvSpPr>
          <p:nvPr/>
        </p:nvSpPr>
        <p:spPr bwMode="auto">
          <a:xfrm>
            <a:off x="5472396" y="4671519"/>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16</a:t>
            </a:r>
            <a:endParaRPr lang="en-US" altLang="zh-CN" sz="2400">
              <a:latin typeface="Times New Roman" pitchFamily="18" charset="0"/>
            </a:endParaRPr>
          </a:p>
        </p:txBody>
      </p:sp>
      <p:sp>
        <p:nvSpPr>
          <p:cNvPr id="51" name="Text Box 74">
            <a:extLst>
              <a:ext uri="{FF2B5EF4-FFF2-40B4-BE49-F238E27FC236}">
                <a16:creationId xmlns:a16="http://schemas.microsoft.com/office/drawing/2014/main" id="{91C83160-C7A3-FD80-BEE5-47830FB8520C}"/>
              </a:ext>
            </a:extLst>
          </p:cNvPr>
          <p:cNvSpPr txBox="1">
            <a:spLocks noChangeArrowheads="1"/>
          </p:cNvSpPr>
          <p:nvPr/>
        </p:nvSpPr>
        <p:spPr bwMode="auto">
          <a:xfrm>
            <a:off x="5500971" y="5825632"/>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13</a:t>
            </a:r>
            <a:endParaRPr lang="en-US" altLang="zh-CN" sz="2400">
              <a:latin typeface="Times New Roman" pitchFamily="18" charset="0"/>
            </a:endParaRPr>
          </a:p>
        </p:txBody>
      </p:sp>
      <p:sp>
        <p:nvSpPr>
          <p:cNvPr id="52" name="Text Box 75">
            <a:extLst>
              <a:ext uri="{FF2B5EF4-FFF2-40B4-BE49-F238E27FC236}">
                <a16:creationId xmlns:a16="http://schemas.microsoft.com/office/drawing/2014/main" id="{AA8D863B-B870-DAEF-CC86-2FCF25CE922F}"/>
              </a:ext>
            </a:extLst>
          </p:cNvPr>
          <p:cNvSpPr txBox="1">
            <a:spLocks noChangeArrowheads="1"/>
          </p:cNvSpPr>
          <p:nvPr/>
        </p:nvSpPr>
        <p:spPr bwMode="auto">
          <a:xfrm>
            <a:off x="5848634" y="5219207"/>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10</a:t>
            </a:r>
            <a:endParaRPr lang="en-US" altLang="zh-CN" sz="2400">
              <a:latin typeface="Times New Roman" pitchFamily="18" charset="0"/>
            </a:endParaRPr>
          </a:p>
        </p:txBody>
      </p:sp>
      <p:sp>
        <p:nvSpPr>
          <p:cNvPr id="53" name="Text Box 76">
            <a:extLst>
              <a:ext uri="{FF2B5EF4-FFF2-40B4-BE49-F238E27FC236}">
                <a16:creationId xmlns:a16="http://schemas.microsoft.com/office/drawing/2014/main" id="{92AF6738-3449-44A9-1883-68D031B6D45F}"/>
              </a:ext>
            </a:extLst>
          </p:cNvPr>
          <p:cNvSpPr txBox="1">
            <a:spLocks noChangeArrowheads="1"/>
          </p:cNvSpPr>
          <p:nvPr/>
        </p:nvSpPr>
        <p:spPr bwMode="auto">
          <a:xfrm>
            <a:off x="6424896" y="5204919"/>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54" name="Text Box 77">
            <a:extLst>
              <a:ext uri="{FF2B5EF4-FFF2-40B4-BE49-F238E27FC236}">
                <a16:creationId xmlns:a16="http://schemas.microsoft.com/office/drawing/2014/main" id="{E5F463A9-560D-B725-BD86-15119B00CACD}"/>
              </a:ext>
            </a:extLst>
          </p:cNvPr>
          <p:cNvSpPr txBox="1">
            <a:spLocks noChangeArrowheads="1"/>
          </p:cNvSpPr>
          <p:nvPr/>
        </p:nvSpPr>
        <p:spPr bwMode="auto">
          <a:xfrm>
            <a:off x="6875746" y="4354019"/>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55" name="Text Box 78">
            <a:extLst>
              <a:ext uri="{FF2B5EF4-FFF2-40B4-BE49-F238E27FC236}">
                <a16:creationId xmlns:a16="http://schemas.microsoft.com/office/drawing/2014/main" id="{504C5CB5-463D-E2F7-AE53-087D21785B1A}"/>
              </a:ext>
            </a:extLst>
          </p:cNvPr>
          <p:cNvSpPr txBox="1">
            <a:spLocks noChangeArrowheads="1"/>
          </p:cNvSpPr>
          <p:nvPr/>
        </p:nvSpPr>
        <p:spPr bwMode="auto">
          <a:xfrm>
            <a:off x="6885271" y="6085982"/>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56" name="Text Box 79">
            <a:extLst>
              <a:ext uri="{FF2B5EF4-FFF2-40B4-BE49-F238E27FC236}">
                <a16:creationId xmlns:a16="http://schemas.microsoft.com/office/drawing/2014/main" id="{AA5A61E1-ADCF-21D2-8AEE-9A4107ED224B}"/>
              </a:ext>
            </a:extLst>
          </p:cNvPr>
          <p:cNvSpPr txBox="1">
            <a:spLocks noChangeArrowheads="1"/>
          </p:cNvSpPr>
          <p:nvPr/>
        </p:nvSpPr>
        <p:spPr bwMode="auto">
          <a:xfrm>
            <a:off x="7091646" y="529064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9</a:t>
            </a:r>
          </a:p>
        </p:txBody>
      </p:sp>
      <p:sp>
        <p:nvSpPr>
          <p:cNvPr id="57" name="Text Box 80">
            <a:extLst>
              <a:ext uri="{FF2B5EF4-FFF2-40B4-BE49-F238E27FC236}">
                <a16:creationId xmlns:a16="http://schemas.microsoft.com/office/drawing/2014/main" id="{97B059E4-A210-9347-2D34-4A9E8924A66E}"/>
              </a:ext>
            </a:extLst>
          </p:cNvPr>
          <p:cNvSpPr txBox="1">
            <a:spLocks noChangeArrowheads="1"/>
          </p:cNvSpPr>
          <p:nvPr/>
        </p:nvSpPr>
        <p:spPr bwMode="auto">
          <a:xfrm>
            <a:off x="7896509" y="5219207"/>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58" name="Text Box 81">
            <a:extLst>
              <a:ext uri="{FF2B5EF4-FFF2-40B4-BE49-F238E27FC236}">
                <a16:creationId xmlns:a16="http://schemas.microsoft.com/office/drawing/2014/main" id="{A8B2C370-B41F-010E-0C4F-FE67F9B4D100}"/>
              </a:ext>
            </a:extLst>
          </p:cNvPr>
          <p:cNvSpPr txBox="1">
            <a:spLocks noChangeArrowheads="1"/>
          </p:cNvSpPr>
          <p:nvPr/>
        </p:nvSpPr>
        <p:spPr bwMode="auto">
          <a:xfrm>
            <a:off x="8387046" y="4598494"/>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20</a:t>
            </a:r>
            <a:endParaRPr lang="en-US" altLang="zh-CN" sz="2400">
              <a:latin typeface="Times New Roman" pitchFamily="18" charset="0"/>
            </a:endParaRPr>
          </a:p>
        </p:txBody>
      </p:sp>
      <p:sp>
        <p:nvSpPr>
          <p:cNvPr id="59" name="Text Box 82">
            <a:extLst>
              <a:ext uri="{FF2B5EF4-FFF2-40B4-BE49-F238E27FC236}">
                <a16:creationId xmlns:a16="http://schemas.microsoft.com/office/drawing/2014/main" id="{253A0F4C-1F94-A3EE-1E4B-12B85BD55031}"/>
              </a:ext>
            </a:extLst>
          </p:cNvPr>
          <p:cNvSpPr txBox="1">
            <a:spLocks noChangeArrowheads="1"/>
          </p:cNvSpPr>
          <p:nvPr/>
        </p:nvSpPr>
        <p:spPr bwMode="auto">
          <a:xfrm>
            <a:off x="8401334" y="575419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60" name="Text Box 58">
            <a:extLst>
              <a:ext uri="{FF2B5EF4-FFF2-40B4-BE49-F238E27FC236}">
                <a16:creationId xmlns:a16="http://schemas.microsoft.com/office/drawing/2014/main" id="{C98DE323-C3A3-11B5-10D0-AB94A2BD2924}"/>
              </a:ext>
            </a:extLst>
          </p:cNvPr>
          <p:cNvSpPr txBox="1">
            <a:spLocks noChangeArrowheads="1"/>
          </p:cNvSpPr>
          <p:nvPr/>
        </p:nvSpPr>
        <p:spPr bwMode="auto">
          <a:xfrm>
            <a:off x="9513412" y="5307061"/>
            <a:ext cx="1903129" cy="457200"/>
          </a:xfrm>
          <a:prstGeom prst="rect">
            <a:avLst/>
          </a:prstGeom>
          <a:noFill/>
          <a:ln w="9525">
            <a:noFill/>
            <a:miter lim="800000"/>
            <a:headEnd/>
            <a:tailEnd/>
          </a:ln>
        </p:spPr>
        <p:txBody>
          <a:bodyPr wrap="square">
            <a:spAutoFit/>
          </a:bodyPr>
          <a:lstStyle/>
          <a:p>
            <a:pPr>
              <a:spcBef>
                <a:spcPct val="50000"/>
              </a:spcBef>
            </a:pPr>
            <a:r>
              <a:rPr lang="zh-CN" altLang="en-US" sz="2400" dirty="0">
                <a:solidFill>
                  <a:srgbClr val="FF0000"/>
                </a:solidFill>
              </a:rPr>
              <a:t>剩余流网络</a:t>
            </a:r>
            <a:endParaRPr lang="en-US" altLang="zh-CN" sz="2400" dirty="0">
              <a:solidFill>
                <a:srgbClr val="FF0000"/>
              </a:solidFill>
            </a:endParaRPr>
          </a:p>
        </p:txBody>
      </p:sp>
      <p:sp>
        <p:nvSpPr>
          <p:cNvPr id="61" name="AutoShape 60">
            <a:extLst>
              <a:ext uri="{FF2B5EF4-FFF2-40B4-BE49-F238E27FC236}">
                <a16:creationId xmlns:a16="http://schemas.microsoft.com/office/drawing/2014/main" id="{97AD68C8-FC61-F816-CD32-78F62B5A14C2}"/>
              </a:ext>
            </a:extLst>
          </p:cNvPr>
          <p:cNvSpPr>
            <a:spLocks noChangeArrowheads="1"/>
          </p:cNvSpPr>
          <p:nvPr/>
        </p:nvSpPr>
        <p:spPr bwMode="auto">
          <a:xfrm rot="2898607">
            <a:off x="5140711" y="3878539"/>
            <a:ext cx="792162" cy="792162"/>
          </a:xfrm>
          <a:prstGeom prst="rightArrow">
            <a:avLst>
              <a:gd name="adj1" fmla="val 50000"/>
              <a:gd name="adj2" fmla="val 25000"/>
            </a:avLst>
          </a:prstGeom>
          <a:solidFill>
            <a:schemeClr val="accent1"/>
          </a:solidFill>
          <a:ln w="9525">
            <a:noFill/>
            <a:miter lim="800000"/>
            <a:headEnd/>
            <a:tailEnd/>
          </a:ln>
        </p:spPr>
        <p:txBody>
          <a:bodyPr wrap="none" anchor="ctr"/>
          <a:lstStyle/>
          <a:p>
            <a:endParaRPr lang="zh-CN" altLang="en-US"/>
          </a:p>
        </p:txBody>
      </p:sp>
    </p:spTree>
    <p:extLst>
      <p:ext uri="{BB962C8B-B14F-4D97-AF65-F5344CB8AC3E}">
        <p14:creationId xmlns:p14="http://schemas.microsoft.com/office/powerpoint/2010/main" val="31314511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777736"/>
          </a:xfrm>
        </p:spPr>
        <p:txBody>
          <a:bodyPr>
            <a:noAutofit/>
          </a:bodyPr>
          <a:lstStyle/>
          <a:p>
            <a:pPr algn="just">
              <a:lnSpc>
                <a:spcPct val="110000"/>
              </a:lnSpc>
            </a:pPr>
            <a:r>
              <a:rPr lang="zh-CN" altLang="en-US" sz="2400" b="1" u="sng" dirty="0"/>
              <a:t>最大流算法</a:t>
            </a:r>
            <a:r>
              <a:rPr lang="en-US" altLang="zh-CN" sz="2400" b="1" dirty="0"/>
              <a:t>    </a:t>
            </a:r>
          </a:p>
          <a:p>
            <a:pPr algn="just">
              <a:lnSpc>
                <a:spcPct val="110000"/>
              </a:lnSpc>
            </a:pPr>
            <a:r>
              <a:rPr lang="zh-CN" altLang="en-US" sz="2400" dirty="0"/>
              <a:t>    </a:t>
            </a:r>
            <a:r>
              <a:rPr lang="zh-CN" altLang="en-US" baseline="-25000" dirty="0"/>
              <a:t>        </a:t>
            </a:r>
            <a:endParaRPr lang="en-US" altLang="zh-CN" baseline="-25000" dirty="0"/>
          </a:p>
          <a:p>
            <a:pPr algn="just">
              <a:lnSpc>
                <a:spcPct val="110000"/>
              </a:lnSpc>
            </a:pPr>
            <a:r>
              <a:rPr lang="zh-CN" altLang="en-US" sz="2400" dirty="0"/>
              <a:t>    </a:t>
            </a:r>
            <a:endParaRPr lang="en-US" altLang="zh-CN" sz="2400" dirty="0"/>
          </a:p>
          <a:p>
            <a:pPr algn="just">
              <a:lnSpc>
                <a:spcPct val="100000"/>
              </a:lnSpc>
            </a:pPr>
            <a:endParaRPr lang="en-US" altLang="zh-CN" sz="2400" dirty="0"/>
          </a:p>
        </p:txBody>
      </p:sp>
      <p:sp>
        <p:nvSpPr>
          <p:cNvPr id="9" name="标题 1">
            <a:extLst>
              <a:ext uri="{FF2B5EF4-FFF2-40B4-BE49-F238E27FC236}">
                <a16:creationId xmlns:a16="http://schemas.microsoft.com/office/drawing/2014/main" id="{7CBED1D7-43FF-7D43-7F98-F9571BEAC6F9}"/>
              </a:ext>
            </a:extLst>
          </p:cNvPr>
          <p:cNvSpPr>
            <a:spLocks noGrp="1"/>
          </p:cNvSpPr>
          <p:nvPr>
            <p:ph type="title"/>
          </p:nvPr>
        </p:nvSpPr>
        <p:spPr>
          <a:xfrm>
            <a:off x="838200" y="564948"/>
            <a:ext cx="10515600" cy="518958"/>
          </a:xfrm>
        </p:spPr>
        <p:txBody>
          <a:bodyPr/>
          <a:lstStyle/>
          <a:p>
            <a:r>
              <a:rPr lang="en-US" altLang="zh-CN" dirty="0"/>
              <a:t>8.5  </a:t>
            </a:r>
            <a:r>
              <a:rPr lang="zh-CN" altLang="en-US" dirty="0"/>
              <a:t>拓展延伸：网络流</a:t>
            </a:r>
          </a:p>
        </p:txBody>
      </p:sp>
      <p:sp>
        <p:nvSpPr>
          <p:cNvPr id="12" name="文本框 11">
            <a:extLst>
              <a:ext uri="{FF2B5EF4-FFF2-40B4-BE49-F238E27FC236}">
                <a16:creationId xmlns:a16="http://schemas.microsoft.com/office/drawing/2014/main" id="{4E7D7E21-F224-1767-5FAE-2BCDDAC67906}"/>
              </a:ext>
            </a:extLst>
          </p:cNvPr>
          <p:cNvSpPr txBox="1"/>
          <p:nvPr/>
        </p:nvSpPr>
        <p:spPr>
          <a:xfrm>
            <a:off x="2565831" y="1276351"/>
            <a:ext cx="3530167" cy="461665"/>
          </a:xfrm>
          <a:prstGeom prst="rect">
            <a:avLst/>
          </a:prstGeom>
          <a:noFill/>
        </p:spPr>
        <p:txBody>
          <a:bodyPr wrap="square">
            <a:spAutoFit/>
          </a:bodyPr>
          <a:lstStyle/>
          <a:p>
            <a:r>
              <a:rPr lang="en-US" altLang="zh-CN" sz="2400" b="1" dirty="0"/>
              <a:t>Ford-Fulkerson</a:t>
            </a:r>
            <a:r>
              <a:rPr lang="zh-CN" altLang="en-US" sz="2400" b="1" dirty="0"/>
              <a:t>算法示例</a:t>
            </a:r>
            <a:endParaRPr lang="zh-CN" altLang="en-US" sz="2400" dirty="0"/>
          </a:p>
        </p:txBody>
      </p:sp>
      <p:sp>
        <p:nvSpPr>
          <p:cNvPr id="62" name="Oval 3">
            <a:extLst>
              <a:ext uri="{FF2B5EF4-FFF2-40B4-BE49-F238E27FC236}">
                <a16:creationId xmlns:a16="http://schemas.microsoft.com/office/drawing/2014/main" id="{1780278F-A2EA-0BCB-1A80-FA144666F3CC}"/>
              </a:ext>
            </a:extLst>
          </p:cNvPr>
          <p:cNvSpPr>
            <a:spLocks noChangeArrowheads="1"/>
          </p:cNvSpPr>
          <p:nvPr/>
        </p:nvSpPr>
        <p:spPr bwMode="auto">
          <a:xfrm>
            <a:off x="6206505" y="3022259"/>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63" name="Oval 4">
            <a:extLst>
              <a:ext uri="{FF2B5EF4-FFF2-40B4-BE49-F238E27FC236}">
                <a16:creationId xmlns:a16="http://schemas.microsoft.com/office/drawing/2014/main" id="{6FE8C694-1C11-57FB-74B8-7F3D6CD75942}"/>
              </a:ext>
            </a:extLst>
          </p:cNvPr>
          <p:cNvSpPr>
            <a:spLocks noChangeArrowheads="1"/>
          </p:cNvSpPr>
          <p:nvPr/>
        </p:nvSpPr>
        <p:spPr bwMode="auto">
          <a:xfrm>
            <a:off x="10008567" y="3030197"/>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64" name="Oval 5">
            <a:extLst>
              <a:ext uri="{FF2B5EF4-FFF2-40B4-BE49-F238E27FC236}">
                <a16:creationId xmlns:a16="http://schemas.microsoft.com/office/drawing/2014/main" id="{DC031CD3-4061-AAC2-5C5C-89E940128D62}"/>
              </a:ext>
            </a:extLst>
          </p:cNvPr>
          <p:cNvSpPr>
            <a:spLocks noChangeArrowheads="1"/>
          </p:cNvSpPr>
          <p:nvPr/>
        </p:nvSpPr>
        <p:spPr bwMode="auto">
          <a:xfrm>
            <a:off x="8876680" y="2344397"/>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65" name="Oval 6">
            <a:extLst>
              <a:ext uri="{FF2B5EF4-FFF2-40B4-BE49-F238E27FC236}">
                <a16:creationId xmlns:a16="http://schemas.microsoft.com/office/drawing/2014/main" id="{9595C4D8-EF3C-83F2-BCB3-E78667A146CA}"/>
              </a:ext>
            </a:extLst>
          </p:cNvPr>
          <p:cNvSpPr>
            <a:spLocks noChangeArrowheads="1"/>
          </p:cNvSpPr>
          <p:nvPr/>
        </p:nvSpPr>
        <p:spPr bwMode="auto">
          <a:xfrm>
            <a:off x="8870330" y="3709647"/>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66" name="Oval 7">
            <a:extLst>
              <a:ext uri="{FF2B5EF4-FFF2-40B4-BE49-F238E27FC236}">
                <a16:creationId xmlns:a16="http://schemas.microsoft.com/office/drawing/2014/main" id="{62C63908-85E1-8155-D4B9-71193A9DDE32}"/>
              </a:ext>
            </a:extLst>
          </p:cNvPr>
          <p:cNvSpPr>
            <a:spLocks noChangeArrowheads="1"/>
          </p:cNvSpPr>
          <p:nvPr/>
        </p:nvSpPr>
        <p:spPr bwMode="auto">
          <a:xfrm>
            <a:off x="7349505" y="3717584"/>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67" name="Oval 8">
            <a:extLst>
              <a:ext uri="{FF2B5EF4-FFF2-40B4-BE49-F238E27FC236}">
                <a16:creationId xmlns:a16="http://schemas.microsoft.com/office/drawing/2014/main" id="{539430CE-B5D8-E504-030D-4F06D32C9EDF}"/>
              </a:ext>
            </a:extLst>
          </p:cNvPr>
          <p:cNvSpPr>
            <a:spLocks noChangeArrowheads="1"/>
          </p:cNvSpPr>
          <p:nvPr/>
        </p:nvSpPr>
        <p:spPr bwMode="auto">
          <a:xfrm>
            <a:off x="7343155" y="2353922"/>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68" name="Line 9">
            <a:extLst>
              <a:ext uri="{FF2B5EF4-FFF2-40B4-BE49-F238E27FC236}">
                <a16:creationId xmlns:a16="http://schemas.microsoft.com/office/drawing/2014/main" id="{CEFB7402-D098-BEDE-3883-6625907F51D1}"/>
              </a:ext>
            </a:extLst>
          </p:cNvPr>
          <p:cNvSpPr>
            <a:spLocks noChangeShapeType="1"/>
          </p:cNvSpPr>
          <p:nvPr/>
        </p:nvSpPr>
        <p:spPr bwMode="auto">
          <a:xfrm flipV="1">
            <a:off x="6624017" y="2690472"/>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69" name="Line 10">
            <a:extLst>
              <a:ext uri="{FF2B5EF4-FFF2-40B4-BE49-F238E27FC236}">
                <a16:creationId xmlns:a16="http://schemas.microsoft.com/office/drawing/2014/main" id="{7A02AF3E-5285-B0C5-692B-027E192511EE}"/>
              </a:ext>
            </a:extLst>
          </p:cNvPr>
          <p:cNvSpPr>
            <a:spLocks noChangeShapeType="1"/>
          </p:cNvSpPr>
          <p:nvPr/>
        </p:nvSpPr>
        <p:spPr bwMode="auto">
          <a:xfrm>
            <a:off x="6595442" y="3441359"/>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0" name="Line 11">
            <a:extLst>
              <a:ext uri="{FF2B5EF4-FFF2-40B4-BE49-F238E27FC236}">
                <a16:creationId xmlns:a16="http://schemas.microsoft.com/office/drawing/2014/main" id="{BCB37FAA-A2F3-7357-BF85-0CC90AAE1912}"/>
              </a:ext>
            </a:extLst>
          </p:cNvPr>
          <p:cNvSpPr>
            <a:spLocks noChangeShapeType="1"/>
          </p:cNvSpPr>
          <p:nvPr/>
        </p:nvSpPr>
        <p:spPr bwMode="auto">
          <a:xfrm>
            <a:off x="7489205" y="2820647"/>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1" name="Line 12">
            <a:extLst>
              <a:ext uri="{FF2B5EF4-FFF2-40B4-BE49-F238E27FC236}">
                <a16:creationId xmlns:a16="http://schemas.microsoft.com/office/drawing/2014/main" id="{38B73EF5-7402-7877-C0C0-A0240B057438}"/>
              </a:ext>
            </a:extLst>
          </p:cNvPr>
          <p:cNvSpPr>
            <a:spLocks noChangeShapeType="1"/>
          </p:cNvSpPr>
          <p:nvPr/>
        </p:nvSpPr>
        <p:spPr bwMode="auto">
          <a:xfrm flipV="1">
            <a:off x="7647955" y="2849222"/>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2" name="Line 13">
            <a:extLst>
              <a:ext uri="{FF2B5EF4-FFF2-40B4-BE49-F238E27FC236}">
                <a16:creationId xmlns:a16="http://schemas.microsoft.com/office/drawing/2014/main" id="{598E7674-6EF4-52AC-2D56-EBB978DA48B3}"/>
              </a:ext>
            </a:extLst>
          </p:cNvPr>
          <p:cNvSpPr>
            <a:spLocks noChangeShapeType="1"/>
          </p:cNvSpPr>
          <p:nvPr/>
        </p:nvSpPr>
        <p:spPr bwMode="auto">
          <a:xfrm>
            <a:off x="7820992" y="2588872"/>
            <a:ext cx="106838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3" name="Line 14">
            <a:extLst>
              <a:ext uri="{FF2B5EF4-FFF2-40B4-BE49-F238E27FC236}">
                <a16:creationId xmlns:a16="http://schemas.microsoft.com/office/drawing/2014/main" id="{787B0071-4B41-6B1B-B156-BCF708ECB1E4}"/>
              </a:ext>
            </a:extLst>
          </p:cNvPr>
          <p:cNvSpPr>
            <a:spLocks noChangeShapeType="1"/>
          </p:cNvSpPr>
          <p:nvPr/>
        </p:nvSpPr>
        <p:spPr bwMode="auto">
          <a:xfrm flipH="1">
            <a:off x="7806705" y="2747622"/>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4" name="Line 15">
            <a:extLst>
              <a:ext uri="{FF2B5EF4-FFF2-40B4-BE49-F238E27FC236}">
                <a16:creationId xmlns:a16="http://schemas.microsoft.com/office/drawing/2014/main" id="{59D1F031-0958-A66D-9674-2750F1AAA824}"/>
              </a:ext>
            </a:extLst>
          </p:cNvPr>
          <p:cNvSpPr>
            <a:spLocks noChangeShapeType="1"/>
          </p:cNvSpPr>
          <p:nvPr/>
        </p:nvSpPr>
        <p:spPr bwMode="auto">
          <a:xfrm flipV="1">
            <a:off x="9121155" y="2834934"/>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75" name="Line 16">
            <a:extLst>
              <a:ext uri="{FF2B5EF4-FFF2-40B4-BE49-F238E27FC236}">
                <a16:creationId xmlns:a16="http://schemas.microsoft.com/office/drawing/2014/main" id="{6F664894-50EC-C483-976C-E3B96893CBCA}"/>
              </a:ext>
            </a:extLst>
          </p:cNvPr>
          <p:cNvSpPr>
            <a:spLocks noChangeShapeType="1"/>
          </p:cNvSpPr>
          <p:nvPr/>
        </p:nvSpPr>
        <p:spPr bwMode="auto">
          <a:xfrm>
            <a:off x="7836867" y="3960472"/>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6" name="Line 17">
            <a:extLst>
              <a:ext uri="{FF2B5EF4-FFF2-40B4-BE49-F238E27FC236}">
                <a16:creationId xmlns:a16="http://schemas.microsoft.com/office/drawing/2014/main" id="{C614B12D-73B4-705C-9C0F-28C2D255024A}"/>
              </a:ext>
            </a:extLst>
          </p:cNvPr>
          <p:cNvSpPr>
            <a:spLocks noChangeShapeType="1"/>
          </p:cNvSpPr>
          <p:nvPr/>
        </p:nvSpPr>
        <p:spPr bwMode="auto">
          <a:xfrm>
            <a:off x="9337055" y="2631734"/>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7" name="Line 18">
            <a:extLst>
              <a:ext uri="{FF2B5EF4-FFF2-40B4-BE49-F238E27FC236}">
                <a16:creationId xmlns:a16="http://schemas.microsoft.com/office/drawing/2014/main" id="{99381D29-EDA5-8540-B2AA-104C9953F84D}"/>
              </a:ext>
            </a:extLst>
          </p:cNvPr>
          <p:cNvSpPr>
            <a:spLocks noChangeShapeType="1"/>
          </p:cNvSpPr>
          <p:nvPr/>
        </p:nvSpPr>
        <p:spPr bwMode="auto">
          <a:xfrm flipV="1">
            <a:off x="9337055" y="3425484"/>
            <a:ext cx="720725" cy="40481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8" name="Text Box 19">
            <a:extLst>
              <a:ext uri="{FF2B5EF4-FFF2-40B4-BE49-F238E27FC236}">
                <a16:creationId xmlns:a16="http://schemas.microsoft.com/office/drawing/2014/main" id="{699A17F7-3BC1-801D-6B65-6332ADBC8353}"/>
              </a:ext>
            </a:extLst>
          </p:cNvPr>
          <p:cNvSpPr txBox="1">
            <a:spLocks noChangeArrowheads="1"/>
          </p:cNvSpPr>
          <p:nvPr/>
        </p:nvSpPr>
        <p:spPr bwMode="auto">
          <a:xfrm>
            <a:off x="6433517" y="254442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4</a:t>
            </a:r>
            <a:r>
              <a:rPr lang="en-US" altLang="zh-CN" sz="2000">
                <a:latin typeface="Times New Roman" pitchFamily="18" charset="0"/>
              </a:rPr>
              <a:t>/16</a:t>
            </a:r>
            <a:endParaRPr lang="en-US" altLang="zh-CN" sz="2400">
              <a:latin typeface="Times New Roman" pitchFamily="18" charset="0"/>
            </a:endParaRPr>
          </a:p>
        </p:txBody>
      </p:sp>
      <p:sp>
        <p:nvSpPr>
          <p:cNvPr id="79" name="Text Box 20">
            <a:extLst>
              <a:ext uri="{FF2B5EF4-FFF2-40B4-BE49-F238E27FC236}">
                <a16:creationId xmlns:a16="http://schemas.microsoft.com/office/drawing/2014/main" id="{DABF7B96-9E2B-FC09-9DE4-DFD386279D82}"/>
              </a:ext>
            </a:extLst>
          </p:cNvPr>
          <p:cNvSpPr txBox="1">
            <a:spLocks noChangeArrowheads="1"/>
          </p:cNvSpPr>
          <p:nvPr/>
        </p:nvSpPr>
        <p:spPr bwMode="auto">
          <a:xfrm>
            <a:off x="6576392" y="3698534"/>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0/13</a:t>
            </a:r>
            <a:endParaRPr lang="en-US" altLang="zh-CN" sz="2400">
              <a:latin typeface="Times New Roman" pitchFamily="18" charset="0"/>
            </a:endParaRPr>
          </a:p>
        </p:txBody>
      </p:sp>
      <p:sp>
        <p:nvSpPr>
          <p:cNvPr id="80" name="Text Box 21">
            <a:extLst>
              <a:ext uri="{FF2B5EF4-FFF2-40B4-BE49-F238E27FC236}">
                <a16:creationId xmlns:a16="http://schemas.microsoft.com/office/drawing/2014/main" id="{AD400606-00F4-24D5-304F-32131D397A58}"/>
              </a:ext>
            </a:extLst>
          </p:cNvPr>
          <p:cNvSpPr txBox="1">
            <a:spLocks noChangeArrowheads="1"/>
          </p:cNvSpPr>
          <p:nvPr/>
        </p:nvSpPr>
        <p:spPr bwMode="auto">
          <a:xfrm>
            <a:off x="6906592" y="3092109"/>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81" name="Text Box 22">
            <a:extLst>
              <a:ext uri="{FF2B5EF4-FFF2-40B4-BE49-F238E27FC236}">
                <a16:creationId xmlns:a16="http://schemas.microsoft.com/office/drawing/2014/main" id="{46F978B8-82F2-212B-DDC7-1725151DA1B3}"/>
              </a:ext>
            </a:extLst>
          </p:cNvPr>
          <p:cNvSpPr txBox="1">
            <a:spLocks noChangeArrowheads="1"/>
          </p:cNvSpPr>
          <p:nvPr/>
        </p:nvSpPr>
        <p:spPr bwMode="auto">
          <a:xfrm>
            <a:off x="7628905" y="3077822"/>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0/4</a:t>
            </a:r>
          </a:p>
        </p:txBody>
      </p:sp>
      <p:sp>
        <p:nvSpPr>
          <p:cNvPr id="82" name="Text Box 23">
            <a:extLst>
              <a:ext uri="{FF2B5EF4-FFF2-40B4-BE49-F238E27FC236}">
                <a16:creationId xmlns:a16="http://schemas.microsoft.com/office/drawing/2014/main" id="{7F5EE0EB-A826-158D-BBB6-AAF855D119C0}"/>
              </a:ext>
            </a:extLst>
          </p:cNvPr>
          <p:cNvSpPr txBox="1">
            <a:spLocks noChangeArrowheads="1"/>
          </p:cNvSpPr>
          <p:nvPr/>
        </p:nvSpPr>
        <p:spPr bwMode="auto">
          <a:xfrm>
            <a:off x="8019430" y="222692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4</a:t>
            </a:r>
            <a:r>
              <a:rPr lang="en-US" altLang="zh-CN" sz="2000">
                <a:latin typeface="Times New Roman" pitchFamily="18" charset="0"/>
              </a:rPr>
              <a:t>/12</a:t>
            </a:r>
          </a:p>
        </p:txBody>
      </p:sp>
      <p:sp>
        <p:nvSpPr>
          <p:cNvPr id="83" name="Text Box 24">
            <a:extLst>
              <a:ext uri="{FF2B5EF4-FFF2-40B4-BE49-F238E27FC236}">
                <a16:creationId xmlns:a16="http://schemas.microsoft.com/office/drawing/2014/main" id="{766780F6-CB05-9276-C1EE-954446D8ED9C}"/>
              </a:ext>
            </a:extLst>
          </p:cNvPr>
          <p:cNvSpPr txBox="1">
            <a:spLocks noChangeArrowheads="1"/>
          </p:cNvSpPr>
          <p:nvPr/>
        </p:nvSpPr>
        <p:spPr bwMode="auto">
          <a:xfrm>
            <a:off x="8046417" y="3958884"/>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4</a:t>
            </a:r>
            <a:r>
              <a:rPr lang="en-US" altLang="zh-CN" sz="2000">
                <a:latin typeface="Times New Roman" pitchFamily="18" charset="0"/>
              </a:rPr>
              <a:t>/14</a:t>
            </a:r>
          </a:p>
        </p:txBody>
      </p:sp>
      <p:sp>
        <p:nvSpPr>
          <p:cNvPr id="84" name="Text Box 25">
            <a:extLst>
              <a:ext uri="{FF2B5EF4-FFF2-40B4-BE49-F238E27FC236}">
                <a16:creationId xmlns:a16="http://schemas.microsoft.com/office/drawing/2014/main" id="{012F90BE-C076-FE87-8172-3C79A60565B5}"/>
              </a:ext>
            </a:extLst>
          </p:cNvPr>
          <p:cNvSpPr txBox="1">
            <a:spLocks noChangeArrowheads="1"/>
          </p:cNvSpPr>
          <p:nvPr/>
        </p:nvSpPr>
        <p:spPr bwMode="auto">
          <a:xfrm>
            <a:off x="8306767" y="3193709"/>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4</a:t>
            </a:r>
            <a:r>
              <a:rPr lang="en-US" altLang="zh-CN" sz="2000">
                <a:latin typeface="Times New Roman" pitchFamily="18" charset="0"/>
              </a:rPr>
              <a:t>/9</a:t>
            </a:r>
          </a:p>
        </p:txBody>
      </p:sp>
      <p:sp>
        <p:nvSpPr>
          <p:cNvPr id="85" name="Text Box 26">
            <a:extLst>
              <a:ext uri="{FF2B5EF4-FFF2-40B4-BE49-F238E27FC236}">
                <a16:creationId xmlns:a16="http://schemas.microsoft.com/office/drawing/2014/main" id="{F50B7DBB-DD66-C3FC-70AE-F575BEA9524D}"/>
              </a:ext>
            </a:extLst>
          </p:cNvPr>
          <p:cNvSpPr txBox="1">
            <a:spLocks noChangeArrowheads="1"/>
          </p:cNvSpPr>
          <p:nvPr/>
        </p:nvSpPr>
        <p:spPr bwMode="auto">
          <a:xfrm>
            <a:off x="9100517" y="3092109"/>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0/7</a:t>
            </a:r>
          </a:p>
        </p:txBody>
      </p:sp>
      <p:sp>
        <p:nvSpPr>
          <p:cNvPr id="86" name="Text Box 27">
            <a:extLst>
              <a:ext uri="{FF2B5EF4-FFF2-40B4-BE49-F238E27FC236}">
                <a16:creationId xmlns:a16="http://schemas.microsoft.com/office/drawing/2014/main" id="{9025977D-5101-788E-DC31-17C51F1C91F0}"/>
              </a:ext>
            </a:extLst>
          </p:cNvPr>
          <p:cNvSpPr txBox="1">
            <a:spLocks noChangeArrowheads="1"/>
          </p:cNvSpPr>
          <p:nvPr/>
        </p:nvSpPr>
        <p:spPr bwMode="auto">
          <a:xfrm>
            <a:off x="9591055" y="2471397"/>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0/20</a:t>
            </a:r>
            <a:endParaRPr lang="en-US" altLang="zh-CN" sz="2400">
              <a:latin typeface="Times New Roman" pitchFamily="18" charset="0"/>
            </a:endParaRPr>
          </a:p>
        </p:txBody>
      </p:sp>
      <p:sp>
        <p:nvSpPr>
          <p:cNvPr id="87" name="Text Box 28">
            <a:extLst>
              <a:ext uri="{FF2B5EF4-FFF2-40B4-BE49-F238E27FC236}">
                <a16:creationId xmlns:a16="http://schemas.microsoft.com/office/drawing/2014/main" id="{E650D3A1-362B-BA89-E7A4-B988B39A502E}"/>
              </a:ext>
            </a:extLst>
          </p:cNvPr>
          <p:cNvSpPr txBox="1">
            <a:spLocks noChangeArrowheads="1"/>
          </p:cNvSpPr>
          <p:nvPr/>
        </p:nvSpPr>
        <p:spPr bwMode="auto">
          <a:xfrm>
            <a:off x="9605342" y="362709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4</a:t>
            </a:r>
            <a:r>
              <a:rPr lang="en-US" altLang="zh-CN" sz="2000">
                <a:latin typeface="Times New Roman" pitchFamily="18" charset="0"/>
              </a:rPr>
              <a:t>/4</a:t>
            </a:r>
          </a:p>
        </p:txBody>
      </p:sp>
      <p:sp>
        <p:nvSpPr>
          <p:cNvPr id="88" name="Text Box 29">
            <a:extLst>
              <a:ext uri="{FF2B5EF4-FFF2-40B4-BE49-F238E27FC236}">
                <a16:creationId xmlns:a16="http://schemas.microsoft.com/office/drawing/2014/main" id="{76ABFA7E-3A0B-37A9-1894-6FAD768DC3CE}"/>
              </a:ext>
            </a:extLst>
          </p:cNvPr>
          <p:cNvSpPr txBox="1">
            <a:spLocks noChangeArrowheads="1"/>
          </p:cNvSpPr>
          <p:nvPr/>
        </p:nvSpPr>
        <p:spPr bwMode="auto">
          <a:xfrm>
            <a:off x="7773676" y="1765257"/>
            <a:ext cx="1127232"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0000FF"/>
                </a:solidFill>
                <a:latin typeface="Times New Roman" pitchFamily="18" charset="0"/>
              </a:rPr>
              <a:t>流网络</a:t>
            </a:r>
            <a:endParaRPr lang="en-US" altLang="zh-CN" sz="2400" dirty="0">
              <a:solidFill>
                <a:srgbClr val="0000FF"/>
              </a:solidFill>
              <a:latin typeface="Times New Roman" pitchFamily="18" charset="0"/>
            </a:endParaRPr>
          </a:p>
        </p:txBody>
      </p:sp>
      <p:sp>
        <p:nvSpPr>
          <p:cNvPr id="89" name="Text Box 30">
            <a:extLst>
              <a:ext uri="{FF2B5EF4-FFF2-40B4-BE49-F238E27FC236}">
                <a16:creationId xmlns:a16="http://schemas.microsoft.com/office/drawing/2014/main" id="{1A5F39ED-B5E0-B549-0CB8-7005D07103E3}"/>
              </a:ext>
            </a:extLst>
          </p:cNvPr>
          <p:cNvSpPr txBox="1">
            <a:spLocks noChangeArrowheads="1"/>
          </p:cNvSpPr>
          <p:nvPr/>
        </p:nvSpPr>
        <p:spPr bwMode="auto">
          <a:xfrm>
            <a:off x="2945946" y="1847760"/>
            <a:ext cx="1755609"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FF0000"/>
                </a:solidFill>
                <a:latin typeface="Times New Roman" pitchFamily="18" charset="0"/>
              </a:rPr>
              <a:t>剩余流网络</a:t>
            </a:r>
            <a:endParaRPr lang="en-US" altLang="zh-CN" sz="2400" dirty="0">
              <a:solidFill>
                <a:srgbClr val="FF0000"/>
              </a:solidFill>
              <a:latin typeface="Times New Roman" pitchFamily="18" charset="0"/>
            </a:endParaRPr>
          </a:p>
        </p:txBody>
      </p:sp>
      <p:sp>
        <p:nvSpPr>
          <p:cNvPr id="90" name="Oval 31">
            <a:extLst>
              <a:ext uri="{FF2B5EF4-FFF2-40B4-BE49-F238E27FC236}">
                <a16:creationId xmlns:a16="http://schemas.microsoft.com/office/drawing/2014/main" id="{D80C25F2-6A50-9390-8BD5-20EA62EC563E}"/>
              </a:ext>
            </a:extLst>
          </p:cNvPr>
          <p:cNvSpPr>
            <a:spLocks noChangeArrowheads="1"/>
          </p:cNvSpPr>
          <p:nvPr/>
        </p:nvSpPr>
        <p:spPr bwMode="auto">
          <a:xfrm>
            <a:off x="6214442" y="5324134"/>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91" name="Oval 32">
            <a:extLst>
              <a:ext uri="{FF2B5EF4-FFF2-40B4-BE49-F238E27FC236}">
                <a16:creationId xmlns:a16="http://schemas.microsoft.com/office/drawing/2014/main" id="{DFFB1491-A905-38F6-DCEC-B4BDC386ABEB}"/>
              </a:ext>
            </a:extLst>
          </p:cNvPr>
          <p:cNvSpPr>
            <a:spLocks noChangeArrowheads="1"/>
          </p:cNvSpPr>
          <p:nvPr/>
        </p:nvSpPr>
        <p:spPr bwMode="auto">
          <a:xfrm>
            <a:off x="10016505" y="5332072"/>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92" name="Oval 33">
            <a:extLst>
              <a:ext uri="{FF2B5EF4-FFF2-40B4-BE49-F238E27FC236}">
                <a16:creationId xmlns:a16="http://schemas.microsoft.com/office/drawing/2014/main" id="{20F88E4B-24B3-A566-7590-486258FA7AE1}"/>
              </a:ext>
            </a:extLst>
          </p:cNvPr>
          <p:cNvSpPr>
            <a:spLocks noChangeArrowheads="1"/>
          </p:cNvSpPr>
          <p:nvPr/>
        </p:nvSpPr>
        <p:spPr bwMode="auto">
          <a:xfrm>
            <a:off x="8884617" y="4646272"/>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93" name="Oval 34">
            <a:extLst>
              <a:ext uri="{FF2B5EF4-FFF2-40B4-BE49-F238E27FC236}">
                <a16:creationId xmlns:a16="http://schemas.microsoft.com/office/drawing/2014/main" id="{373351F6-47AB-645E-DB86-3C073514C831}"/>
              </a:ext>
            </a:extLst>
          </p:cNvPr>
          <p:cNvSpPr>
            <a:spLocks noChangeArrowheads="1"/>
          </p:cNvSpPr>
          <p:nvPr/>
        </p:nvSpPr>
        <p:spPr bwMode="auto">
          <a:xfrm>
            <a:off x="8878267" y="6011522"/>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94" name="Oval 35">
            <a:extLst>
              <a:ext uri="{FF2B5EF4-FFF2-40B4-BE49-F238E27FC236}">
                <a16:creationId xmlns:a16="http://schemas.microsoft.com/office/drawing/2014/main" id="{86C57AAD-3BBF-7309-D1F5-D0E1429ADDFF}"/>
              </a:ext>
            </a:extLst>
          </p:cNvPr>
          <p:cNvSpPr>
            <a:spLocks noChangeArrowheads="1"/>
          </p:cNvSpPr>
          <p:nvPr/>
        </p:nvSpPr>
        <p:spPr bwMode="auto">
          <a:xfrm>
            <a:off x="7357442" y="6019459"/>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95" name="Oval 36">
            <a:extLst>
              <a:ext uri="{FF2B5EF4-FFF2-40B4-BE49-F238E27FC236}">
                <a16:creationId xmlns:a16="http://schemas.microsoft.com/office/drawing/2014/main" id="{E2EE6F8B-CD2B-C173-4FBE-5A1C8B2D5F22}"/>
              </a:ext>
            </a:extLst>
          </p:cNvPr>
          <p:cNvSpPr>
            <a:spLocks noChangeArrowheads="1"/>
          </p:cNvSpPr>
          <p:nvPr/>
        </p:nvSpPr>
        <p:spPr bwMode="auto">
          <a:xfrm>
            <a:off x="7351092" y="4655797"/>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96" name="Line 37">
            <a:extLst>
              <a:ext uri="{FF2B5EF4-FFF2-40B4-BE49-F238E27FC236}">
                <a16:creationId xmlns:a16="http://schemas.microsoft.com/office/drawing/2014/main" id="{9377BFD5-CBF5-6AA1-C62C-F017FD774610}"/>
              </a:ext>
            </a:extLst>
          </p:cNvPr>
          <p:cNvSpPr>
            <a:spLocks noChangeShapeType="1"/>
          </p:cNvSpPr>
          <p:nvPr/>
        </p:nvSpPr>
        <p:spPr bwMode="auto">
          <a:xfrm flipV="1">
            <a:off x="6631955" y="4992347"/>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7" name="Line 38">
            <a:extLst>
              <a:ext uri="{FF2B5EF4-FFF2-40B4-BE49-F238E27FC236}">
                <a16:creationId xmlns:a16="http://schemas.microsoft.com/office/drawing/2014/main" id="{CA1E16D2-E8A1-6C00-537C-E975E92A6D3A}"/>
              </a:ext>
            </a:extLst>
          </p:cNvPr>
          <p:cNvSpPr>
            <a:spLocks noChangeShapeType="1"/>
          </p:cNvSpPr>
          <p:nvPr/>
        </p:nvSpPr>
        <p:spPr bwMode="auto">
          <a:xfrm>
            <a:off x="6603380" y="5743234"/>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8" name="Line 39">
            <a:extLst>
              <a:ext uri="{FF2B5EF4-FFF2-40B4-BE49-F238E27FC236}">
                <a16:creationId xmlns:a16="http://schemas.microsoft.com/office/drawing/2014/main" id="{0399997F-F95C-E00E-F977-CE10FEA8AD2B}"/>
              </a:ext>
            </a:extLst>
          </p:cNvPr>
          <p:cNvSpPr>
            <a:spLocks noChangeShapeType="1"/>
          </p:cNvSpPr>
          <p:nvPr/>
        </p:nvSpPr>
        <p:spPr bwMode="auto">
          <a:xfrm>
            <a:off x="7497142" y="5122522"/>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99" name="Line 40">
            <a:extLst>
              <a:ext uri="{FF2B5EF4-FFF2-40B4-BE49-F238E27FC236}">
                <a16:creationId xmlns:a16="http://schemas.microsoft.com/office/drawing/2014/main" id="{ABB1B215-98C0-3318-977C-C54D7DC8FB60}"/>
              </a:ext>
            </a:extLst>
          </p:cNvPr>
          <p:cNvSpPr>
            <a:spLocks noChangeShapeType="1"/>
          </p:cNvSpPr>
          <p:nvPr/>
        </p:nvSpPr>
        <p:spPr bwMode="auto">
          <a:xfrm flipV="1">
            <a:off x="7655892" y="5151097"/>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0" name="Line 41">
            <a:extLst>
              <a:ext uri="{FF2B5EF4-FFF2-40B4-BE49-F238E27FC236}">
                <a16:creationId xmlns:a16="http://schemas.microsoft.com/office/drawing/2014/main" id="{A1F32E70-CEA0-47E7-FB6E-5CAD77C894A7}"/>
              </a:ext>
            </a:extLst>
          </p:cNvPr>
          <p:cNvSpPr>
            <a:spLocks noChangeShapeType="1"/>
          </p:cNvSpPr>
          <p:nvPr/>
        </p:nvSpPr>
        <p:spPr bwMode="auto">
          <a:xfrm>
            <a:off x="7828930" y="4890747"/>
            <a:ext cx="1068387"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1" name="Line 42">
            <a:extLst>
              <a:ext uri="{FF2B5EF4-FFF2-40B4-BE49-F238E27FC236}">
                <a16:creationId xmlns:a16="http://schemas.microsoft.com/office/drawing/2014/main" id="{5D105B8B-FB65-B424-5968-BD6D738DEC2C}"/>
              </a:ext>
            </a:extLst>
          </p:cNvPr>
          <p:cNvSpPr>
            <a:spLocks noChangeShapeType="1"/>
          </p:cNvSpPr>
          <p:nvPr/>
        </p:nvSpPr>
        <p:spPr bwMode="auto">
          <a:xfrm flipH="1">
            <a:off x="7814642" y="5049497"/>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2" name="Line 43">
            <a:extLst>
              <a:ext uri="{FF2B5EF4-FFF2-40B4-BE49-F238E27FC236}">
                <a16:creationId xmlns:a16="http://schemas.microsoft.com/office/drawing/2014/main" id="{6C53B4C0-860C-A260-A556-A6CDC922EFB8}"/>
              </a:ext>
            </a:extLst>
          </p:cNvPr>
          <p:cNvSpPr>
            <a:spLocks noChangeShapeType="1"/>
          </p:cNvSpPr>
          <p:nvPr/>
        </p:nvSpPr>
        <p:spPr bwMode="auto">
          <a:xfrm flipV="1">
            <a:off x="9129092" y="5136809"/>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103" name="Line 44">
            <a:extLst>
              <a:ext uri="{FF2B5EF4-FFF2-40B4-BE49-F238E27FC236}">
                <a16:creationId xmlns:a16="http://schemas.microsoft.com/office/drawing/2014/main" id="{C5D67924-9446-AE22-CD44-B72202809C60}"/>
              </a:ext>
            </a:extLst>
          </p:cNvPr>
          <p:cNvSpPr>
            <a:spLocks noChangeShapeType="1"/>
          </p:cNvSpPr>
          <p:nvPr/>
        </p:nvSpPr>
        <p:spPr bwMode="auto">
          <a:xfrm>
            <a:off x="7844805" y="6262347"/>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4" name="Line 45">
            <a:extLst>
              <a:ext uri="{FF2B5EF4-FFF2-40B4-BE49-F238E27FC236}">
                <a16:creationId xmlns:a16="http://schemas.microsoft.com/office/drawing/2014/main" id="{F10D9C74-FD07-702E-B7EE-EE319C18703D}"/>
              </a:ext>
            </a:extLst>
          </p:cNvPr>
          <p:cNvSpPr>
            <a:spLocks noChangeShapeType="1"/>
          </p:cNvSpPr>
          <p:nvPr/>
        </p:nvSpPr>
        <p:spPr bwMode="auto">
          <a:xfrm>
            <a:off x="9344992" y="4933609"/>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5" name="Line 46">
            <a:extLst>
              <a:ext uri="{FF2B5EF4-FFF2-40B4-BE49-F238E27FC236}">
                <a16:creationId xmlns:a16="http://schemas.microsoft.com/office/drawing/2014/main" id="{CE5301FB-B68B-4ADA-45BA-DA0C8945E25E}"/>
              </a:ext>
            </a:extLst>
          </p:cNvPr>
          <p:cNvSpPr>
            <a:spLocks noChangeShapeType="1"/>
          </p:cNvSpPr>
          <p:nvPr/>
        </p:nvSpPr>
        <p:spPr bwMode="auto">
          <a:xfrm flipV="1">
            <a:off x="9344992" y="5727359"/>
            <a:ext cx="720725" cy="40481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6" name="Text Box 47">
            <a:extLst>
              <a:ext uri="{FF2B5EF4-FFF2-40B4-BE49-F238E27FC236}">
                <a16:creationId xmlns:a16="http://schemas.microsoft.com/office/drawing/2014/main" id="{D21E0860-228D-1828-A8BB-F67EAB9BD1D7}"/>
              </a:ext>
            </a:extLst>
          </p:cNvPr>
          <p:cNvSpPr txBox="1">
            <a:spLocks noChangeArrowheads="1"/>
          </p:cNvSpPr>
          <p:nvPr/>
        </p:nvSpPr>
        <p:spPr bwMode="auto">
          <a:xfrm>
            <a:off x="6441455" y="4846297"/>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11</a:t>
            </a:r>
            <a:r>
              <a:rPr lang="en-US" altLang="zh-CN" sz="2000">
                <a:latin typeface="Times New Roman" pitchFamily="18" charset="0"/>
              </a:rPr>
              <a:t>/16</a:t>
            </a:r>
            <a:endParaRPr lang="en-US" altLang="zh-CN" sz="2400">
              <a:latin typeface="Times New Roman" pitchFamily="18" charset="0"/>
            </a:endParaRPr>
          </a:p>
        </p:txBody>
      </p:sp>
      <p:sp>
        <p:nvSpPr>
          <p:cNvPr id="107" name="Text Box 48">
            <a:extLst>
              <a:ext uri="{FF2B5EF4-FFF2-40B4-BE49-F238E27FC236}">
                <a16:creationId xmlns:a16="http://schemas.microsoft.com/office/drawing/2014/main" id="{C7528107-32B7-D1F6-96BC-5D59FFC80A70}"/>
              </a:ext>
            </a:extLst>
          </p:cNvPr>
          <p:cNvSpPr txBox="1">
            <a:spLocks noChangeArrowheads="1"/>
          </p:cNvSpPr>
          <p:nvPr/>
        </p:nvSpPr>
        <p:spPr bwMode="auto">
          <a:xfrm>
            <a:off x="6584330" y="6000409"/>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0/13</a:t>
            </a:r>
            <a:endParaRPr lang="en-US" altLang="zh-CN" sz="2400">
              <a:latin typeface="Times New Roman" pitchFamily="18" charset="0"/>
            </a:endParaRPr>
          </a:p>
        </p:txBody>
      </p:sp>
      <p:sp>
        <p:nvSpPr>
          <p:cNvPr id="108" name="Text Box 49">
            <a:extLst>
              <a:ext uri="{FF2B5EF4-FFF2-40B4-BE49-F238E27FC236}">
                <a16:creationId xmlns:a16="http://schemas.microsoft.com/office/drawing/2014/main" id="{A374C93A-E66C-E4CA-8095-02BF38C812E3}"/>
              </a:ext>
            </a:extLst>
          </p:cNvPr>
          <p:cNvSpPr txBox="1">
            <a:spLocks noChangeArrowheads="1"/>
          </p:cNvSpPr>
          <p:nvPr/>
        </p:nvSpPr>
        <p:spPr bwMode="auto">
          <a:xfrm>
            <a:off x="6917705" y="5393984"/>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7</a:t>
            </a:r>
            <a:r>
              <a:rPr lang="en-US" altLang="zh-CN" sz="2000">
                <a:latin typeface="Times New Roman" pitchFamily="18" charset="0"/>
              </a:rPr>
              <a:t>/10</a:t>
            </a:r>
            <a:endParaRPr lang="en-US" altLang="zh-CN" sz="2400">
              <a:latin typeface="Times New Roman" pitchFamily="18" charset="0"/>
            </a:endParaRPr>
          </a:p>
        </p:txBody>
      </p:sp>
      <p:sp>
        <p:nvSpPr>
          <p:cNvPr id="109" name="Text Box 50">
            <a:extLst>
              <a:ext uri="{FF2B5EF4-FFF2-40B4-BE49-F238E27FC236}">
                <a16:creationId xmlns:a16="http://schemas.microsoft.com/office/drawing/2014/main" id="{F16E22D5-2974-8194-5225-4FD3844C86F9}"/>
              </a:ext>
            </a:extLst>
          </p:cNvPr>
          <p:cNvSpPr txBox="1">
            <a:spLocks noChangeArrowheads="1"/>
          </p:cNvSpPr>
          <p:nvPr/>
        </p:nvSpPr>
        <p:spPr bwMode="auto">
          <a:xfrm>
            <a:off x="7636842" y="537969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0/4</a:t>
            </a:r>
          </a:p>
        </p:txBody>
      </p:sp>
      <p:sp>
        <p:nvSpPr>
          <p:cNvPr id="110" name="Text Box 51">
            <a:extLst>
              <a:ext uri="{FF2B5EF4-FFF2-40B4-BE49-F238E27FC236}">
                <a16:creationId xmlns:a16="http://schemas.microsoft.com/office/drawing/2014/main" id="{4E57F934-9870-3FB9-CC48-2937256BD86D}"/>
              </a:ext>
            </a:extLst>
          </p:cNvPr>
          <p:cNvSpPr txBox="1">
            <a:spLocks noChangeArrowheads="1"/>
          </p:cNvSpPr>
          <p:nvPr/>
        </p:nvSpPr>
        <p:spPr bwMode="auto">
          <a:xfrm>
            <a:off x="8027367" y="4528797"/>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4/12</a:t>
            </a:r>
          </a:p>
        </p:txBody>
      </p:sp>
      <p:sp>
        <p:nvSpPr>
          <p:cNvPr id="111" name="Text Box 52">
            <a:extLst>
              <a:ext uri="{FF2B5EF4-FFF2-40B4-BE49-F238E27FC236}">
                <a16:creationId xmlns:a16="http://schemas.microsoft.com/office/drawing/2014/main" id="{1A5A7C92-CAD1-81BD-62B0-369BF3244CDF}"/>
              </a:ext>
            </a:extLst>
          </p:cNvPr>
          <p:cNvSpPr txBox="1">
            <a:spLocks noChangeArrowheads="1"/>
          </p:cNvSpPr>
          <p:nvPr/>
        </p:nvSpPr>
        <p:spPr bwMode="auto">
          <a:xfrm>
            <a:off x="8054355" y="6260759"/>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11</a:t>
            </a:r>
            <a:r>
              <a:rPr lang="en-US" altLang="zh-CN" sz="2000">
                <a:latin typeface="Times New Roman" pitchFamily="18" charset="0"/>
              </a:rPr>
              <a:t>/14</a:t>
            </a:r>
          </a:p>
        </p:txBody>
      </p:sp>
      <p:sp>
        <p:nvSpPr>
          <p:cNvPr id="112" name="Text Box 53">
            <a:extLst>
              <a:ext uri="{FF2B5EF4-FFF2-40B4-BE49-F238E27FC236}">
                <a16:creationId xmlns:a16="http://schemas.microsoft.com/office/drawing/2014/main" id="{F36521B5-70FD-2FFB-70C4-BA416DABC45A}"/>
              </a:ext>
            </a:extLst>
          </p:cNvPr>
          <p:cNvSpPr txBox="1">
            <a:spLocks noChangeArrowheads="1"/>
          </p:cNvSpPr>
          <p:nvPr/>
        </p:nvSpPr>
        <p:spPr bwMode="auto">
          <a:xfrm>
            <a:off x="8314705" y="5495584"/>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4/9</a:t>
            </a:r>
          </a:p>
        </p:txBody>
      </p:sp>
      <p:sp>
        <p:nvSpPr>
          <p:cNvPr id="113" name="Text Box 54">
            <a:extLst>
              <a:ext uri="{FF2B5EF4-FFF2-40B4-BE49-F238E27FC236}">
                <a16:creationId xmlns:a16="http://schemas.microsoft.com/office/drawing/2014/main" id="{8A2FDCDF-0684-72F9-8E97-D3BCD10D8736}"/>
              </a:ext>
            </a:extLst>
          </p:cNvPr>
          <p:cNvSpPr txBox="1">
            <a:spLocks noChangeArrowheads="1"/>
          </p:cNvSpPr>
          <p:nvPr/>
        </p:nvSpPr>
        <p:spPr bwMode="auto">
          <a:xfrm>
            <a:off x="9108455" y="5393984"/>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7</a:t>
            </a:r>
            <a:r>
              <a:rPr lang="en-US" altLang="zh-CN" sz="2000">
                <a:latin typeface="Times New Roman" pitchFamily="18" charset="0"/>
              </a:rPr>
              <a:t>/7</a:t>
            </a:r>
          </a:p>
        </p:txBody>
      </p:sp>
      <p:sp>
        <p:nvSpPr>
          <p:cNvPr id="114" name="Text Box 55">
            <a:extLst>
              <a:ext uri="{FF2B5EF4-FFF2-40B4-BE49-F238E27FC236}">
                <a16:creationId xmlns:a16="http://schemas.microsoft.com/office/drawing/2014/main" id="{81CCC73B-B959-17B7-6D10-9AA07A8C467F}"/>
              </a:ext>
            </a:extLst>
          </p:cNvPr>
          <p:cNvSpPr txBox="1">
            <a:spLocks noChangeArrowheads="1"/>
          </p:cNvSpPr>
          <p:nvPr/>
        </p:nvSpPr>
        <p:spPr bwMode="auto">
          <a:xfrm>
            <a:off x="9598992" y="4773272"/>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7</a:t>
            </a:r>
            <a:r>
              <a:rPr lang="en-US" altLang="zh-CN" sz="2000">
                <a:latin typeface="Times New Roman" pitchFamily="18" charset="0"/>
              </a:rPr>
              <a:t>/20</a:t>
            </a:r>
            <a:endParaRPr lang="en-US" altLang="zh-CN" sz="2400">
              <a:latin typeface="Times New Roman" pitchFamily="18" charset="0"/>
            </a:endParaRPr>
          </a:p>
        </p:txBody>
      </p:sp>
      <p:sp>
        <p:nvSpPr>
          <p:cNvPr id="115" name="Text Box 56">
            <a:extLst>
              <a:ext uri="{FF2B5EF4-FFF2-40B4-BE49-F238E27FC236}">
                <a16:creationId xmlns:a16="http://schemas.microsoft.com/office/drawing/2014/main" id="{FE4FF143-A1BF-90B2-93A0-AC31BA99E977}"/>
              </a:ext>
            </a:extLst>
          </p:cNvPr>
          <p:cNvSpPr txBox="1">
            <a:spLocks noChangeArrowheads="1"/>
          </p:cNvSpPr>
          <p:nvPr/>
        </p:nvSpPr>
        <p:spPr bwMode="auto">
          <a:xfrm>
            <a:off x="9613280" y="5928972"/>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sp>
        <p:nvSpPr>
          <p:cNvPr id="116" name="Oval 57">
            <a:extLst>
              <a:ext uri="{FF2B5EF4-FFF2-40B4-BE49-F238E27FC236}">
                <a16:creationId xmlns:a16="http://schemas.microsoft.com/office/drawing/2014/main" id="{14E21F58-8058-8601-9F99-0A016AFE3BC7}"/>
              </a:ext>
            </a:extLst>
          </p:cNvPr>
          <p:cNvSpPr>
            <a:spLocks noChangeArrowheads="1"/>
          </p:cNvSpPr>
          <p:nvPr/>
        </p:nvSpPr>
        <p:spPr bwMode="auto">
          <a:xfrm>
            <a:off x="1571005" y="3025434"/>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117" name="Oval 58">
            <a:extLst>
              <a:ext uri="{FF2B5EF4-FFF2-40B4-BE49-F238E27FC236}">
                <a16:creationId xmlns:a16="http://schemas.microsoft.com/office/drawing/2014/main" id="{68D9A325-3B2C-3FBE-1BFB-FF1E8DCFC5A8}"/>
              </a:ext>
            </a:extLst>
          </p:cNvPr>
          <p:cNvSpPr>
            <a:spLocks noChangeArrowheads="1"/>
          </p:cNvSpPr>
          <p:nvPr/>
        </p:nvSpPr>
        <p:spPr bwMode="auto">
          <a:xfrm>
            <a:off x="5373067" y="3033372"/>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118" name="Oval 59">
            <a:extLst>
              <a:ext uri="{FF2B5EF4-FFF2-40B4-BE49-F238E27FC236}">
                <a16:creationId xmlns:a16="http://schemas.microsoft.com/office/drawing/2014/main" id="{088F8496-13A6-D146-FF96-078C7F18506D}"/>
              </a:ext>
            </a:extLst>
          </p:cNvPr>
          <p:cNvSpPr>
            <a:spLocks noChangeArrowheads="1"/>
          </p:cNvSpPr>
          <p:nvPr/>
        </p:nvSpPr>
        <p:spPr bwMode="auto">
          <a:xfrm>
            <a:off x="4241180" y="2347572"/>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119" name="Oval 60">
            <a:extLst>
              <a:ext uri="{FF2B5EF4-FFF2-40B4-BE49-F238E27FC236}">
                <a16:creationId xmlns:a16="http://schemas.microsoft.com/office/drawing/2014/main" id="{8C2C1E04-9ECE-9E60-0FE1-5AC55754C8AB}"/>
              </a:ext>
            </a:extLst>
          </p:cNvPr>
          <p:cNvSpPr>
            <a:spLocks noChangeArrowheads="1"/>
          </p:cNvSpPr>
          <p:nvPr/>
        </p:nvSpPr>
        <p:spPr bwMode="auto">
          <a:xfrm>
            <a:off x="4234830" y="3712822"/>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20" name="Oval 61">
            <a:extLst>
              <a:ext uri="{FF2B5EF4-FFF2-40B4-BE49-F238E27FC236}">
                <a16:creationId xmlns:a16="http://schemas.microsoft.com/office/drawing/2014/main" id="{D546FB3E-E5DD-A6B6-D0CE-A92F9E44D9B1}"/>
              </a:ext>
            </a:extLst>
          </p:cNvPr>
          <p:cNvSpPr>
            <a:spLocks noChangeArrowheads="1"/>
          </p:cNvSpPr>
          <p:nvPr/>
        </p:nvSpPr>
        <p:spPr bwMode="auto">
          <a:xfrm>
            <a:off x="2714005" y="3720759"/>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21" name="Oval 62">
            <a:extLst>
              <a:ext uri="{FF2B5EF4-FFF2-40B4-BE49-F238E27FC236}">
                <a16:creationId xmlns:a16="http://schemas.microsoft.com/office/drawing/2014/main" id="{8DBA1551-1AD0-A4A0-E412-74E2D57269B1}"/>
              </a:ext>
            </a:extLst>
          </p:cNvPr>
          <p:cNvSpPr>
            <a:spLocks noChangeArrowheads="1"/>
          </p:cNvSpPr>
          <p:nvPr/>
        </p:nvSpPr>
        <p:spPr bwMode="auto">
          <a:xfrm>
            <a:off x="2707655" y="2357097"/>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22" name="Line 63">
            <a:extLst>
              <a:ext uri="{FF2B5EF4-FFF2-40B4-BE49-F238E27FC236}">
                <a16:creationId xmlns:a16="http://schemas.microsoft.com/office/drawing/2014/main" id="{51E8F9A6-CBC3-37B6-1175-0F18E7511E44}"/>
              </a:ext>
            </a:extLst>
          </p:cNvPr>
          <p:cNvSpPr>
            <a:spLocks noChangeShapeType="1"/>
          </p:cNvSpPr>
          <p:nvPr/>
        </p:nvSpPr>
        <p:spPr bwMode="auto">
          <a:xfrm flipV="1">
            <a:off x="1988517" y="2693647"/>
            <a:ext cx="720725" cy="403225"/>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23" name="Line 64">
            <a:extLst>
              <a:ext uri="{FF2B5EF4-FFF2-40B4-BE49-F238E27FC236}">
                <a16:creationId xmlns:a16="http://schemas.microsoft.com/office/drawing/2014/main" id="{F685B3D6-4144-3483-1A6C-6EC1D8BB5EF9}"/>
              </a:ext>
            </a:extLst>
          </p:cNvPr>
          <p:cNvSpPr>
            <a:spLocks noChangeShapeType="1"/>
          </p:cNvSpPr>
          <p:nvPr/>
        </p:nvSpPr>
        <p:spPr bwMode="auto">
          <a:xfrm>
            <a:off x="1959942" y="3444534"/>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24" name="Line 65">
            <a:extLst>
              <a:ext uri="{FF2B5EF4-FFF2-40B4-BE49-F238E27FC236}">
                <a16:creationId xmlns:a16="http://schemas.microsoft.com/office/drawing/2014/main" id="{06D9F0A1-8FB3-18FF-3B54-8C9040D8566B}"/>
              </a:ext>
            </a:extLst>
          </p:cNvPr>
          <p:cNvSpPr>
            <a:spLocks noChangeShapeType="1"/>
          </p:cNvSpPr>
          <p:nvPr/>
        </p:nvSpPr>
        <p:spPr bwMode="auto">
          <a:xfrm>
            <a:off x="2853705" y="2823822"/>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25" name="Line 66">
            <a:extLst>
              <a:ext uri="{FF2B5EF4-FFF2-40B4-BE49-F238E27FC236}">
                <a16:creationId xmlns:a16="http://schemas.microsoft.com/office/drawing/2014/main" id="{53E07D48-E53E-B5B4-2825-9538FC43569D}"/>
              </a:ext>
            </a:extLst>
          </p:cNvPr>
          <p:cNvSpPr>
            <a:spLocks noChangeShapeType="1"/>
          </p:cNvSpPr>
          <p:nvPr/>
        </p:nvSpPr>
        <p:spPr bwMode="auto">
          <a:xfrm flipV="1">
            <a:off x="3012455" y="2852397"/>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26" name="Line 67">
            <a:extLst>
              <a:ext uri="{FF2B5EF4-FFF2-40B4-BE49-F238E27FC236}">
                <a16:creationId xmlns:a16="http://schemas.microsoft.com/office/drawing/2014/main" id="{E059E0C2-B066-66F1-46AD-CA545524E064}"/>
              </a:ext>
            </a:extLst>
          </p:cNvPr>
          <p:cNvSpPr>
            <a:spLocks noChangeShapeType="1"/>
          </p:cNvSpPr>
          <p:nvPr/>
        </p:nvSpPr>
        <p:spPr bwMode="auto">
          <a:xfrm>
            <a:off x="3185492" y="2592047"/>
            <a:ext cx="1068388" cy="0"/>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27" name="Line 68">
            <a:extLst>
              <a:ext uri="{FF2B5EF4-FFF2-40B4-BE49-F238E27FC236}">
                <a16:creationId xmlns:a16="http://schemas.microsoft.com/office/drawing/2014/main" id="{267CEF6F-1CA3-AD33-41D8-D419B84C6A75}"/>
              </a:ext>
            </a:extLst>
          </p:cNvPr>
          <p:cNvSpPr>
            <a:spLocks noChangeShapeType="1"/>
          </p:cNvSpPr>
          <p:nvPr/>
        </p:nvSpPr>
        <p:spPr bwMode="auto">
          <a:xfrm flipH="1">
            <a:off x="3171205" y="2750797"/>
            <a:ext cx="1139825" cy="1068387"/>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28" name="Line 69">
            <a:extLst>
              <a:ext uri="{FF2B5EF4-FFF2-40B4-BE49-F238E27FC236}">
                <a16:creationId xmlns:a16="http://schemas.microsoft.com/office/drawing/2014/main" id="{586C55DC-1E82-2AE7-9795-65F9941BBCAB}"/>
              </a:ext>
            </a:extLst>
          </p:cNvPr>
          <p:cNvSpPr>
            <a:spLocks noChangeShapeType="1"/>
          </p:cNvSpPr>
          <p:nvPr/>
        </p:nvSpPr>
        <p:spPr bwMode="auto">
          <a:xfrm flipV="1">
            <a:off x="4485655" y="2838109"/>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129" name="Line 70">
            <a:extLst>
              <a:ext uri="{FF2B5EF4-FFF2-40B4-BE49-F238E27FC236}">
                <a16:creationId xmlns:a16="http://schemas.microsoft.com/office/drawing/2014/main" id="{7F333CF2-86D8-B110-AE50-6453AF0CF4B5}"/>
              </a:ext>
            </a:extLst>
          </p:cNvPr>
          <p:cNvSpPr>
            <a:spLocks noChangeShapeType="1"/>
          </p:cNvSpPr>
          <p:nvPr/>
        </p:nvSpPr>
        <p:spPr bwMode="auto">
          <a:xfrm>
            <a:off x="3201367" y="3963647"/>
            <a:ext cx="1038225" cy="0"/>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30" name="Line 71">
            <a:extLst>
              <a:ext uri="{FF2B5EF4-FFF2-40B4-BE49-F238E27FC236}">
                <a16:creationId xmlns:a16="http://schemas.microsoft.com/office/drawing/2014/main" id="{99B89CB1-A8A4-F9BB-94D0-609EB8E38F16}"/>
              </a:ext>
            </a:extLst>
          </p:cNvPr>
          <p:cNvSpPr>
            <a:spLocks noChangeShapeType="1"/>
          </p:cNvSpPr>
          <p:nvPr/>
        </p:nvSpPr>
        <p:spPr bwMode="auto">
          <a:xfrm>
            <a:off x="4701555" y="2634909"/>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31" name="Line 72">
            <a:extLst>
              <a:ext uri="{FF2B5EF4-FFF2-40B4-BE49-F238E27FC236}">
                <a16:creationId xmlns:a16="http://schemas.microsoft.com/office/drawing/2014/main" id="{43477578-1DAC-154D-4107-22C33536A953}"/>
              </a:ext>
            </a:extLst>
          </p:cNvPr>
          <p:cNvSpPr>
            <a:spLocks noChangeShapeType="1"/>
          </p:cNvSpPr>
          <p:nvPr/>
        </p:nvSpPr>
        <p:spPr bwMode="auto">
          <a:xfrm flipV="1">
            <a:off x="4701555" y="3428659"/>
            <a:ext cx="720725" cy="404813"/>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32" name="Text Box 73">
            <a:extLst>
              <a:ext uri="{FF2B5EF4-FFF2-40B4-BE49-F238E27FC236}">
                <a16:creationId xmlns:a16="http://schemas.microsoft.com/office/drawing/2014/main" id="{CC9A9BF6-6384-07FA-8C19-CC44134981F3}"/>
              </a:ext>
            </a:extLst>
          </p:cNvPr>
          <p:cNvSpPr txBox="1">
            <a:spLocks noChangeArrowheads="1"/>
          </p:cNvSpPr>
          <p:nvPr/>
        </p:nvSpPr>
        <p:spPr bwMode="auto">
          <a:xfrm>
            <a:off x="2040905" y="2547597"/>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16</a:t>
            </a:r>
            <a:endParaRPr lang="en-US" altLang="zh-CN" sz="2400">
              <a:latin typeface="Times New Roman" pitchFamily="18" charset="0"/>
            </a:endParaRPr>
          </a:p>
        </p:txBody>
      </p:sp>
      <p:sp>
        <p:nvSpPr>
          <p:cNvPr id="133" name="Text Box 74">
            <a:extLst>
              <a:ext uri="{FF2B5EF4-FFF2-40B4-BE49-F238E27FC236}">
                <a16:creationId xmlns:a16="http://schemas.microsoft.com/office/drawing/2014/main" id="{6BF8FA56-4143-8C8E-83EC-E9E1ACEAD65E}"/>
              </a:ext>
            </a:extLst>
          </p:cNvPr>
          <p:cNvSpPr txBox="1">
            <a:spLocks noChangeArrowheads="1"/>
          </p:cNvSpPr>
          <p:nvPr/>
        </p:nvSpPr>
        <p:spPr bwMode="auto">
          <a:xfrm>
            <a:off x="2069480" y="3701709"/>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13</a:t>
            </a:r>
            <a:endParaRPr lang="en-US" altLang="zh-CN" sz="2400">
              <a:latin typeface="Times New Roman" pitchFamily="18" charset="0"/>
            </a:endParaRPr>
          </a:p>
        </p:txBody>
      </p:sp>
      <p:sp>
        <p:nvSpPr>
          <p:cNvPr id="134" name="Text Box 75">
            <a:extLst>
              <a:ext uri="{FF2B5EF4-FFF2-40B4-BE49-F238E27FC236}">
                <a16:creationId xmlns:a16="http://schemas.microsoft.com/office/drawing/2014/main" id="{0CB5D4C7-0490-DEFC-BF77-0AE4AA90DAEC}"/>
              </a:ext>
            </a:extLst>
          </p:cNvPr>
          <p:cNvSpPr txBox="1">
            <a:spLocks noChangeArrowheads="1"/>
          </p:cNvSpPr>
          <p:nvPr/>
        </p:nvSpPr>
        <p:spPr bwMode="auto">
          <a:xfrm>
            <a:off x="2417142" y="3095284"/>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10</a:t>
            </a:r>
            <a:endParaRPr lang="en-US" altLang="zh-CN" sz="2400">
              <a:latin typeface="Times New Roman" pitchFamily="18" charset="0"/>
            </a:endParaRPr>
          </a:p>
        </p:txBody>
      </p:sp>
      <p:sp>
        <p:nvSpPr>
          <p:cNvPr id="135" name="Text Box 76">
            <a:extLst>
              <a:ext uri="{FF2B5EF4-FFF2-40B4-BE49-F238E27FC236}">
                <a16:creationId xmlns:a16="http://schemas.microsoft.com/office/drawing/2014/main" id="{838795A3-C30F-3312-90D8-58B7B596B6FD}"/>
              </a:ext>
            </a:extLst>
          </p:cNvPr>
          <p:cNvSpPr txBox="1">
            <a:spLocks noChangeArrowheads="1"/>
          </p:cNvSpPr>
          <p:nvPr/>
        </p:nvSpPr>
        <p:spPr bwMode="auto">
          <a:xfrm>
            <a:off x="2993405" y="3080997"/>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36" name="Text Box 77">
            <a:extLst>
              <a:ext uri="{FF2B5EF4-FFF2-40B4-BE49-F238E27FC236}">
                <a16:creationId xmlns:a16="http://schemas.microsoft.com/office/drawing/2014/main" id="{87A74AD4-AF07-B924-2092-D6AD2F7B416C}"/>
              </a:ext>
            </a:extLst>
          </p:cNvPr>
          <p:cNvSpPr txBox="1">
            <a:spLocks noChangeArrowheads="1"/>
          </p:cNvSpPr>
          <p:nvPr/>
        </p:nvSpPr>
        <p:spPr bwMode="auto">
          <a:xfrm>
            <a:off x="3441080" y="2230097"/>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137" name="Text Box 78">
            <a:extLst>
              <a:ext uri="{FF2B5EF4-FFF2-40B4-BE49-F238E27FC236}">
                <a16:creationId xmlns:a16="http://schemas.microsoft.com/office/drawing/2014/main" id="{0A7DD511-362E-E5D0-8DB3-4462C387D361}"/>
              </a:ext>
            </a:extLst>
          </p:cNvPr>
          <p:cNvSpPr txBox="1">
            <a:spLocks noChangeArrowheads="1"/>
          </p:cNvSpPr>
          <p:nvPr/>
        </p:nvSpPr>
        <p:spPr bwMode="auto">
          <a:xfrm>
            <a:off x="3453780" y="3962059"/>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138" name="Text Box 79">
            <a:extLst>
              <a:ext uri="{FF2B5EF4-FFF2-40B4-BE49-F238E27FC236}">
                <a16:creationId xmlns:a16="http://schemas.microsoft.com/office/drawing/2014/main" id="{20F514D4-BCCF-5A02-7552-446442DA2CCA}"/>
              </a:ext>
            </a:extLst>
          </p:cNvPr>
          <p:cNvSpPr txBox="1">
            <a:spLocks noChangeArrowheads="1"/>
          </p:cNvSpPr>
          <p:nvPr/>
        </p:nvSpPr>
        <p:spPr bwMode="auto">
          <a:xfrm>
            <a:off x="3671267" y="319688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9</a:t>
            </a:r>
          </a:p>
        </p:txBody>
      </p:sp>
      <p:sp>
        <p:nvSpPr>
          <p:cNvPr id="139" name="Text Box 80">
            <a:extLst>
              <a:ext uri="{FF2B5EF4-FFF2-40B4-BE49-F238E27FC236}">
                <a16:creationId xmlns:a16="http://schemas.microsoft.com/office/drawing/2014/main" id="{3BD2B09F-248F-6EB1-2767-F788C5C39ABE}"/>
              </a:ext>
            </a:extLst>
          </p:cNvPr>
          <p:cNvSpPr txBox="1">
            <a:spLocks noChangeArrowheads="1"/>
          </p:cNvSpPr>
          <p:nvPr/>
        </p:nvSpPr>
        <p:spPr bwMode="auto">
          <a:xfrm>
            <a:off x="4465017" y="309528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140" name="Text Box 81">
            <a:extLst>
              <a:ext uri="{FF2B5EF4-FFF2-40B4-BE49-F238E27FC236}">
                <a16:creationId xmlns:a16="http://schemas.microsoft.com/office/drawing/2014/main" id="{A577223E-7991-5343-4F9A-8EED40F0F5C1}"/>
              </a:ext>
            </a:extLst>
          </p:cNvPr>
          <p:cNvSpPr txBox="1">
            <a:spLocks noChangeArrowheads="1"/>
          </p:cNvSpPr>
          <p:nvPr/>
        </p:nvSpPr>
        <p:spPr bwMode="auto">
          <a:xfrm>
            <a:off x="4955555" y="2474572"/>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20</a:t>
            </a:r>
            <a:endParaRPr lang="en-US" altLang="zh-CN" sz="2400">
              <a:latin typeface="Times New Roman" pitchFamily="18" charset="0"/>
            </a:endParaRPr>
          </a:p>
        </p:txBody>
      </p:sp>
      <p:sp>
        <p:nvSpPr>
          <p:cNvPr id="141" name="Text Box 82">
            <a:extLst>
              <a:ext uri="{FF2B5EF4-FFF2-40B4-BE49-F238E27FC236}">
                <a16:creationId xmlns:a16="http://schemas.microsoft.com/office/drawing/2014/main" id="{ED694ABC-FAC3-6833-CF9D-D516FEF709AD}"/>
              </a:ext>
            </a:extLst>
          </p:cNvPr>
          <p:cNvSpPr txBox="1">
            <a:spLocks noChangeArrowheads="1"/>
          </p:cNvSpPr>
          <p:nvPr/>
        </p:nvSpPr>
        <p:spPr bwMode="auto">
          <a:xfrm>
            <a:off x="4969842" y="3630272"/>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4</a:t>
            </a:r>
          </a:p>
        </p:txBody>
      </p:sp>
      <p:sp>
        <p:nvSpPr>
          <p:cNvPr id="142" name="Oval 119">
            <a:extLst>
              <a:ext uri="{FF2B5EF4-FFF2-40B4-BE49-F238E27FC236}">
                <a16:creationId xmlns:a16="http://schemas.microsoft.com/office/drawing/2014/main" id="{67F763A8-40B6-2437-4A34-0E681D8F6E0D}"/>
              </a:ext>
            </a:extLst>
          </p:cNvPr>
          <p:cNvSpPr>
            <a:spLocks noChangeArrowheads="1"/>
          </p:cNvSpPr>
          <p:nvPr/>
        </p:nvSpPr>
        <p:spPr bwMode="auto">
          <a:xfrm>
            <a:off x="1550367" y="5371759"/>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143" name="Oval 120">
            <a:extLst>
              <a:ext uri="{FF2B5EF4-FFF2-40B4-BE49-F238E27FC236}">
                <a16:creationId xmlns:a16="http://schemas.microsoft.com/office/drawing/2014/main" id="{81E60275-332A-1F17-88CC-400AADB2E7EA}"/>
              </a:ext>
            </a:extLst>
          </p:cNvPr>
          <p:cNvSpPr>
            <a:spLocks noChangeArrowheads="1"/>
          </p:cNvSpPr>
          <p:nvPr/>
        </p:nvSpPr>
        <p:spPr bwMode="auto">
          <a:xfrm>
            <a:off x="5352430" y="5379697"/>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144" name="Oval 121">
            <a:extLst>
              <a:ext uri="{FF2B5EF4-FFF2-40B4-BE49-F238E27FC236}">
                <a16:creationId xmlns:a16="http://schemas.microsoft.com/office/drawing/2014/main" id="{F25A6140-A896-8C6F-0F6C-0BE5D8F48DB0}"/>
              </a:ext>
            </a:extLst>
          </p:cNvPr>
          <p:cNvSpPr>
            <a:spLocks noChangeArrowheads="1"/>
          </p:cNvSpPr>
          <p:nvPr/>
        </p:nvSpPr>
        <p:spPr bwMode="auto">
          <a:xfrm>
            <a:off x="4220542" y="4693897"/>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145" name="Oval 122">
            <a:extLst>
              <a:ext uri="{FF2B5EF4-FFF2-40B4-BE49-F238E27FC236}">
                <a16:creationId xmlns:a16="http://schemas.microsoft.com/office/drawing/2014/main" id="{8FB87EFD-22AE-4756-E128-0F3A6BD8962B}"/>
              </a:ext>
            </a:extLst>
          </p:cNvPr>
          <p:cNvSpPr>
            <a:spLocks noChangeArrowheads="1"/>
          </p:cNvSpPr>
          <p:nvPr/>
        </p:nvSpPr>
        <p:spPr bwMode="auto">
          <a:xfrm>
            <a:off x="4214192" y="6059147"/>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46" name="Oval 123">
            <a:extLst>
              <a:ext uri="{FF2B5EF4-FFF2-40B4-BE49-F238E27FC236}">
                <a16:creationId xmlns:a16="http://schemas.microsoft.com/office/drawing/2014/main" id="{7E0C1C9A-DEDD-C53C-9FA0-07F584FB7F6D}"/>
              </a:ext>
            </a:extLst>
          </p:cNvPr>
          <p:cNvSpPr>
            <a:spLocks noChangeArrowheads="1"/>
          </p:cNvSpPr>
          <p:nvPr/>
        </p:nvSpPr>
        <p:spPr bwMode="auto">
          <a:xfrm>
            <a:off x="2693367" y="6067084"/>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47" name="Oval 124">
            <a:extLst>
              <a:ext uri="{FF2B5EF4-FFF2-40B4-BE49-F238E27FC236}">
                <a16:creationId xmlns:a16="http://schemas.microsoft.com/office/drawing/2014/main" id="{A9334FA4-FF2B-8EEE-28E3-496DE5FA0C23}"/>
              </a:ext>
            </a:extLst>
          </p:cNvPr>
          <p:cNvSpPr>
            <a:spLocks noChangeArrowheads="1"/>
          </p:cNvSpPr>
          <p:nvPr/>
        </p:nvSpPr>
        <p:spPr bwMode="auto">
          <a:xfrm>
            <a:off x="2687017" y="4703422"/>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48" name="Line 126">
            <a:extLst>
              <a:ext uri="{FF2B5EF4-FFF2-40B4-BE49-F238E27FC236}">
                <a16:creationId xmlns:a16="http://schemas.microsoft.com/office/drawing/2014/main" id="{51F2AD37-E965-1EF7-0B9C-F81322A9B894}"/>
              </a:ext>
            </a:extLst>
          </p:cNvPr>
          <p:cNvSpPr>
            <a:spLocks noChangeShapeType="1"/>
          </p:cNvSpPr>
          <p:nvPr/>
        </p:nvSpPr>
        <p:spPr bwMode="auto">
          <a:xfrm>
            <a:off x="1939305" y="5790859"/>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49" name="Line 127">
            <a:extLst>
              <a:ext uri="{FF2B5EF4-FFF2-40B4-BE49-F238E27FC236}">
                <a16:creationId xmlns:a16="http://schemas.microsoft.com/office/drawing/2014/main" id="{60AA4ABE-0266-7081-4387-D9C00626494E}"/>
              </a:ext>
            </a:extLst>
          </p:cNvPr>
          <p:cNvSpPr>
            <a:spLocks noChangeShapeType="1"/>
          </p:cNvSpPr>
          <p:nvPr/>
        </p:nvSpPr>
        <p:spPr bwMode="auto">
          <a:xfrm>
            <a:off x="2833067" y="5170147"/>
            <a:ext cx="0" cy="923925"/>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50" name="Line 128">
            <a:extLst>
              <a:ext uri="{FF2B5EF4-FFF2-40B4-BE49-F238E27FC236}">
                <a16:creationId xmlns:a16="http://schemas.microsoft.com/office/drawing/2014/main" id="{EC21B4BF-A9F5-8B29-89A5-5377B15EA5E5}"/>
              </a:ext>
            </a:extLst>
          </p:cNvPr>
          <p:cNvSpPr>
            <a:spLocks noChangeShapeType="1"/>
          </p:cNvSpPr>
          <p:nvPr/>
        </p:nvSpPr>
        <p:spPr bwMode="auto">
          <a:xfrm flipV="1">
            <a:off x="2991817" y="5198722"/>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51" name="Line 129">
            <a:extLst>
              <a:ext uri="{FF2B5EF4-FFF2-40B4-BE49-F238E27FC236}">
                <a16:creationId xmlns:a16="http://schemas.microsoft.com/office/drawing/2014/main" id="{C0DF8EAA-4956-150B-464C-A48CFA2EBC7A}"/>
              </a:ext>
            </a:extLst>
          </p:cNvPr>
          <p:cNvSpPr>
            <a:spLocks noChangeShapeType="1"/>
          </p:cNvSpPr>
          <p:nvPr/>
        </p:nvSpPr>
        <p:spPr bwMode="auto">
          <a:xfrm>
            <a:off x="3164855" y="4838359"/>
            <a:ext cx="1068387"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52" name="Line 130">
            <a:extLst>
              <a:ext uri="{FF2B5EF4-FFF2-40B4-BE49-F238E27FC236}">
                <a16:creationId xmlns:a16="http://schemas.microsoft.com/office/drawing/2014/main" id="{39134F1A-922F-D29C-0A5E-56DB93B477B7}"/>
              </a:ext>
            </a:extLst>
          </p:cNvPr>
          <p:cNvSpPr>
            <a:spLocks noChangeShapeType="1"/>
          </p:cNvSpPr>
          <p:nvPr/>
        </p:nvSpPr>
        <p:spPr bwMode="auto">
          <a:xfrm flipH="1">
            <a:off x="3150567" y="5097122"/>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53" name="Line 131">
            <a:extLst>
              <a:ext uri="{FF2B5EF4-FFF2-40B4-BE49-F238E27FC236}">
                <a16:creationId xmlns:a16="http://schemas.microsoft.com/office/drawing/2014/main" id="{3A361C8A-29A1-7EF7-A9C9-D5F4AFC3B9D3}"/>
              </a:ext>
            </a:extLst>
          </p:cNvPr>
          <p:cNvSpPr>
            <a:spLocks noChangeShapeType="1"/>
          </p:cNvSpPr>
          <p:nvPr/>
        </p:nvSpPr>
        <p:spPr bwMode="auto">
          <a:xfrm flipV="1">
            <a:off x="4465017" y="5184434"/>
            <a:ext cx="0" cy="879475"/>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54" name="Line 132">
            <a:extLst>
              <a:ext uri="{FF2B5EF4-FFF2-40B4-BE49-F238E27FC236}">
                <a16:creationId xmlns:a16="http://schemas.microsoft.com/office/drawing/2014/main" id="{A88CFDE8-1CB1-BFBA-5A8F-10873154FCD2}"/>
              </a:ext>
            </a:extLst>
          </p:cNvPr>
          <p:cNvSpPr>
            <a:spLocks noChangeShapeType="1"/>
          </p:cNvSpPr>
          <p:nvPr/>
        </p:nvSpPr>
        <p:spPr bwMode="auto">
          <a:xfrm>
            <a:off x="3180730" y="6381409"/>
            <a:ext cx="1038225" cy="0"/>
          </a:xfrm>
          <a:prstGeom prst="line">
            <a:avLst/>
          </a:prstGeom>
          <a:noFill/>
          <a:ln w="12700">
            <a:solidFill>
              <a:schemeClr val="tx1"/>
            </a:solidFill>
            <a:round/>
            <a:headEnd type="triangle" w="med" len="med"/>
            <a:tailEnd/>
          </a:ln>
        </p:spPr>
        <p:txBody>
          <a:bodyPr wrap="none" anchor="ctr"/>
          <a:lstStyle/>
          <a:p>
            <a:endParaRPr lang="zh-CN" altLang="en-US"/>
          </a:p>
        </p:txBody>
      </p:sp>
      <p:sp>
        <p:nvSpPr>
          <p:cNvPr id="155" name="Line 133">
            <a:extLst>
              <a:ext uri="{FF2B5EF4-FFF2-40B4-BE49-F238E27FC236}">
                <a16:creationId xmlns:a16="http://schemas.microsoft.com/office/drawing/2014/main" id="{5D0C15D4-F255-0559-D363-BC57B3AE6A76}"/>
              </a:ext>
            </a:extLst>
          </p:cNvPr>
          <p:cNvSpPr>
            <a:spLocks noChangeShapeType="1"/>
          </p:cNvSpPr>
          <p:nvPr/>
        </p:nvSpPr>
        <p:spPr bwMode="auto">
          <a:xfrm>
            <a:off x="4709492" y="4995522"/>
            <a:ext cx="692150" cy="477837"/>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56" name="Line 134">
            <a:extLst>
              <a:ext uri="{FF2B5EF4-FFF2-40B4-BE49-F238E27FC236}">
                <a16:creationId xmlns:a16="http://schemas.microsoft.com/office/drawing/2014/main" id="{0E191F5F-91C3-0049-C6EC-57F4E1E93680}"/>
              </a:ext>
            </a:extLst>
          </p:cNvPr>
          <p:cNvSpPr>
            <a:spLocks noChangeShapeType="1"/>
          </p:cNvSpPr>
          <p:nvPr/>
        </p:nvSpPr>
        <p:spPr bwMode="auto">
          <a:xfrm flipV="1">
            <a:off x="4680917" y="5774984"/>
            <a:ext cx="720725" cy="404813"/>
          </a:xfrm>
          <a:prstGeom prst="line">
            <a:avLst/>
          </a:prstGeom>
          <a:noFill/>
          <a:ln w="12700">
            <a:solidFill>
              <a:schemeClr val="tx1"/>
            </a:solidFill>
            <a:round/>
            <a:headEnd type="triangle" w="med" len="med"/>
            <a:tailEnd/>
          </a:ln>
        </p:spPr>
        <p:txBody>
          <a:bodyPr wrap="none" anchor="ctr"/>
          <a:lstStyle/>
          <a:p>
            <a:endParaRPr lang="zh-CN" altLang="en-US"/>
          </a:p>
        </p:txBody>
      </p:sp>
      <p:sp>
        <p:nvSpPr>
          <p:cNvPr id="157" name="Text Box 136">
            <a:extLst>
              <a:ext uri="{FF2B5EF4-FFF2-40B4-BE49-F238E27FC236}">
                <a16:creationId xmlns:a16="http://schemas.microsoft.com/office/drawing/2014/main" id="{321AD281-AD4B-677E-E034-880B88327ACD}"/>
              </a:ext>
            </a:extLst>
          </p:cNvPr>
          <p:cNvSpPr txBox="1">
            <a:spLocks noChangeArrowheads="1"/>
          </p:cNvSpPr>
          <p:nvPr/>
        </p:nvSpPr>
        <p:spPr bwMode="auto">
          <a:xfrm>
            <a:off x="2048842" y="6048034"/>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13</a:t>
            </a:r>
            <a:endParaRPr lang="en-US" altLang="zh-CN" sz="2400">
              <a:latin typeface="Times New Roman" pitchFamily="18" charset="0"/>
            </a:endParaRPr>
          </a:p>
        </p:txBody>
      </p:sp>
      <p:sp>
        <p:nvSpPr>
          <p:cNvPr id="158" name="Text Box 137">
            <a:extLst>
              <a:ext uri="{FF2B5EF4-FFF2-40B4-BE49-F238E27FC236}">
                <a16:creationId xmlns:a16="http://schemas.microsoft.com/office/drawing/2014/main" id="{A978CAA2-B3E9-D669-09AE-D4E92A51CAC2}"/>
              </a:ext>
            </a:extLst>
          </p:cNvPr>
          <p:cNvSpPr txBox="1">
            <a:spLocks noChangeArrowheads="1"/>
          </p:cNvSpPr>
          <p:nvPr/>
        </p:nvSpPr>
        <p:spPr bwMode="auto">
          <a:xfrm>
            <a:off x="2396505" y="5441609"/>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10</a:t>
            </a:r>
            <a:endParaRPr lang="en-US" altLang="zh-CN" sz="2400">
              <a:latin typeface="Times New Roman" pitchFamily="18" charset="0"/>
            </a:endParaRPr>
          </a:p>
        </p:txBody>
      </p:sp>
      <p:sp>
        <p:nvSpPr>
          <p:cNvPr id="159" name="Text Box 138">
            <a:extLst>
              <a:ext uri="{FF2B5EF4-FFF2-40B4-BE49-F238E27FC236}">
                <a16:creationId xmlns:a16="http://schemas.microsoft.com/office/drawing/2014/main" id="{D4D4F64C-42DC-F4BB-63E9-D461B2D23E67}"/>
              </a:ext>
            </a:extLst>
          </p:cNvPr>
          <p:cNvSpPr txBox="1">
            <a:spLocks noChangeArrowheads="1"/>
          </p:cNvSpPr>
          <p:nvPr/>
        </p:nvSpPr>
        <p:spPr bwMode="auto">
          <a:xfrm>
            <a:off x="2972767" y="5427322"/>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60" name="Text Box 139">
            <a:extLst>
              <a:ext uri="{FF2B5EF4-FFF2-40B4-BE49-F238E27FC236}">
                <a16:creationId xmlns:a16="http://schemas.microsoft.com/office/drawing/2014/main" id="{4E363842-1B6F-5282-F8D9-61DC5E74FB13}"/>
              </a:ext>
            </a:extLst>
          </p:cNvPr>
          <p:cNvSpPr txBox="1">
            <a:spLocks noChangeArrowheads="1"/>
          </p:cNvSpPr>
          <p:nvPr/>
        </p:nvSpPr>
        <p:spPr bwMode="auto">
          <a:xfrm>
            <a:off x="3420442" y="4476409"/>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8</a:t>
            </a:r>
          </a:p>
        </p:txBody>
      </p:sp>
      <p:sp>
        <p:nvSpPr>
          <p:cNvPr id="161" name="Text Box 141">
            <a:extLst>
              <a:ext uri="{FF2B5EF4-FFF2-40B4-BE49-F238E27FC236}">
                <a16:creationId xmlns:a16="http://schemas.microsoft.com/office/drawing/2014/main" id="{4D03E810-095F-1ACE-5FC9-B6A977E020D4}"/>
              </a:ext>
            </a:extLst>
          </p:cNvPr>
          <p:cNvSpPr txBox="1">
            <a:spLocks noChangeArrowheads="1"/>
          </p:cNvSpPr>
          <p:nvPr/>
        </p:nvSpPr>
        <p:spPr bwMode="auto">
          <a:xfrm>
            <a:off x="3650630" y="5543209"/>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162" name="Text Box 142">
            <a:extLst>
              <a:ext uri="{FF2B5EF4-FFF2-40B4-BE49-F238E27FC236}">
                <a16:creationId xmlns:a16="http://schemas.microsoft.com/office/drawing/2014/main" id="{2732DDC6-DD10-548E-E202-E6276903CAB4}"/>
              </a:ext>
            </a:extLst>
          </p:cNvPr>
          <p:cNvSpPr txBox="1">
            <a:spLocks noChangeArrowheads="1"/>
          </p:cNvSpPr>
          <p:nvPr/>
        </p:nvSpPr>
        <p:spPr bwMode="auto">
          <a:xfrm>
            <a:off x="4444380" y="5441609"/>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7</a:t>
            </a:r>
          </a:p>
        </p:txBody>
      </p:sp>
      <p:sp>
        <p:nvSpPr>
          <p:cNvPr id="163" name="Text Box 143">
            <a:extLst>
              <a:ext uri="{FF2B5EF4-FFF2-40B4-BE49-F238E27FC236}">
                <a16:creationId xmlns:a16="http://schemas.microsoft.com/office/drawing/2014/main" id="{633405DA-FCB2-420A-8C05-5C6E783C9596}"/>
              </a:ext>
            </a:extLst>
          </p:cNvPr>
          <p:cNvSpPr txBox="1">
            <a:spLocks noChangeArrowheads="1"/>
          </p:cNvSpPr>
          <p:nvPr/>
        </p:nvSpPr>
        <p:spPr bwMode="auto">
          <a:xfrm>
            <a:off x="4934917" y="4820897"/>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20</a:t>
            </a:r>
            <a:endParaRPr lang="en-US" altLang="zh-CN" sz="2400">
              <a:latin typeface="Times New Roman" pitchFamily="18" charset="0"/>
            </a:endParaRPr>
          </a:p>
        </p:txBody>
      </p:sp>
      <p:sp>
        <p:nvSpPr>
          <p:cNvPr id="164" name="Text Box 144">
            <a:extLst>
              <a:ext uri="{FF2B5EF4-FFF2-40B4-BE49-F238E27FC236}">
                <a16:creationId xmlns:a16="http://schemas.microsoft.com/office/drawing/2014/main" id="{61B19F5B-0B86-BB8A-79AF-6456680A028F}"/>
              </a:ext>
            </a:extLst>
          </p:cNvPr>
          <p:cNvSpPr txBox="1">
            <a:spLocks noChangeArrowheads="1"/>
          </p:cNvSpPr>
          <p:nvPr/>
        </p:nvSpPr>
        <p:spPr bwMode="auto">
          <a:xfrm>
            <a:off x="4949205" y="5976597"/>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65" name="Line 145">
            <a:extLst>
              <a:ext uri="{FF2B5EF4-FFF2-40B4-BE49-F238E27FC236}">
                <a16:creationId xmlns:a16="http://schemas.microsoft.com/office/drawing/2014/main" id="{3EB58126-1345-9339-931B-9C25AEE1E4CE}"/>
              </a:ext>
            </a:extLst>
          </p:cNvPr>
          <p:cNvSpPr>
            <a:spLocks noChangeShapeType="1"/>
          </p:cNvSpPr>
          <p:nvPr/>
        </p:nvSpPr>
        <p:spPr bwMode="auto">
          <a:xfrm flipV="1">
            <a:off x="1904380" y="4962184"/>
            <a:ext cx="763587" cy="417513"/>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66" name="Line 146">
            <a:extLst>
              <a:ext uri="{FF2B5EF4-FFF2-40B4-BE49-F238E27FC236}">
                <a16:creationId xmlns:a16="http://schemas.microsoft.com/office/drawing/2014/main" id="{E2FA41F6-4721-BB52-485C-53EF04CD04D5}"/>
              </a:ext>
            </a:extLst>
          </p:cNvPr>
          <p:cNvSpPr>
            <a:spLocks noChangeShapeType="1"/>
          </p:cNvSpPr>
          <p:nvPr/>
        </p:nvSpPr>
        <p:spPr bwMode="auto">
          <a:xfrm flipH="1">
            <a:off x="2004392" y="5106647"/>
            <a:ext cx="750888" cy="38893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67" name="Text Box 147">
            <a:extLst>
              <a:ext uri="{FF2B5EF4-FFF2-40B4-BE49-F238E27FC236}">
                <a16:creationId xmlns:a16="http://schemas.microsoft.com/office/drawing/2014/main" id="{DDE388CF-70BE-3AC3-8F29-16B9ADB60CEF}"/>
              </a:ext>
            </a:extLst>
          </p:cNvPr>
          <p:cNvSpPr txBox="1">
            <a:spLocks noChangeArrowheads="1"/>
          </p:cNvSpPr>
          <p:nvPr/>
        </p:nvSpPr>
        <p:spPr bwMode="auto">
          <a:xfrm>
            <a:off x="1901205" y="4871697"/>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168" name="Text Box 148">
            <a:extLst>
              <a:ext uri="{FF2B5EF4-FFF2-40B4-BE49-F238E27FC236}">
                <a16:creationId xmlns:a16="http://schemas.microsoft.com/office/drawing/2014/main" id="{96C5489B-0B7B-239E-15AB-0DBBF43264BC}"/>
              </a:ext>
            </a:extLst>
          </p:cNvPr>
          <p:cNvSpPr txBox="1">
            <a:spLocks noChangeArrowheads="1"/>
          </p:cNvSpPr>
          <p:nvPr/>
        </p:nvSpPr>
        <p:spPr bwMode="auto">
          <a:xfrm>
            <a:off x="2113930" y="524793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69" name="Line 149">
            <a:extLst>
              <a:ext uri="{FF2B5EF4-FFF2-40B4-BE49-F238E27FC236}">
                <a16:creationId xmlns:a16="http://schemas.microsoft.com/office/drawing/2014/main" id="{EF6EA25F-7207-5360-4F0A-8CE7C50CBA06}"/>
              </a:ext>
            </a:extLst>
          </p:cNvPr>
          <p:cNvSpPr>
            <a:spLocks noChangeShapeType="1"/>
          </p:cNvSpPr>
          <p:nvPr/>
        </p:nvSpPr>
        <p:spPr bwMode="auto">
          <a:xfrm flipH="1">
            <a:off x="3160092" y="4976472"/>
            <a:ext cx="1066800"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0" name="Text Box 150">
            <a:extLst>
              <a:ext uri="{FF2B5EF4-FFF2-40B4-BE49-F238E27FC236}">
                <a16:creationId xmlns:a16="http://schemas.microsoft.com/office/drawing/2014/main" id="{7A48B5B7-EF58-A146-09B3-6D3C89D7F3C5}"/>
              </a:ext>
            </a:extLst>
          </p:cNvPr>
          <p:cNvSpPr txBox="1">
            <a:spLocks noChangeArrowheads="1"/>
          </p:cNvSpPr>
          <p:nvPr/>
        </p:nvSpPr>
        <p:spPr bwMode="auto">
          <a:xfrm>
            <a:off x="3399805" y="4930434"/>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71" name="Line 151">
            <a:extLst>
              <a:ext uri="{FF2B5EF4-FFF2-40B4-BE49-F238E27FC236}">
                <a16:creationId xmlns:a16="http://schemas.microsoft.com/office/drawing/2014/main" id="{92A971F2-A0AF-0ACB-764C-7CA15544CE7C}"/>
              </a:ext>
            </a:extLst>
          </p:cNvPr>
          <p:cNvSpPr>
            <a:spLocks noChangeShapeType="1"/>
          </p:cNvSpPr>
          <p:nvPr/>
        </p:nvSpPr>
        <p:spPr bwMode="auto">
          <a:xfrm flipV="1">
            <a:off x="3044205" y="5033622"/>
            <a:ext cx="1196975" cy="10541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2" name="Text Box 152">
            <a:extLst>
              <a:ext uri="{FF2B5EF4-FFF2-40B4-BE49-F238E27FC236}">
                <a16:creationId xmlns:a16="http://schemas.microsoft.com/office/drawing/2014/main" id="{9AD0465A-55AD-47CE-EF55-D56831B9C464}"/>
              </a:ext>
            </a:extLst>
          </p:cNvPr>
          <p:cNvSpPr txBox="1">
            <a:spLocks noChangeArrowheads="1"/>
          </p:cNvSpPr>
          <p:nvPr/>
        </p:nvSpPr>
        <p:spPr bwMode="auto">
          <a:xfrm>
            <a:off x="3414092" y="5263809"/>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73" name="Line 153">
            <a:extLst>
              <a:ext uri="{FF2B5EF4-FFF2-40B4-BE49-F238E27FC236}">
                <a16:creationId xmlns:a16="http://schemas.microsoft.com/office/drawing/2014/main" id="{37BA428C-C493-0ED2-BB75-5215C536126E}"/>
              </a:ext>
            </a:extLst>
          </p:cNvPr>
          <p:cNvSpPr>
            <a:spLocks noChangeShapeType="1"/>
          </p:cNvSpPr>
          <p:nvPr/>
        </p:nvSpPr>
        <p:spPr bwMode="auto">
          <a:xfrm flipH="1">
            <a:off x="3160092" y="6260759"/>
            <a:ext cx="1066800" cy="0"/>
          </a:xfrm>
          <a:prstGeom prst="line">
            <a:avLst/>
          </a:prstGeom>
          <a:noFill/>
          <a:ln w="38100">
            <a:solidFill>
              <a:schemeClr val="tx1"/>
            </a:solidFill>
            <a:round/>
            <a:headEnd type="triangle" w="med" len="med"/>
            <a:tailEnd/>
          </a:ln>
        </p:spPr>
        <p:txBody>
          <a:bodyPr wrap="none" anchor="ctr"/>
          <a:lstStyle/>
          <a:p>
            <a:endParaRPr lang="zh-CN" altLang="en-US"/>
          </a:p>
        </p:txBody>
      </p:sp>
      <p:sp>
        <p:nvSpPr>
          <p:cNvPr id="174" name="Text Box 154">
            <a:extLst>
              <a:ext uri="{FF2B5EF4-FFF2-40B4-BE49-F238E27FC236}">
                <a16:creationId xmlns:a16="http://schemas.microsoft.com/office/drawing/2014/main" id="{BA1CF7C8-FAAB-B413-E865-E861D2B5BB2A}"/>
              </a:ext>
            </a:extLst>
          </p:cNvPr>
          <p:cNvSpPr txBox="1">
            <a:spLocks noChangeArrowheads="1"/>
          </p:cNvSpPr>
          <p:nvPr/>
        </p:nvSpPr>
        <p:spPr bwMode="auto">
          <a:xfrm>
            <a:off x="3442667" y="5927384"/>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10</a:t>
            </a:r>
          </a:p>
        </p:txBody>
      </p:sp>
    </p:spTree>
    <p:extLst>
      <p:ext uri="{BB962C8B-B14F-4D97-AF65-F5344CB8AC3E}">
        <p14:creationId xmlns:p14="http://schemas.microsoft.com/office/powerpoint/2010/main" val="1373383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777736"/>
          </a:xfrm>
        </p:spPr>
        <p:txBody>
          <a:bodyPr>
            <a:noAutofit/>
          </a:bodyPr>
          <a:lstStyle/>
          <a:p>
            <a:pPr algn="just">
              <a:lnSpc>
                <a:spcPct val="110000"/>
              </a:lnSpc>
            </a:pPr>
            <a:r>
              <a:rPr lang="zh-CN" altLang="en-US" sz="2400" b="1" u="sng" dirty="0"/>
              <a:t>最大流算法</a:t>
            </a:r>
            <a:r>
              <a:rPr lang="en-US" altLang="zh-CN" sz="2400" b="1" dirty="0"/>
              <a:t>    </a:t>
            </a:r>
          </a:p>
          <a:p>
            <a:pPr algn="just">
              <a:lnSpc>
                <a:spcPct val="110000"/>
              </a:lnSpc>
            </a:pPr>
            <a:r>
              <a:rPr lang="zh-CN" altLang="en-US" sz="2400" dirty="0"/>
              <a:t>    </a:t>
            </a:r>
            <a:r>
              <a:rPr lang="zh-CN" altLang="en-US" baseline="-25000" dirty="0"/>
              <a:t>        </a:t>
            </a:r>
            <a:endParaRPr lang="en-US" altLang="zh-CN" baseline="-25000" dirty="0"/>
          </a:p>
          <a:p>
            <a:pPr algn="just">
              <a:lnSpc>
                <a:spcPct val="110000"/>
              </a:lnSpc>
            </a:pPr>
            <a:r>
              <a:rPr lang="zh-CN" altLang="en-US" sz="2400" dirty="0"/>
              <a:t>    </a:t>
            </a:r>
            <a:endParaRPr lang="en-US" altLang="zh-CN" sz="2400" dirty="0"/>
          </a:p>
          <a:p>
            <a:pPr algn="just">
              <a:lnSpc>
                <a:spcPct val="100000"/>
              </a:lnSpc>
            </a:pPr>
            <a:endParaRPr lang="en-US" altLang="zh-CN" sz="2400" dirty="0"/>
          </a:p>
        </p:txBody>
      </p:sp>
      <p:sp>
        <p:nvSpPr>
          <p:cNvPr id="9" name="标题 1">
            <a:extLst>
              <a:ext uri="{FF2B5EF4-FFF2-40B4-BE49-F238E27FC236}">
                <a16:creationId xmlns:a16="http://schemas.microsoft.com/office/drawing/2014/main" id="{7CBED1D7-43FF-7D43-7F98-F9571BEAC6F9}"/>
              </a:ext>
            </a:extLst>
          </p:cNvPr>
          <p:cNvSpPr>
            <a:spLocks noGrp="1"/>
          </p:cNvSpPr>
          <p:nvPr>
            <p:ph type="title"/>
          </p:nvPr>
        </p:nvSpPr>
        <p:spPr>
          <a:xfrm>
            <a:off x="838200" y="564948"/>
            <a:ext cx="10515600" cy="518958"/>
          </a:xfrm>
        </p:spPr>
        <p:txBody>
          <a:bodyPr/>
          <a:lstStyle/>
          <a:p>
            <a:r>
              <a:rPr lang="en-US" altLang="zh-CN" dirty="0"/>
              <a:t>8.5  </a:t>
            </a:r>
            <a:r>
              <a:rPr lang="zh-CN" altLang="en-US" dirty="0"/>
              <a:t>拓展延伸：网络流</a:t>
            </a:r>
          </a:p>
        </p:txBody>
      </p:sp>
      <p:sp>
        <p:nvSpPr>
          <p:cNvPr id="12" name="文本框 11">
            <a:extLst>
              <a:ext uri="{FF2B5EF4-FFF2-40B4-BE49-F238E27FC236}">
                <a16:creationId xmlns:a16="http://schemas.microsoft.com/office/drawing/2014/main" id="{4E7D7E21-F224-1767-5FAE-2BCDDAC67906}"/>
              </a:ext>
            </a:extLst>
          </p:cNvPr>
          <p:cNvSpPr txBox="1"/>
          <p:nvPr/>
        </p:nvSpPr>
        <p:spPr>
          <a:xfrm>
            <a:off x="2565831" y="1276351"/>
            <a:ext cx="3530167" cy="461665"/>
          </a:xfrm>
          <a:prstGeom prst="rect">
            <a:avLst/>
          </a:prstGeom>
          <a:noFill/>
        </p:spPr>
        <p:txBody>
          <a:bodyPr wrap="square">
            <a:spAutoFit/>
          </a:bodyPr>
          <a:lstStyle/>
          <a:p>
            <a:r>
              <a:rPr lang="en-US" altLang="zh-CN" sz="2400" b="1" dirty="0"/>
              <a:t>Ford-Fulkerson</a:t>
            </a:r>
            <a:r>
              <a:rPr lang="zh-CN" altLang="en-US" sz="2400" b="1" dirty="0"/>
              <a:t>算法示例</a:t>
            </a:r>
            <a:endParaRPr lang="zh-CN" altLang="en-US" sz="2400" dirty="0"/>
          </a:p>
        </p:txBody>
      </p:sp>
      <p:sp>
        <p:nvSpPr>
          <p:cNvPr id="88" name="Text Box 29">
            <a:extLst>
              <a:ext uri="{FF2B5EF4-FFF2-40B4-BE49-F238E27FC236}">
                <a16:creationId xmlns:a16="http://schemas.microsoft.com/office/drawing/2014/main" id="{76ABFA7E-3A0B-37A9-1894-6FAD768DC3CE}"/>
              </a:ext>
            </a:extLst>
          </p:cNvPr>
          <p:cNvSpPr txBox="1">
            <a:spLocks noChangeArrowheads="1"/>
          </p:cNvSpPr>
          <p:nvPr/>
        </p:nvSpPr>
        <p:spPr bwMode="auto">
          <a:xfrm>
            <a:off x="7773676" y="1765257"/>
            <a:ext cx="1127232"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0000FF"/>
                </a:solidFill>
                <a:latin typeface="Times New Roman" pitchFamily="18" charset="0"/>
              </a:rPr>
              <a:t>流网络</a:t>
            </a:r>
            <a:endParaRPr lang="en-US" altLang="zh-CN" sz="2400" dirty="0">
              <a:solidFill>
                <a:srgbClr val="0000FF"/>
              </a:solidFill>
              <a:latin typeface="Times New Roman" pitchFamily="18" charset="0"/>
            </a:endParaRPr>
          </a:p>
        </p:txBody>
      </p:sp>
      <p:sp>
        <p:nvSpPr>
          <p:cNvPr id="89" name="Text Box 30">
            <a:extLst>
              <a:ext uri="{FF2B5EF4-FFF2-40B4-BE49-F238E27FC236}">
                <a16:creationId xmlns:a16="http://schemas.microsoft.com/office/drawing/2014/main" id="{1A5F39ED-B5E0-B549-0CB8-7005D07103E3}"/>
              </a:ext>
            </a:extLst>
          </p:cNvPr>
          <p:cNvSpPr txBox="1">
            <a:spLocks noChangeArrowheads="1"/>
          </p:cNvSpPr>
          <p:nvPr/>
        </p:nvSpPr>
        <p:spPr bwMode="auto">
          <a:xfrm>
            <a:off x="2945946" y="1847760"/>
            <a:ext cx="1755609"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FF0000"/>
                </a:solidFill>
                <a:latin typeface="Times New Roman" pitchFamily="18" charset="0"/>
              </a:rPr>
              <a:t>剩余流网络</a:t>
            </a:r>
            <a:endParaRPr lang="en-US" altLang="zh-CN" sz="2400" dirty="0">
              <a:solidFill>
                <a:srgbClr val="FF0000"/>
              </a:solidFill>
              <a:latin typeface="Times New Roman" pitchFamily="18" charset="0"/>
            </a:endParaRPr>
          </a:p>
        </p:txBody>
      </p:sp>
      <p:sp>
        <p:nvSpPr>
          <p:cNvPr id="2" name="Oval 3">
            <a:extLst>
              <a:ext uri="{FF2B5EF4-FFF2-40B4-BE49-F238E27FC236}">
                <a16:creationId xmlns:a16="http://schemas.microsoft.com/office/drawing/2014/main" id="{3363A4A4-B135-DD7F-191B-2A5A5E1F7B10}"/>
              </a:ext>
            </a:extLst>
          </p:cNvPr>
          <p:cNvSpPr>
            <a:spLocks noChangeArrowheads="1"/>
          </p:cNvSpPr>
          <p:nvPr/>
        </p:nvSpPr>
        <p:spPr bwMode="auto">
          <a:xfrm>
            <a:off x="6139741" y="3083953"/>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6" name="Oval 4">
            <a:extLst>
              <a:ext uri="{FF2B5EF4-FFF2-40B4-BE49-F238E27FC236}">
                <a16:creationId xmlns:a16="http://schemas.microsoft.com/office/drawing/2014/main" id="{2D910987-5B18-F364-2F15-432D5A94654B}"/>
              </a:ext>
            </a:extLst>
          </p:cNvPr>
          <p:cNvSpPr>
            <a:spLocks noChangeArrowheads="1"/>
          </p:cNvSpPr>
          <p:nvPr/>
        </p:nvSpPr>
        <p:spPr bwMode="auto">
          <a:xfrm>
            <a:off x="9941804" y="3091890"/>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7" name="Oval 5">
            <a:extLst>
              <a:ext uri="{FF2B5EF4-FFF2-40B4-BE49-F238E27FC236}">
                <a16:creationId xmlns:a16="http://schemas.microsoft.com/office/drawing/2014/main" id="{D811CFBB-06E6-932D-9444-9FDE57DAC4A2}"/>
              </a:ext>
            </a:extLst>
          </p:cNvPr>
          <p:cNvSpPr>
            <a:spLocks noChangeArrowheads="1"/>
          </p:cNvSpPr>
          <p:nvPr/>
        </p:nvSpPr>
        <p:spPr bwMode="auto">
          <a:xfrm>
            <a:off x="8809916" y="2406090"/>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8" name="Oval 6">
            <a:extLst>
              <a:ext uri="{FF2B5EF4-FFF2-40B4-BE49-F238E27FC236}">
                <a16:creationId xmlns:a16="http://schemas.microsoft.com/office/drawing/2014/main" id="{8C8E30EF-B523-7E9B-8885-228FEFD0ADA1}"/>
              </a:ext>
            </a:extLst>
          </p:cNvPr>
          <p:cNvSpPr>
            <a:spLocks noChangeArrowheads="1"/>
          </p:cNvSpPr>
          <p:nvPr/>
        </p:nvSpPr>
        <p:spPr bwMode="auto">
          <a:xfrm>
            <a:off x="8803566" y="3771340"/>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0" name="Oval 7">
            <a:extLst>
              <a:ext uri="{FF2B5EF4-FFF2-40B4-BE49-F238E27FC236}">
                <a16:creationId xmlns:a16="http://schemas.microsoft.com/office/drawing/2014/main" id="{A813FC8A-74A8-B104-7481-D672F0CD0230}"/>
              </a:ext>
            </a:extLst>
          </p:cNvPr>
          <p:cNvSpPr>
            <a:spLocks noChangeArrowheads="1"/>
          </p:cNvSpPr>
          <p:nvPr/>
        </p:nvSpPr>
        <p:spPr bwMode="auto">
          <a:xfrm>
            <a:off x="7282741" y="3779278"/>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1" name="Oval 8">
            <a:extLst>
              <a:ext uri="{FF2B5EF4-FFF2-40B4-BE49-F238E27FC236}">
                <a16:creationId xmlns:a16="http://schemas.microsoft.com/office/drawing/2014/main" id="{F54FC6D1-CB08-118A-FA3E-33FFE2529309}"/>
              </a:ext>
            </a:extLst>
          </p:cNvPr>
          <p:cNvSpPr>
            <a:spLocks noChangeArrowheads="1"/>
          </p:cNvSpPr>
          <p:nvPr/>
        </p:nvSpPr>
        <p:spPr bwMode="auto">
          <a:xfrm>
            <a:off x="7276391" y="2415615"/>
            <a:ext cx="490538"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3" name="Line 9">
            <a:extLst>
              <a:ext uri="{FF2B5EF4-FFF2-40B4-BE49-F238E27FC236}">
                <a16:creationId xmlns:a16="http://schemas.microsoft.com/office/drawing/2014/main" id="{11D9F39C-C0CA-747C-C74C-F43B09ED68C4}"/>
              </a:ext>
            </a:extLst>
          </p:cNvPr>
          <p:cNvSpPr>
            <a:spLocks noChangeShapeType="1"/>
          </p:cNvSpPr>
          <p:nvPr/>
        </p:nvSpPr>
        <p:spPr bwMode="auto">
          <a:xfrm flipV="1">
            <a:off x="6557254" y="2752165"/>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4" name="Line 10">
            <a:extLst>
              <a:ext uri="{FF2B5EF4-FFF2-40B4-BE49-F238E27FC236}">
                <a16:creationId xmlns:a16="http://schemas.microsoft.com/office/drawing/2014/main" id="{53148BDB-4D7E-CEE7-715F-FED717795EE3}"/>
              </a:ext>
            </a:extLst>
          </p:cNvPr>
          <p:cNvSpPr>
            <a:spLocks noChangeShapeType="1"/>
          </p:cNvSpPr>
          <p:nvPr/>
        </p:nvSpPr>
        <p:spPr bwMode="auto">
          <a:xfrm>
            <a:off x="6528679" y="3503053"/>
            <a:ext cx="765175" cy="46196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5" name="Line 11">
            <a:extLst>
              <a:ext uri="{FF2B5EF4-FFF2-40B4-BE49-F238E27FC236}">
                <a16:creationId xmlns:a16="http://schemas.microsoft.com/office/drawing/2014/main" id="{11BD1AE6-57D1-ACFE-A387-24D66F2990A3}"/>
              </a:ext>
            </a:extLst>
          </p:cNvPr>
          <p:cNvSpPr>
            <a:spLocks noChangeShapeType="1"/>
          </p:cNvSpPr>
          <p:nvPr/>
        </p:nvSpPr>
        <p:spPr bwMode="auto">
          <a:xfrm>
            <a:off x="7422441" y="2882340"/>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6" name="Line 12">
            <a:extLst>
              <a:ext uri="{FF2B5EF4-FFF2-40B4-BE49-F238E27FC236}">
                <a16:creationId xmlns:a16="http://schemas.microsoft.com/office/drawing/2014/main" id="{0772DC14-90BA-5316-A485-2CF82BA3C3EB}"/>
              </a:ext>
            </a:extLst>
          </p:cNvPr>
          <p:cNvSpPr>
            <a:spLocks noChangeShapeType="1"/>
          </p:cNvSpPr>
          <p:nvPr/>
        </p:nvSpPr>
        <p:spPr bwMode="auto">
          <a:xfrm flipV="1">
            <a:off x="7581191" y="2910915"/>
            <a:ext cx="0" cy="8651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 name="Line 13">
            <a:extLst>
              <a:ext uri="{FF2B5EF4-FFF2-40B4-BE49-F238E27FC236}">
                <a16:creationId xmlns:a16="http://schemas.microsoft.com/office/drawing/2014/main" id="{9584ED69-22B2-A587-1819-70EEB37DEE08}"/>
              </a:ext>
            </a:extLst>
          </p:cNvPr>
          <p:cNvSpPr>
            <a:spLocks noChangeShapeType="1"/>
          </p:cNvSpPr>
          <p:nvPr/>
        </p:nvSpPr>
        <p:spPr bwMode="auto">
          <a:xfrm>
            <a:off x="7754229" y="2650565"/>
            <a:ext cx="1068387"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 name="Line 14">
            <a:extLst>
              <a:ext uri="{FF2B5EF4-FFF2-40B4-BE49-F238E27FC236}">
                <a16:creationId xmlns:a16="http://schemas.microsoft.com/office/drawing/2014/main" id="{465F075B-4A82-C001-467E-B096304459D0}"/>
              </a:ext>
            </a:extLst>
          </p:cNvPr>
          <p:cNvSpPr>
            <a:spLocks noChangeShapeType="1"/>
          </p:cNvSpPr>
          <p:nvPr/>
        </p:nvSpPr>
        <p:spPr bwMode="auto">
          <a:xfrm flipH="1">
            <a:off x="7739941" y="2809315"/>
            <a:ext cx="1139825" cy="10683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 name="Line 15">
            <a:extLst>
              <a:ext uri="{FF2B5EF4-FFF2-40B4-BE49-F238E27FC236}">
                <a16:creationId xmlns:a16="http://schemas.microsoft.com/office/drawing/2014/main" id="{43EEE219-9AC9-E429-56AE-4E216E793A02}"/>
              </a:ext>
            </a:extLst>
          </p:cNvPr>
          <p:cNvSpPr>
            <a:spLocks noChangeShapeType="1"/>
          </p:cNvSpPr>
          <p:nvPr/>
        </p:nvSpPr>
        <p:spPr bwMode="auto">
          <a:xfrm flipV="1">
            <a:off x="9054391" y="2896628"/>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20" name="Line 16">
            <a:extLst>
              <a:ext uri="{FF2B5EF4-FFF2-40B4-BE49-F238E27FC236}">
                <a16:creationId xmlns:a16="http://schemas.microsoft.com/office/drawing/2014/main" id="{1D90C53D-7143-B86C-7946-0E11BB5D1A31}"/>
              </a:ext>
            </a:extLst>
          </p:cNvPr>
          <p:cNvSpPr>
            <a:spLocks noChangeShapeType="1"/>
          </p:cNvSpPr>
          <p:nvPr/>
        </p:nvSpPr>
        <p:spPr bwMode="auto">
          <a:xfrm>
            <a:off x="7770104" y="4022165"/>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1" name="Line 17">
            <a:extLst>
              <a:ext uri="{FF2B5EF4-FFF2-40B4-BE49-F238E27FC236}">
                <a16:creationId xmlns:a16="http://schemas.microsoft.com/office/drawing/2014/main" id="{9134FE0F-C9A3-C567-0F7E-7969E13B8AC9}"/>
              </a:ext>
            </a:extLst>
          </p:cNvPr>
          <p:cNvSpPr>
            <a:spLocks noChangeShapeType="1"/>
          </p:cNvSpPr>
          <p:nvPr/>
        </p:nvSpPr>
        <p:spPr bwMode="auto">
          <a:xfrm>
            <a:off x="9270291" y="2693428"/>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 name="Line 18">
            <a:extLst>
              <a:ext uri="{FF2B5EF4-FFF2-40B4-BE49-F238E27FC236}">
                <a16:creationId xmlns:a16="http://schemas.microsoft.com/office/drawing/2014/main" id="{5109D0FA-74D5-44FD-AFB3-E5983A3DB3FA}"/>
              </a:ext>
            </a:extLst>
          </p:cNvPr>
          <p:cNvSpPr>
            <a:spLocks noChangeShapeType="1"/>
          </p:cNvSpPr>
          <p:nvPr/>
        </p:nvSpPr>
        <p:spPr bwMode="auto">
          <a:xfrm flipV="1">
            <a:off x="9270291" y="3487178"/>
            <a:ext cx="720725" cy="404812"/>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3" name="Text Box 19">
            <a:extLst>
              <a:ext uri="{FF2B5EF4-FFF2-40B4-BE49-F238E27FC236}">
                <a16:creationId xmlns:a16="http://schemas.microsoft.com/office/drawing/2014/main" id="{955ED4EA-79A6-34F3-D6D6-CE1F8D8BFA6B}"/>
              </a:ext>
            </a:extLst>
          </p:cNvPr>
          <p:cNvSpPr txBox="1">
            <a:spLocks noChangeArrowheads="1"/>
          </p:cNvSpPr>
          <p:nvPr/>
        </p:nvSpPr>
        <p:spPr bwMode="auto">
          <a:xfrm>
            <a:off x="6366754" y="260611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11/16</a:t>
            </a:r>
            <a:endParaRPr lang="en-US" altLang="zh-CN" sz="2400">
              <a:latin typeface="Times New Roman" pitchFamily="18" charset="0"/>
            </a:endParaRPr>
          </a:p>
        </p:txBody>
      </p:sp>
      <p:sp>
        <p:nvSpPr>
          <p:cNvPr id="24" name="Text Box 20">
            <a:extLst>
              <a:ext uri="{FF2B5EF4-FFF2-40B4-BE49-F238E27FC236}">
                <a16:creationId xmlns:a16="http://schemas.microsoft.com/office/drawing/2014/main" id="{7157E60B-BF25-FCEF-11F0-4E0A589A8655}"/>
              </a:ext>
            </a:extLst>
          </p:cNvPr>
          <p:cNvSpPr txBox="1">
            <a:spLocks noChangeArrowheads="1"/>
          </p:cNvSpPr>
          <p:nvPr/>
        </p:nvSpPr>
        <p:spPr bwMode="auto">
          <a:xfrm>
            <a:off x="6509629" y="3760228"/>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8</a:t>
            </a:r>
            <a:r>
              <a:rPr lang="en-US" altLang="zh-CN" sz="2000">
                <a:latin typeface="Times New Roman" pitchFamily="18" charset="0"/>
              </a:rPr>
              <a:t>/13</a:t>
            </a:r>
            <a:endParaRPr lang="en-US" altLang="zh-CN" sz="2400">
              <a:latin typeface="Times New Roman" pitchFamily="18" charset="0"/>
            </a:endParaRPr>
          </a:p>
        </p:txBody>
      </p:sp>
      <p:sp>
        <p:nvSpPr>
          <p:cNvPr id="25" name="Text Box 21">
            <a:extLst>
              <a:ext uri="{FF2B5EF4-FFF2-40B4-BE49-F238E27FC236}">
                <a16:creationId xmlns:a16="http://schemas.microsoft.com/office/drawing/2014/main" id="{FB1F3EEA-4229-07DE-F5BA-9559C7A27BD7}"/>
              </a:ext>
            </a:extLst>
          </p:cNvPr>
          <p:cNvSpPr txBox="1">
            <a:spLocks noChangeArrowheads="1"/>
          </p:cNvSpPr>
          <p:nvPr/>
        </p:nvSpPr>
        <p:spPr bwMode="auto">
          <a:xfrm>
            <a:off x="6795379" y="3153803"/>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26" name="Text Box 22">
            <a:extLst>
              <a:ext uri="{FF2B5EF4-FFF2-40B4-BE49-F238E27FC236}">
                <a16:creationId xmlns:a16="http://schemas.microsoft.com/office/drawing/2014/main" id="{C36562A7-FC09-672C-2217-846AD3EB5A71}"/>
              </a:ext>
            </a:extLst>
          </p:cNvPr>
          <p:cNvSpPr txBox="1">
            <a:spLocks noChangeArrowheads="1"/>
          </p:cNvSpPr>
          <p:nvPr/>
        </p:nvSpPr>
        <p:spPr bwMode="auto">
          <a:xfrm>
            <a:off x="7562141" y="3139515"/>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a:t>
            </a:r>
            <a:r>
              <a:rPr lang="en-US" altLang="zh-CN" sz="2000">
                <a:latin typeface="Times New Roman" pitchFamily="18" charset="0"/>
              </a:rPr>
              <a:t>/4</a:t>
            </a:r>
          </a:p>
        </p:txBody>
      </p:sp>
      <p:sp>
        <p:nvSpPr>
          <p:cNvPr id="27" name="Text Box 23">
            <a:extLst>
              <a:ext uri="{FF2B5EF4-FFF2-40B4-BE49-F238E27FC236}">
                <a16:creationId xmlns:a16="http://schemas.microsoft.com/office/drawing/2014/main" id="{2934C15E-D2C1-7F4A-311C-763CBC9B3309}"/>
              </a:ext>
            </a:extLst>
          </p:cNvPr>
          <p:cNvSpPr txBox="1">
            <a:spLocks noChangeArrowheads="1"/>
          </p:cNvSpPr>
          <p:nvPr/>
        </p:nvSpPr>
        <p:spPr bwMode="auto">
          <a:xfrm>
            <a:off x="7952666" y="228861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12</a:t>
            </a:r>
            <a:r>
              <a:rPr lang="en-US" altLang="zh-CN" sz="2000">
                <a:latin typeface="Times New Roman" pitchFamily="18" charset="0"/>
              </a:rPr>
              <a:t>/12</a:t>
            </a:r>
          </a:p>
        </p:txBody>
      </p:sp>
      <p:sp>
        <p:nvSpPr>
          <p:cNvPr id="28" name="Text Box 24">
            <a:extLst>
              <a:ext uri="{FF2B5EF4-FFF2-40B4-BE49-F238E27FC236}">
                <a16:creationId xmlns:a16="http://schemas.microsoft.com/office/drawing/2014/main" id="{AD1148DA-970B-3747-D69B-CE1C44EC9216}"/>
              </a:ext>
            </a:extLst>
          </p:cNvPr>
          <p:cNvSpPr txBox="1">
            <a:spLocks noChangeArrowheads="1"/>
          </p:cNvSpPr>
          <p:nvPr/>
        </p:nvSpPr>
        <p:spPr bwMode="auto">
          <a:xfrm>
            <a:off x="7979654" y="4020578"/>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11/14</a:t>
            </a:r>
          </a:p>
        </p:txBody>
      </p:sp>
      <p:sp>
        <p:nvSpPr>
          <p:cNvPr id="29" name="Text Box 25">
            <a:extLst>
              <a:ext uri="{FF2B5EF4-FFF2-40B4-BE49-F238E27FC236}">
                <a16:creationId xmlns:a16="http://schemas.microsoft.com/office/drawing/2014/main" id="{94619705-EB62-6091-A30E-28B365195587}"/>
              </a:ext>
            </a:extLst>
          </p:cNvPr>
          <p:cNvSpPr txBox="1">
            <a:spLocks noChangeArrowheads="1"/>
          </p:cNvSpPr>
          <p:nvPr/>
        </p:nvSpPr>
        <p:spPr bwMode="auto">
          <a:xfrm>
            <a:off x="8240004" y="3255403"/>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4/9</a:t>
            </a:r>
          </a:p>
        </p:txBody>
      </p:sp>
      <p:sp>
        <p:nvSpPr>
          <p:cNvPr id="30" name="Text Box 26">
            <a:extLst>
              <a:ext uri="{FF2B5EF4-FFF2-40B4-BE49-F238E27FC236}">
                <a16:creationId xmlns:a16="http://schemas.microsoft.com/office/drawing/2014/main" id="{E81A6007-5728-CB3F-7A05-4CFE9BC6929C}"/>
              </a:ext>
            </a:extLst>
          </p:cNvPr>
          <p:cNvSpPr txBox="1">
            <a:spLocks noChangeArrowheads="1"/>
          </p:cNvSpPr>
          <p:nvPr/>
        </p:nvSpPr>
        <p:spPr bwMode="auto">
          <a:xfrm>
            <a:off x="9033754" y="3153803"/>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7/7</a:t>
            </a:r>
          </a:p>
        </p:txBody>
      </p:sp>
      <p:sp>
        <p:nvSpPr>
          <p:cNvPr id="31" name="Text Box 27">
            <a:extLst>
              <a:ext uri="{FF2B5EF4-FFF2-40B4-BE49-F238E27FC236}">
                <a16:creationId xmlns:a16="http://schemas.microsoft.com/office/drawing/2014/main" id="{31E3EAA8-E162-19B0-40DB-C360628CC9AA}"/>
              </a:ext>
            </a:extLst>
          </p:cNvPr>
          <p:cNvSpPr txBox="1">
            <a:spLocks noChangeArrowheads="1"/>
          </p:cNvSpPr>
          <p:nvPr/>
        </p:nvSpPr>
        <p:spPr bwMode="auto">
          <a:xfrm>
            <a:off x="9524291" y="2533090"/>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15</a:t>
            </a:r>
            <a:r>
              <a:rPr lang="en-US" altLang="zh-CN" sz="2000">
                <a:latin typeface="Times New Roman" pitchFamily="18" charset="0"/>
              </a:rPr>
              <a:t>/20</a:t>
            </a:r>
            <a:endParaRPr lang="en-US" altLang="zh-CN" sz="2400">
              <a:latin typeface="Times New Roman" pitchFamily="18" charset="0"/>
            </a:endParaRPr>
          </a:p>
        </p:txBody>
      </p:sp>
      <p:sp>
        <p:nvSpPr>
          <p:cNvPr id="32" name="Text Box 28">
            <a:extLst>
              <a:ext uri="{FF2B5EF4-FFF2-40B4-BE49-F238E27FC236}">
                <a16:creationId xmlns:a16="http://schemas.microsoft.com/office/drawing/2014/main" id="{D4B2E9E3-BE52-E977-8F09-08FD5C74BE66}"/>
              </a:ext>
            </a:extLst>
          </p:cNvPr>
          <p:cNvSpPr txBox="1">
            <a:spLocks noChangeArrowheads="1"/>
          </p:cNvSpPr>
          <p:nvPr/>
        </p:nvSpPr>
        <p:spPr bwMode="auto">
          <a:xfrm>
            <a:off x="9538579" y="3688790"/>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sp>
        <p:nvSpPr>
          <p:cNvPr id="33" name="Oval 31">
            <a:extLst>
              <a:ext uri="{FF2B5EF4-FFF2-40B4-BE49-F238E27FC236}">
                <a16:creationId xmlns:a16="http://schemas.microsoft.com/office/drawing/2014/main" id="{6F1564A3-84BF-016F-C053-6FBF15ECB168}"/>
              </a:ext>
            </a:extLst>
          </p:cNvPr>
          <p:cNvSpPr>
            <a:spLocks noChangeArrowheads="1"/>
          </p:cNvSpPr>
          <p:nvPr/>
        </p:nvSpPr>
        <p:spPr bwMode="auto">
          <a:xfrm>
            <a:off x="6147679" y="5525600"/>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34" name="Oval 32">
            <a:extLst>
              <a:ext uri="{FF2B5EF4-FFF2-40B4-BE49-F238E27FC236}">
                <a16:creationId xmlns:a16="http://schemas.microsoft.com/office/drawing/2014/main" id="{3E141DC1-DCBF-A0D2-1DC0-1EE4C443961B}"/>
              </a:ext>
            </a:extLst>
          </p:cNvPr>
          <p:cNvSpPr>
            <a:spLocks noChangeArrowheads="1"/>
          </p:cNvSpPr>
          <p:nvPr/>
        </p:nvSpPr>
        <p:spPr bwMode="auto">
          <a:xfrm>
            <a:off x="9949741" y="5533538"/>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35" name="Oval 33">
            <a:extLst>
              <a:ext uri="{FF2B5EF4-FFF2-40B4-BE49-F238E27FC236}">
                <a16:creationId xmlns:a16="http://schemas.microsoft.com/office/drawing/2014/main" id="{43BA71E8-BEDA-2A99-A79B-792F8500C179}"/>
              </a:ext>
            </a:extLst>
          </p:cNvPr>
          <p:cNvSpPr>
            <a:spLocks noChangeArrowheads="1"/>
          </p:cNvSpPr>
          <p:nvPr/>
        </p:nvSpPr>
        <p:spPr bwMode="auto">
          <a:xfrm>
            <a:off x="8817854" y="4847738"/>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36" name="Oval 34">
            <a:extLst>
              <a:ext uri="{FF2B5EF4-FFF2-40B4-BE49-F238E27FC236}">
                <a16:creationId xmlns:a16="http://schemas.microsoft.com/office/drawing/2014/main" id="{26341F1F-C6F8-7094-534C-9886C69897B7}"/>
              </a:ext>
            </a:extLst>
          </p:cNvPr>
          <p:cNvSpPr>
            <a:spLocks noChangeArrowheads="1"/>
          </p:cNvSpPr>
          <p:nvPr/>
        </p:nvSpPr>
        <p:spPr bwMode="auto">
          <a:xfrm>
            <a:off x="8811504" y="6212988"/>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37" name="Oval 35">
            <a:extLst>
              <a:ext uri="{FF2B5EF4-FFF2-40B4-BE49-F238E27FC236}">
                <a16:creationId xmlns:a16="http://schemas.microsoft.com/office/drawing/2014/main" id="{48DA2938-7F0D-56FC-F7BF-B73DC6BA2677}"/>
              </a:ext>
            </a:extLst>
          </p:cNvPr>
          <p:cNvSpPr>
            <a:spLocks noChangeArrowheads="1"/>
          </p:cNvSpPr>
          <p:nvPr/>
        </p:nvSpPr>
        <p:spPr bwMode="auto">
          <a:xfrm>
            <a:off x="7290679" y="6220925"/>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38" name="Oval 36">
            <a:extLst>
              <a:ext uri="{FF2B5EF4-FFF2-40B4-BE49-F238E27FC236}">
                <a16:creationId xmlns:a16="http://schemas.microsoft.com/office/drawing/2014/main" id="{FAAF4DC1-010D-49F0-D7BE-79EC3A902456}"/>
              </a:ext>
            </a:extLst>
          </p:cNvPr>
          <p:cNvSpPr>
            <a:spLocks noChangeArrowheads="1"/>
          </p:cNvSpPr>
          <p:nvPr/>
        </p:nvSpPr>
        <p:spPr bwMode="auto">
          <a:xfrm>
            <a:off x="7284329" y="4857263"/>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39" name="Line 37">
            <a:extLst>
              <a:ext uri="{FF2B5EF4-FFF2-40B4-BE49-F238E27FC236}">
                <a16:creationId xmlns:a16="http://schemas.microsoft.com/office/drawing/2014/main" id="{7A9E7AAD-E737-9B04-5CDA-699F9A87BC38}"/>
              </a:ext>
            </a:extLst>
          </p:cNvPr>
          <p:cNvSpPr>
            <a:spLocks noChangeShapeType="1"/>
          </p:cNvSpPr>
          <p:nvPr/>
        </p:nvSpPr>
        <p:spPr bwMode="auto">
          <a:xfrm flipV="1">
            <a:off x="6565191" y="5193813"/>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0" name="Line 38">
            <a:extLst>
              <a:ext uri="{FF2B5EF4-FFF2-40B4-BE49-F238E27FC236}">
                <a16:creationId xmlns:a16="http://schemas.microsoft.com/office/drawing/2014/main" id="{9CDCDC28-FE75-C23E-36C9-F8A7B2AC442E}"/>
              </a:ext>
            </a:extLst>
          </p:cNvPr>
          <p:cNvSpPr>
            <a:spLocks noChangeShapeType="1"/>
          </p:cNvSpPr>
          <p:nvPr/>
        </p:nvSpPr>
        <p:spPr bwMode="auto">
          <a:xfrm>
            <a:off x="6536616" y="5944700"/>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1" name="Line 39">
            <a:extLst>
              <a:ext uri="{FF2B5EF4-FFF2-40B4-BE49-F238E27FC236}">
                <a16:creationId xmlns:a16="http://schemas.microsoft.com/office/drawing/2014/main" id="{A8C1AC3B-64CD-7466-15FF-69F91DFAFEF8}"/>
              </a:ext>
            </a:extLst>
          </p:cNvPr>
          <p:cNvSpPr>
            <a:spLocks noChangeShapeType="1"/>
          </p:cNvSpPr>
          <p:nvPr/>
        </p:nvSpPr>
        <p:spPr bwMode="auto">
          <a:xfrm>
            <a:off x="7430379" y="5323988"/>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2" name="Line 40">
            <a:extLst>
              <a:ext uri="{FF2B5EF4-FFF2-40B4-BE49-F238E27FC236}">
                <a16:creationId xmlns:a16="http://schemas.microsoft.com/office/drawing/2014/main" id="{C8D72AFD-476B-0F6C-4662-6AD62D03130F}"/>
              </a:ext>
            </a:extLst>
          </p:cNvPr>
          <p:cNvSpPr>
            <a:spLocks noChangeShapeType="1"/>
          </p:cNvSpPr>
          <p:nvPr/>
        </p:nvSpPr>
        <p:spPr bwMode="auto">
          <a:xfrm flipV="1">
            <a:off x="7589129" y="5352563"/>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3" name="Line 41">
            <a:extLst>
              <a:ext uri="{FF2B5EF4-FFF2-40B4-BE49-F238E27FC236}">
                <a16:creationId xmlns:a16="http://schemas.microsoft.com/office/drawing/2014/main" id="{9CBAF442-D4E5-1C0A-5507-C5673962C198}"/>
              </a:ext>
            </a:extLst>
          </p:cNvPr>
          <p:cNvSpPr>
            <a:spLocks noChangeShapeType="1"/>
          </p:cNvSpPr>
          <p:nvPr/>
        </p:nvSpPr>
        <p:spPr bwMode="auto">
          <a:xfrm>
            <a:off x="7762166" y="5092213"/>
            <a:ext cx="106838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4" name="Line 42">
            <a:extLst>
              <a:ext uri="{FF2B5EF4-FFF2-40B4-BE49-F238E27FC236}">
                <a16:creationId xmlns:a16="http://schemas.microsoft.com/office/drawing/2014/main" id="{E5DACDEA-A43A-3517-CDDE-1986756403D1}"/>
              </a:ext>
            </a:extLst>
          </p:cNvPr>
          <p:cNvSpPr>
            <a:spLocks noChangeShapeType="1"/>
          </p:cNvSpPr>
          <p:nvPr/>
        </p:nvSpPr>
        <p:spPr bwMode="auto">
          <a:xfrm flipH="1">
            <a:off x="7747879" y="5250963"/>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5" name="Line 43">
            <a:extLst>
              <a:ext uri="{FF2B5EF4-FFF2-40B4-BE49-F238E27FC236}">
                <a16:creationId xmlns:a16="http://schemas.microsoft.com/office/drawing/2014/main" id="{207249A1-042F-FFC7-C79F-134130D91E63}"/>
              </a:ext>
            </a:extLst>
          </p:cNvPr>
          <p:cNvSpPr>
            <a:spLocks noChangeShapeType="1"/>
          </p:cNvSpPr>
          <p:nvPr/>
        </p:nvSpPr>
        <p:spPr bwMode="auto">
          <a:xfrm flipV="1">
            <a:off x="9062329" y="5338275"/>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46" name="Line 44">
            <a:extLst>
              <a:ext uri="{FF2B5EF4-FFF2-40B4-BE49-F238E27FC236}">
                <a16:creationId xmlns:a16="http://schemas.microsoft.com/office/drawing/2014/main" id="{A16E921F-A935-2527-6622-DF041FE83E9A}"/>
              </a:ext>
            </a:extLst>
          </p:cNvPr>
          <p:cNvSpPr>
            <a:spLocks noChangeShapeType="1"/>
          </p:cNvSpPr>
          <p:nvPr/>
        </p:nvSpPr>
        <p:spPr bwMode="auto">
          <a:xfrm>
            <a:off x="7778041" y="6463813"/>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7" name="Line 45">
            <a:extLst>
              <a:ext uri="{FF2B5EF4-FFF2-40B4-BE49-F238E27FC236}">
                <a16:creationId xmlns:a16="http://schemas.microsoft.com/office/drawing/2014/main" id="{60072DC9-00A4-C6FE-B067-7017E1C2F34F}"/>
              </a:ext>
            </a:extLst>
          </p:cNvPr>
          <p:cNvSpPr>
            <a:spLocks noChangeShapeType="1"/>
          </p:cNvSpPr>
          <p:nvPr/>
        </p:nvSpPr>
        <p:spPr bwMode="auto">
          <a:xfrm>
            <a:off x="9278229" y="5135075"/>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8" name="Line 46">
            <a:extLst>
              <a:ext uri="{FF2B5EF4-FFF2-40B4-BE49-F238E27FC236}">
                <a16:creationId xmlns:a16="http://schemas.microsoft.com/office/drawing/2014/main" id="{F1F68575-0BBE-8B08-9E21-C02B0B58A813}"/>
              </a:ext>
            </a:extLst>
          </p:cNvPr>
          <p:cNvSpPr>
            <a:spLocks noChangeShapeType="1"/>
          </p:cNvSpPr>
          <p:nvPr/>
        </p:nvSpPr>
        <p:spPr bwMode="auto">
          <a:xfrm flipV="1">
            <a:off x="9278229" y="5928825"/>
            <a:ext cx="720725" cy="40481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49" name="Text Box 47">
            <a:extLst>
              <a:ext uri="{FF2B5EF4-FFF2-40B4-BE49-F238E27FC236}">
                <a16:creationId xmlns:a16="http://schemas.microsoft.com/office/drawing/2014/main" id="{F373BA3A-4353-9643-E884-088F44521C46}"/>
              </a:ext>
            </a:extLst>
          </p:cNvPr>
          <p:cNvSpPr txBox="1">
            <a:spLocks noChangeArrowheads="1"/>
          </p:cNvSpPr>
          <p:nvPr/>
        </p:nvSpPr>
        <p:spPr bwMode="auto">
          <a:xfrm>
            <a:off x="6374691" y="5047763"/>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11/16</a:t>
            </a:r>
            <a:endParaRPr lang="en-US" altLang="zh-CN" sz="2400">
              <a:latin typeface="Times New Roman" pitchFamily="18" charset="0"/>
            </a:endParaRPr>
          </a:p>
        </p:txBody>
      </p:sp>
      <p:sp>
        <p:nvSpPr>
          <p:cNvPr id="50" name="Text Box 48">
            <a:extLst>
              <a:ext uri="{FF2B5EF4-FFF2-40B4-BE49-F238E27FC236}">
                <a16:creationId xmlns:a16="http://schemas.microsoft.com/office/drawing/2014/main" id="{A77F4EF3-0DAC-925C-1CA4-0D956E6AE097}"/>
              </a:ext>
            </a:extLst>
          </p:cNvPr>
          <p:cNvSpPr txBox="1">
            <a:spLocks noChangeArrowheads="1"/>
          </p:cNvSpPr>
          <p:nvPr/>
        </p:nvSpPr>
        <p:spPr bwMode="auto">
          <a:xfrm>
            <a:off x="6417554" y="620187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12</a:t>
            </a:r>
            <a:r>
              <a:rPr lang="en-US" altLang="zh-CN" sz="2000">
                <a:latin typeface="Times New Roman" pitchFamily="18" charset="0"/>
              </a:rPr>
              <a:t>/13</a:t>
            </a:r>
            <a:endParaRPr lang="en-US" altLang="zh-CN" sz="2400">
              <a:latin typeface="Times New Roman" pitchFamily="18" charset="0"/>
            </a:endParaRPr>
          </a:p>
        </p:txBody>
      </p:sp>
      <p:sp>
        <p:nvSpPr>
          <p:cNvPr id="51" name="Text Box 49">
            <a:extLst>
              <a:ext uri="{FF2B5EF4-FFF2-40B4-BE49-F238E27FC236}">
                <a16:creationId xmlns:a16="http://schemas.microsoft.com/office/drawing/2014/main" id="{4081458C-ADDA-4CFC-C833-9CA395AF4720}"/>
              </a:ext>
            </a:extLst>
          </p:cNvPr>
          <p:cNvSpPr txBox="1">
            <a:spLocks noChangeArrowheads="1"/>
          </p:cNvSpPr>
          <p:nvPr/>
        </p:nvSpPr>
        <p:spPr bwMode="auto">
          <a:xfrm>
            <a:off x="6808079" y="5595450"/>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52" name="Text Box 50">
            <a:extLst>
              <a:ext uri="{FF2B5EF4-FFF2-40B4-BE49-F238E27FC236}">
                <a16:creationId xmlns:a16="http://schemas.microsoft.com/office/drawing/2014/main" id="{72B584EF-4C4A-9C4D-292D-74A61CC2F06E}"/>
              </a:ext>
            </a:extLst>
          </p:cNvPr>
          <p:cNvSpPr txBox="1">
            <a:spLocks noChangeArrowheads="1"/>
          </p:cNvSpPr>
          <p:nvPr/>
        </p:nvSpPr>
        <p:spPr bwMode="auto">
          <a:xfrm>
            <a:off x="7570079" y="5581163"/>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53" name="Text Box 51">
            <a:extLst>
              <a:ext uri="{FF2B5EF4-FFF2-40B4-BE49-F238E27FC236}">
                <a16:creationId xmlns:a16="http://schemas.microsoft.com/office/drawing/2014/main" id="{E1D4336F-B785-60D9-3A9B-C340840C073F}"/>
              </a:ext>
            </a:extLst>
          </p:cNvPr>
          <p:cNvSpPr txBox="1">
            <a:spLocks noChangeArrowheads="1"/>
          </p:cNvSpPr>
          <p:nvPr/>
        </p:nvSpPr>
        <p:spPr bwMode="auto">
          <a:xfrm>
            <a:off x="7947904" y="465882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12/12</a:t>
            </a:r>
          </a:p>
        </p:txBody>
      </p:sp>
      <p:sp>
        <p:nvSpPr>
          <p:cNvPr id="54" name="Text Box 52">
            <a:extLst>
              <a:ext uri="{FF2B5EF4-FFF2-40B4-BE49-F238E27FC236}">
                <a16:creationId xmlns:a16="http://schemas.microsoft.com/office/drawing/2014/main" id="{23BFA4AB-9271-90BA-5744-707AB3BE6D63}"/>
              </a:ext>
            </a:extLst>
          </p:cNvPr>
          <p:cNvSpPr txBox="1">
            <a:spLocks noChangeArrowheads="1"/>
          </p:cNvSpPr>
          <p:nvPr/>
        </p:nvSpPr>
        <p:spPr bwMode="auto">
          <a:xfrm>
            <a:off x="7987591" y="646222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11/14</a:t>
            </a:r>
          </a:p>
        </p:txBody>
      </p:sp>
      <p:sp>
        <p:nvSpPr>
          <p:cNvPr id="55" name="Text Box 53">
            <a:extLst>
              <a:ext uri="{FF2B5EF4-FFF2-40B4-BE49-F238E27FC236}">
                <a16:creationId xmlns:a16="http://schemas.microsoft.com/office/drawing/2014/main" id="{C6BA5562-71A0-BB2F-BC5C-10D8C3C39BC1}"/>
              </a:ext>
            </a:extLst>
          </p:cNvPr>
          <p:cNvSpPr txBox="1">
            <a:spLocks noChangeArrowheads="1"/>
          </p:cNvSpPr>
          <p:nvPr/>
        </p:nvSpPr>
        <p:spPr bwMode="auto">
          <a:xfrm>
            <a:off x="8247941" y="5697050"/>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0</a:t>
            </a:r>
            <a:r>
              <a:rPr lang="en-US" altLang="zh-CN" sz="2000">
                <a:latin typeface="Times New Roman" pitchFamily="18" charset="0"/>
              </a:rPr>
              <a:t>/9</a:t>
            </a:r>
          </a:p>
        </p:txBody>
      </p:sp>
      <p:sp>
        <p:nvSpPr>
          <p:cNvPr id="56" name="Text Box 54">
            <a:extLst>
              <a:ext uri="{FF2B5EF4-FFF2-40B4-BE49-F238E27FC236}">
                <a16:creationId xmlns:a16="http://schemas.microsoft.com/office/drawing/2014/main" id="{9A8B6C47-76C5-2216-4149-D1FA86ABF0C8}"/>
              </a:ext>
            </a:extLst>
          </p:cNvPr>
          <p:cNvSpPr txBox="1">
            <a:spLocks noChangeArrowheads="1"/>
          </p:cNvSpPr>
          <p:nvPr/>
        </p:nvSpPr>
        <p:spPr bwMode="auto">
          <a:xfrm>
            <a:off x="9041691" y="5595450"/>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7/7</a:t>
            </a:r>
          </a:p>
        </p:txBody>
      </p:sp>
      <p:sp>
        <p:nvSpPr>
          <p:cNvPr id="57" name="Text Box 55">
            <a:extLst>
              <a:ext uri="{FF2B5EF4-FFF2-40B4-BE49-F238E27FC236}">
                <a16:creationId xmlns:a16="http://schemas.microsoft.com/office/drawing/2014/main" id="{5C5CCABA-3AAD-D37C-A161-2F7CFA909E0A}"/>
              </a:ext>
            </a:extLst>
          </p:cNvPr>
          <p:cNvSpPr txBox="1">
            <a:spLocks noChangeArrowheads="1"/>
          </p:cNvSpPr>
          <p:nvPr/>
        </p:nvSpPr>
        <p:spPr bwMode="auto">
          <a:xfrm>
            <a:off x="9532229" y="4974738"/>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0000FF"/>
                </a:solidFill>
                <a:latin typeface="Times New Roman" pitchFamily="18" charset="0"/>
              </a:rPr>
              <a:t>19</a:t>
            </a:r>
            <a:r>
              <a:rPr lang="en-US" altLang="zh-CN" sz="2000">
                <a:latin typeface="Times New Roman" pitchFamily="18" charset="0"/>
              </a:rPr>
              <a:t>/20</a:t>
            </a:r>
            <a:endParaRPr lang="en-US" altLang="zh-CN" sz="2400">
              <a:latin typeface="Times New Roman" pitchFamily="18" charset="0"/>
            </a:endParaRPr>
          </a:p>
        </p:txBody>
      </p:sp>
      <p:sp>
        <p:nvSpPr>
          <p:cNvPr id="58" name="Text Box 56">
            <a:extLst>
              <a:ext uri="{FF2B5EF4-FFF2-40B4-BE49-F238E27FC236}">
                <a16:creationId xmlns:a16="http://schemas.microsoft.com/office/drawing/2014/main" id="{71D11EFD-98B5-7BC1-D3ED-8C66A7C5C08C}"/>
              </a:ext>
            </a:extLst>
          </p:cNvPr>
          <p:cNvSpPr txBox="1">
            <a:spLocks noChangeArrowheads="1"/>
          </p:cNvSpPr>
          <p:nvPr/>
        </p:nvSpPr>
        <p:spPr bwMode="auto">
          <a:xfrm>
            <a:off x="9546516" y="6130438"/>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sp>
        <p:nvSpPr>
          <p:cNvPr id="59" name="Oval 83">
            <a:extLst>
              <a:ext uri="{FF2B5EF4-FFF2-40B4-BE49-F238E27FC236}">
                <a16:creationId xmlns:a16="http://schemas.microsoft.com/office/drawing/2014/main" id="{7D15F786-1861-11EC-FF2F-E3FF50660607}"/>
              </a:ext>
            </a:extLst>
          </p:cNvPr>
          <p:cNvSpPr>
            <a:spLocks noChangeArrowheads="1"/>
          </p:cNvSpPr>
          <p:nvPr/>
        </p:nvSpPr>
        <p:spPr bwMode="auto">
          <a:xfrm>
            <a:off x="1502654" y="5541475"/>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60" name="Oval 84">
            <a:extLst>
              <a:ext uri="{FF2B5EF4-FFF2-40B4-BE49-F238E27FC236}">
                <a16:creationId xmlns:a16="http://schemas.microsoft.com/office/drawing/2014/main" id="{7C23B50C-15F3-73F5-9DF9-49B57CA74DE6}"/>
              </a:ext>
            </a:extLst>
          </p:cNvPr>
          <p:cNvSpPr>
            <a:spLocks noChangeArrowheads="1"/>
          </p:cNvSpPr>
          <p:nvPr/>
        </p:nvSpPr>
        <p:spPr bwMode="auto">
          <a:xfrm>
            <a:off x="5304716" y="5549413"/>
            <a:ext cx="490538"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61" name="Oval 85">
            <a:extLst>
              <a:ext uri="{FF2B5EF4-FFF2-40B4-BE49-F238E27FC236}">
                <a16:creationId xmlns:a16="http://schemas.microsoft.com/office/drawing/2014/main" id="{72D6035D-00DE-7B18-3027-4962C027AC1E}"/>
              </a:ext>
            </a:extLst>
          </p:cNvPr>
          <p:cNvSpPr>
            <a:spLocks noChangeArrowheads="1"/>
          </p:cNvSpPr>
          <p:nvPr/>
        </p:nvSpPr>
        <p:spPr bwMode="auto">
          <a:xfrm>
            <a:off x="4172829" y="4863613"/>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175" name="Oval 86">
            <a:extLst>
              <a:ext uri="{FF2B5EF4-FFF2-40B4-BE49-F238E27FC236}">
                <a16:creationId xmlns:a16="http://schemas.microsoft.com/office/drawing/2014/main" id="{9430298C-F063-7A3E-1C0D-9D7F3AB8249D}"/>
              </a:ext>
            </a:extLst>
          </p:cNvPr>
          <p:cNvSpPr>
            <a:spLocks noChangeArrowheads="1"/>
          </p:cNvSpPr>
          <p:nvPr/>
        </p:nvSpPr>
        <p:spPr bwMode="auto">
          <a:xfrm>
            <a:off x="4166479" y="6228863"/>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76" name="Oval 87">
            <a:extLst>
              <a:ext uri="{FF2B5EF4-FFF2-40B4-BE49-F238E27FC236}">
                <a16:creationId xmlns:a16="http://schemas.microsoft.com/office/drawing/2014/main" id="{F65D37BF-B967-1061-6546-A689FAAA5891}"/>
              </a:ext>
            </a:extLst>
          </p:cNvPr>
          <p:cNvSpPr>
            <a:spLocks noChangeArrowheads="1"/>
          </p:cNvSpPr>
          <p:nvPr/>
        </p:nvSpPr>
        <p:spPr bwMode="auto">
          <a:xfrm>
            <a:off x="2645654" y="6236800"/>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77" name="Oval 88">
            <a:extLst>
              <a:ext uri="{FF2B5EF4-FFF2-40B4-BE49-F238E27FC236}">
                <a16:creationId xmlns:a16="http://schemas.microsoft.com/office/drawing/2014/main" id="{E11259BB-8D88-B153-22F1-E071EE9BC053}"/>
              </a:ext>
            </a:extLst>
          </p:cNvPr>
          <p:cNvSpPr>
            <a:spLocks noChangeArrowheads="1"/>
          </p:cNvSpPr>
          <p:nvPr/>
        </p:nvSpPr>
        <p:spPr bwMode="auto">
          <a:xfrm>
            <a:off x="2639304" y="4873138"/>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78" name="Line 89">
            <a:extLst>
              <a:ext uri="{FF2B5EF4-FFF2-40B4-BE49-F238E27FC236}">
                <a16:creationId xmlns:a16="http://schemas.microsoft.com/office/drawing/2014/main" id="{AD6F2E00-57D6-A3E7-ABEC-B01F48968342}"/>
              </a:ext>
            </a:extLst>
          </p:cNvPr>
          <p:cNvSpPr>
            <a:spLocks noChangeShapeType="1"/>
          </p:cNvSpPr>
          <p:nvPr/>
        </p:nvSpPr>
        <p:spPr bwMode="auto">
          <a:xfrm>
            <a:off x="2785354" y="5339863"/>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79" name="Line 90">
            <a:extLst>
              <a:ext uri="{FF2B5EF4-FFF2-40B4-BE49-F238E27FC236}">
                <a16:creationId xmlns:a16="http://schemas.microsoft.com/office/drawing/2014/main" id="{39ECB206-EC55-15F5-C040-3A8D95D759FE}"/>
              </a:ext>
            </a:extLst>
          </p:cNvPr>
          <p:cNvSpPr>
            <a:spLocks noChangeShapeType="1"/>
          </p:cNvSpPr>
          <p:nvPr/>
        </p:nvSpPr>
        <p:spPr bwMode="auto">
          <a:xfrm flipV="1">
            <a:off x="2944104" y="5368438"/>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0" name="Line 91">
            <a:extLst>
              <a:ext uri="{FF2B5EF4-FFF2-40B4-BE49-F238E27FC236}">
                <a16:creationId xmlns:a16="http://schemas.microsoft.com/office/drawing/2014/main" id="{265742DF-CEFE-BC3D-87C4-C74C35DEBFA0}"/>
              </a:ext>
            </a:extLst>
          </p:cNvPr>
          <p:cNvSpPr>
            <a:spLocks noChangeShapeType="1"/>
          </p:cNvSpPr>
          <p:nvPr/>
        </p:nvSpPr>
        <p:spPr bwMode="auto">
          <a:xfrm>
            <a:off x="3117141" y="5108088"/>
            <a:ext cx="1068388" cy="0"/>
          </a:xfrm>
          <a:prstGeom prst="line">
            <a:avLst/>
          </a:prstGeom>
          <a:noFill/>
          <a:ln w="12700">
            <a:solidFill>
              <a:schemeClr val="tx1"/>
            </a:solidFill>
            <a:round/>
            <a:headEnd type="triangle" w="med" len="med"/>
            <a:tailEnd/>
          </a:ln>
        </p:spPr>
        <p:txBody>
          <a:bodyPr wrap="none" anchor="ctr"/>
          <a:lstStyle/>
          <a:p>
            <a:endParaRPr lang="zh-CN" altLang="en-US"/>
          </a:p>
        </p:txBody>
      </p:sp>
      <p:sp>
        <p:nvSpPr>
          <p:cNvPr id="181" name="Line 92">
            <a:extLst>
              <a:ext uri="{FF2B5EF4-FFF2-40B4-BE49-F238E27FC236}">
                <a16:creationId xmlns:a16="http://schemas.microsoft.com/office/drawing/2014/main" id="{B59B87AD-3292-ECA1-AFA2-40A88BC60148}"/>
              </a:ext>
            </a:extLst>
          </p:cNvPr>
          <p:cNvSpPr>
            <a:spLocks noChangeShapeType="1"/>
          </p:cNvSpPr>
          <p:nvPr/>
        </p:nvSpPr>
        <p:spPr bwMode="auto">
          <a:xfrm flipH="1">
            <a:off x="3102854" y="5266838"/>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2" name="Line 93">
            <a:extLst>
              <a:ext uri="{FF2B5EF4-FFF2-40B4-BE49-F238E27FC236}">
                <a16:creationId xmlns:a16="http://schemas.microsoft.com/office/drawing/2014/main" id="{7AB900A7-5EE9-2450-1B78-DE85C3CA35F1}"/>
              </a:ext>
            </a:extLst>
          </p:cNvPr>
          <p:cNvSpPr>
            <a:spLocks noChangeShapeType="1"/>
          </p:cNvSpPr>
          <p:nvPr/>
        </p:nvSpPr>
        <p:spPr bwMode="auto">
          <a:xfrm flipV="1">
            <a:off x="4401429" y="5339863"/>
            <a:ext cx="0" cy="879475"/>
          </a:xfrm>
          <a:prstGeom prst="line">
            <a:avLst/>
          </a:prstGeom>
          <a:noFill/>
          <a:ln w="12700">
            <a:solidFill>
              <a:schemeClr val="tx1"/>
            </a:solidFill>
            <a:round/>
            <a:headEnd type="triangle" w="med" len="med"/>
            <a:tailEnd/>
          </a:ln>
        </p:spPr>
        <p:txBody>
          <a:bodyPr wrap="none" anchor="ctr"/>
          <a:lstStyle/>
          <a:p>
            <a:endParaRPr lang="zh-CN" altLang="en-US"/>
          </a:p>
        </p:txBody>
      </p:sp>
      <p:sp>
        <p:nvSpPr>
          <p:cNvPr id="183" name="Line 94">
            <a:extLst>
              <a:ext uri="{FF2B5EF4-FFF2-40B4-BE49-F238E27FC236}">
                <a16:creationId xmlns:a16="http://schemas.microsoft.com/office/drawing/2014/main" id="{154EBFCB-460E-7578-F8F7-7B35F10BB068}"/>
              </a:ext>
            </a:extLst>
          </p:cNvPr>
          <p:cNvSpPr>
            <a:spLocks noChangeShapeType="1"/>
          </p:cNvSpPr>
          <p:nvPr/>
        </p:nvSpPr>
        <p:spPr bwMode="auto">
          <a:xfrm>
            <a:off x="3133016" y="6393963"/>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84" name="Line 95">
            <a:extLst>
              <a:ext uri="{FF2B5EF4-FFF2-40B4-BE49-F238E27FC236}">
                <a16:creationId xmlns:a16="http://schemas.microsoft.com/office/drawing/2014/main" id="{CFE985B5-3023-BDB3-A53E-0E6DBF8AC302}"/>
              </a:ext>
            </a:extLst>
          </p:cNvPr>
          <p:cNvSpPr>
            <a:spLocks noChangeShapeType="1"/>
          </p:cNvSpPr>
          <p:nvPr/>
        </p:nvSpPr>
        <p:spPr bwMode="auto">
          <a:xfrm>
            <a:off x="4690354" y="5093800"/>
            <a:ext cx="720725" cy="492125"/>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85" name="Line 96">
            <a:extLst>
              <a:ext uri="{FF2B5EF4-FFF2-40B4-BE49-F238E27FC236}">
                <a16:creationId xmlns:a16="http://schemas.microsoft.com/office/drawing/2014/main" id="{F2028515-A8B1-C799-7340-9A7A679850B8}"/>
              </a:ext>
            </a:extLst>
          </p:cNvPr>
          <p:cNvSpPr>
            <a:spLocks noChangeShapeType="1"/>
          </p:cNvSpPr>
          <p:nvPr/>
        </p:nvSpPr>
        <p:spPr bwMode="auto">
          <a:xfrm flipV="1">
            <a:off x="4633204" y="5944700"/>
            <a:ext cx="720725" cy="404813"/>
          </a:xfrm>
          <a:prstGeom prst="line">
            <a:avLst/>
          </a:prstGeom>
          <a:noFill/>
          <a:ln w="12700">
            <a:solidFill>
              <a:schemeClr val="tx1"/>
            </a:solidFill>
            <a:round/>
            <a:headEnd type="triangle" w="med" len="med"/>
            <a:tailEnd/>
          </a:ln>
        </p:spPr>
        <p:txBody>
          <a:bodyPr wrap="none" anchor="ctr"/>
          <a:lstStyle/>
          <a:p>
            <a:endParaRPr lang="zh-CN" altLang="en-US"/>
          </a:p>
        </p:txBody>
      </p:sp>
      <p:sp>
        <p:nvSpPr>
          <p:cNvPr id="186" name="Text Box 97">
            <a:extLst>
              <a:ext uri="{FF2B5EF4-FFF2-40B4-BE49-F238E27FC236}">
                <a16:creationId xmlns:a16="http://schemas.microsoft.com/office/drawing/2014/main" id="{29A048AC-9045-40BA-53D8-6454FA9BF04E}"/>
              </a:ext>
            </a:extLst>
          </p:cNvPr>
          <p:cNvSpPr txBox="1">
            <a:spLocks noChangeArrowheads="1"/>
          </p:cNvSpPr>
          <p:nvPr/>
        </p:nvSpPr>
        <p:spPr bwMode="auto">
          <a:xfrm>
            <a:off x="2434516" y="5611325"/>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endParaRPr lang="en-US" altLang="zh-CN" sz="2400">
              <a:latin typeface="Times New Roman" pitchFamily="18" charset="0"/>
            </a:endParaRPr>
          </a:p>
        </p:txBody>
      </p:sp>
      <p:sp>
        <p:nvSpPr>
          <p:cNvPr id="187" name="Text Box 98">
            <a:extLst>
              <a:ext uri="{FF2B5EF4-FFF2-40B4-BE49-F238E27FC236}">
                <a16:creationId xmlns:a16="http://schemas.microsoft.com/office/drawing/2014/main" id="{8CD4E661-2DE8-94AD-A85B-288E97D51734}"/>
              </a:ext>
            </a:extLst>
          </p:cNvPr>
          <p:cNvSpPr txBox="1">
            <a:spLocks noChangeArrowheads="1"/>
          </p:cNvSpPr>
          <p:nvPr/>
        </p:nvSpPr>
        <p:spPr bwMode="auto">
          <a:xfrm>
            <a:off x="2910766" y="562561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188" name="Text Box 99">
            <a:extLst>
              <a:ext uri="{FF2B5EF4-FFF2-40B4-BE49-F238E27FC236}">
                <a16:creationId xmlns:a16="http://schemas.microsoft.com/office/drawing/2014/main" id="{D348C4C5-F3DD-29B1-3CB4-BE36551BADBF}"/>
              </a:ext>
            </a:extLst>
          </p:cNvPr>
          <p:cNvSpPr txBox="1">
            <a:spLocks noChangeArrowheads="1"/>
          </p:cNvSpPr>
          <p:nvPr/>
        </p:nvSpPr>
        <p:spPr bwMode="auto">
          <a:xfrm>
            <a:off x="3429879" y="4731850"/>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189" name="Text Box 100">
            <a:extLst>
              <a:ext uri="{FF2B5EF4-FFF2-40B4-BE49-F238E27FC236}">
                <a16:creationId xmlns:a16="http://schemas.microsoft.com/office/drawing/2014/main" id="{C8E1A91A-6CD9-B10C-677E-115E61CE9E3C}"/>
              </a:ext>
            </a:extLst>
          </p:cNvPr>
          <p:cNvSpPr txBox="1">
            <a:spLocks noChangeArrowheads="1"/>
          </p:cNvSpPr>
          <p:nvPr/>
        </p:nvSpPr>
        <p:spPr bwMode="auto">
          <a:xfrm>
            <a:off x="3602916" y="571292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190" name="Text Box 101">
            <a:extLst>
              <a:ext uri="{FF2B5EF4-FFF2-40B4-BE49-F238E27FC236}">
                <a16:creationId xmlns:a16="http://schemas.microsoft.com/office/drawing/2014/main" id="{0EF0C269-A26F-03F8-2526-F81352350B0A}"/>
              </a:ext>
            </a:extLst>
          </p:cNvPr>
          <p:cNvSpPr txBox="1">
            <a:spLocks noChangeArrowheads="1"/>
          </p:cNvSpPr>
          <p:nvPr/>
        </p:nvSpPr>
        <p:spPr bwMode="auto">
          <a:xfrm>
            <a:off x="4944354" y="607487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191" name="Line 102">
            <a:extLst>
              <a:ext uri="{FF2B5EF4-FFF2-40B4-BE49-F238E27FC236}">
                <a16:creationId xmlns:a16="http://schemas.microsoft.com/office/drawing/2014/main" id="{D1666F42-A5CF-938E-55BB-69DD546EB48D}"/>
              </a:ext>
            </a:extLst>
          </p:cNvPr>
          <p:cNvSpPr>
            <a:spLocks noChangeShapeType="1"/>
          </p:cNvSpPr>
          <p:nvPr/>
        </p:nvSpPr>
        <p:spPr bwMode="auto">
          <a:xfrm flipV="1">
            <a:off x="1824916" y="5120788"/>
            <a:ext cx="793750" cy="4318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2" name="Line 103">
            <a:extLst>
              <a:ext uri="{FF2B5EF4-FFF2-40B4-BE49-F238E27FC236}">
                <a16:creationId xmlns:a16="http://schemas.microsoft.com/office/drawing/2014/main" id="{D125D59C-B140-F5D7-1D22-BE9AF31BE99C}"/>
              </a:ext>
            </a:extLst>
          </p:cNvPr>
          <p:cNvSpPr>
            <a:spLocks noChangeShapeType="1"/>
          </p:cNvSpPr>
          <p:nvPr/>
        </p:nvSpPr>
        <p:spPr bwMode="auto">
          <a:xfrm flipH="1">
            <a:off x="1967791" y="5279538"/>
            <a:ext cx="736600" cy="38893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3" name="Line 104">
            <a:extLst>
              <a:ext uri="{FF2B5EF4-FFF2-40B4-BE49-F238E27FC236}">
                <a16:creationId xmlns:a16="http://schemas.microsoft.com/office/drawing/2014/main" id="{C66AE9F9-70D4-5169-F9FD-474EC7B70329}"/>
              </a:ext>
            </a:extLst>
          </p:cNvPr>
          <p:cNvSpPr>
            <a:spLocks noChangeShapeType="1"/>
          </p:cNvSpPr>
          <p:nvPr/>
        </p:nvSpPr>
        <p:spPr bwMode="auto">
          <a:xfrm>
            <a:off x="1967791" y="5900250"/>
            <a:ext cx="693738" cy="446088"/>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194" name="Line 105">
            <a:extLst>
              <a:ext uri="{FF2B5EF4-FFF2-40B4-BE49-F238E27FC236}">
                <a16:creationId xmlns:a16="http://schemas.microsoft.com/office/drawing/2014/main" id="{C0F57C99-8F95-7F59-0B95-D504AC7ECFDA}"/>
              </a:ext>
            </a:extLst>
          </p:cNvPr>
          <p:cNvSpPr>
            <a:spLocks noChangeShapeType="1"/>
          </p:cNvSpPr>
          <p:nvPr/>
        </p:nvSpPr>
        <p:spPr bwMode="auto">
          <a:xfrm flipH="1" flipV="1">
            <a:off x="1882066" y="5971688"/>
            <a:ext cx="765175" cy="5334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5" name="Line 106">
            <a:extLst>
              <a:ext uri="{FF2B5EF4-FFF2-40B4-BE49-F238E27FC236}">
                <a16:creationId xmlns:a16="http://schemas.microsoft.com/office/drawing/2014/main" id="{A5A13C33-0A6B-829D-7F3A-80BF70892ADD}"/>
              </a:ext>
            </a:extLst>
          </p:cNvPr>
          <p:cNvSpPr>
            <a:spLocks noChangeShapeType="1"/>
          </p:cNvSpPr>
          <p:nvPr/>
        </p:nvSpPr>
        <p:spPr bwMode="auto">
          <a:xfrm flipH="1">
            <a:off x="3123491" y="6535250"/>
            <a:ext cx="102393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6" name="Line 107">
            <a:extLst>
              <a:ext uri="{FF2B5EF4-FFF2-40B4-BE49-F238E27FC236}">
                <a16:creationId xmlns:a16="http://schemas.microsoft.com/office/drawing/2014/main" id="{000ADDAC-1703-87EB-4191-E9D5891FAF59}"/>
              </a:ext>
            </a:extLst>
          </p:cNvPr>
          <p:cNvSpPr>
            <a:spLocks noChangeShapeType="1"/>
          </p:cNvSpPr>
          <p:nvPr/>
        </p:nvSpPr>
        <p:spPr bwMode="auto">
          <a:xfrm flipH="1" flipV="1">
            <a:off x="4609391" y="5249375"/>
            <a:ext cx="706438" cy="47625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97" name="Text Box 108">
            <a:extLst>
              <a:ext uri="{FF2B5EF4-FFF2-40B4-BE49-F238E27FC236}">
                <a16:creationId xmlns:a16="http://schemas.microsoft.com/office/drawing/2014/main" id="{8ED94AB0-38C5-8202-59E9-220C41757E6C}"/>
              </a:ext>
            </a:extLst>
          </p:cNvPr>
          <p:cNvSpPr txBox="1">
            <a:spLocks noChangeArrowheads="1"/>
          </p:cNvSpPr>
          <p:nvPr/>
        </p:nvSpPr>
        <p:spPr bwMode="auto">
          <a:xfrm>
            <a:off x="2093204" y="498902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endParaRPr lang="en-US" altLang="zh-CN" sz="2400">
              <a:latin typeface="Times New Roman" pitchFamily="18" charset="0"/>
            </a:endParaRPr>
          </a:p>
        </p:txBody>
      </p:sp>
      <p:sp>
        <p:nvSpPr>
          <p:cNvPr id="198" name="Text Box 109">
            <a:extLst>
              <a:ext uri="{FF2B5EF4-FFF2-40B4-BE49-F238E27FC236}">
                <a16:creationId xmlns:a16="http://schemas.microsoft.com/office/drawing/2014/main" id="{EB84C608-6F64-E936-F593-44F9CFFA1656}"/>
              </a:ext>
            </a:extLst>
          </p:cNvPr>
          <p:cNvSpPr txBox="1">
            <a:spLocks noChangeArrowheads="1"/>
          </p:cNvSpPr>
          <p:nvPr/>
        </p:nvSpPr>
        <p:spPr bwMode="auto">
          <a:xfrm>
            <a:off x="2078916" y="5463688"/>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199" name="Text Box 110">
            <a:extLst>
              <a:ext uri="{FF2B5EF4-FFF2-40B4-BE49-F238E27FC236}">
                <a16:creationId xmlns:a16="http://schemas.microsoft.com/office/drawing/2014/main" id="{6801E0D2-0B11-ED60-78F7-75ECE1ADCA93}"/>
              </a:ext>
            </a:extLst>
          </p:cNvPr>
          <p:cNvSpPr txBox="1">
            <a:spLocks noChangeArrowheads="1"/>
          </p:cNvSpPr>
          <p:nvPr/>
        </p:nvSpPr>
        <p:spPr bwMode="auto">
          <a:xfrm>
            <a:off x="2193216" y="579706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200" name="Text Box 111">
            <a:extLst>
              <a:ext uri="{FF2B5EF4-FFF2-40B4-BE49-F238E27FC236}">
                <a16:creationId xmlns:a16="http://schemas.microsoft.com/office/drawing/2014/main" id="{D8365D70-8C60-41BC-463D-B079D151FF72}"/>
              </a:ext>
            </a:extLst>
          </p:cNvPr>
          <p:cNvSpPr txBox="1">
            <a:spLocks noChangeArrowheads="1"/>
          </p:cNvSpPr>
          <p:nvPr/>
        </p:nvSpPr>
        <p:spPr bwMode="auto">
          <a:xfrm>
            <a:off x="2164641" y="624473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8</a:t>
            </a:r>
          </a:p>
        </p:txBody>
      </p:sp>
      <p:sp>
        <p:nvSpPr>
          <p:cNvPr id="201" name="Line 112">
            <a:extLst>
              <a:ext uri="{FF2B5EF4-FFF2-40B4-BE49-F238E27FC236}">
                <a16:creationId xmlns:a16="http://schemas.microsoft.com/office/drawing/2014/main" id="{DA3FD2A2-EE90-B70D-73E4-EEE68E145EF1}"/>
              </a:ext>
            </a:extLst>
          </p:cNvPr>
          <p:cNvSpPr>
            <a:spLocks noChangeShapeType="1"/>
          </p:cNvSpPr>
          <p:nvPr/>
        </p:nvSpPr>
        <p:spPr bwMode="auto">
          <a:xfrm flipV="1">
            <a:off x="3007604" y="5192225"/>
            <a:ext cx="1196975" cy="1068388"/>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202" name="Text Box 113">
            <a:extLst>
              <a:ext uri="{FF2B5EF4-FFF2-40B4-BE49-F238E27FC236}">
                <a16:creationId xmlns:a16="http://schemas.microsoft.com/office/drawing/2014/main" id="{26230BBD-1825-38B5-7C46-2885361B9AC8}"/>
              </a:ext>
            </a:extLst>
          </p:cNvPr>
          <p:cNvSpPr txBox="1">
            <a:spLocks noChangeArrowheads="1"/>
          </p:cNvSpPr>
          <p:nvPr/>
        </p:nvSpPr>
        <p:spPr bwMode="auto">
          <a:xfrm>
            <a:off x="3420354" y="537796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4</a:t>
            </a:r>
          </a:p>
        </p:txBody>
      </p:sp>
      <p:sp>
        <p:nvSpPr>
          <p:cNvPr id="203" name="Text Box 114">
            <a:extLst>
              <a:ext uri="{FF2B5EF4-FFF2-40B4-BE49-F238E27FC236}">
                <a16:creationId xmlns:a16="http://schemas.microsoft.com/office/drawing/2014/main" id="{C06C9B43-7DE3-8C06-AE1E-794FDC2A761F}"/>
              </a:ext>
            </a:extLst>
          </p:cNvPr>
          <p:cNvSpPr txBox="1">
            <a:spLocks noChangeArrowheads="1"/>
          </p:cNvSpPr>
          <p:nvPr/>
        </p:nvSpPr>
        <p:spPr bwMode="auto">
          <a:xfrm>
            <a:off x="3507666" y="604153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204" name="Text Box 115">
            <a:extLst>
              <a:ext uri="{FF2B5EF4-FFF2-40B4-BE49-F238E27FC236}">
                <a16:creationId xmlns:a16="http://schemas.microsoft.com/office/drawing/2014/main" id="{F1985EBF-6639-8492-471D-71D836493889}"/>
              </a:ext>
            </a:extLst>
          </p:cNvPr>
          <p:cNvSpPr txBox="1">
            <a:spLocks noChangeArrowheads="1"/>
          </p:cNvSpPr>
          <p:nvPr/>
        </p:nvSpPr>
        <p:spPr bwMode="auto">
          <a:xfrm>
            <a:off x="3450516" y="6532075"/>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205" name="Text Box 116">
            <a:extLst>
              <a:ext uri="{FF2B5EF4-FFF2-40B4-BE49-F238E27FC236}">
                <a16:creationId xmlns:a16="http://schemas.microsoft.com/office/drawing/2014/main" id="{D2334776-B64A-3F56-9CD4-E35A307AECF7}"/>
              </a:ext>
            </a:extLst>
          </p:cNvPr>
          <p:cNvSpPr txBox="1">
            <a:spLocks noChangeArrowheads="1"/>
          </p:cNvSpPr>
          <p:nvPr/>
        </p:nvSpPr>
        <p:spPr bwMode="auto">
          <a:xfrm>
            <a:off x="4372854" y="560973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206" name="Text Box 117">
            <a:extLst>
              <a:ext uri="{FF2B5EF4-FFF2-40B4-BE49-F238E27FC236}">
                <a16:creationId xmlns:a16="http://schemas.microsoft.com/office/drawing/2014/main" id="{15F7DAE4-83FC-6E95-5D0A-409063A5B03C}"/>
              </a:ext>
            </a:extLst>
          </p:cNvPr>
          <p:cNvSpPr txBox="1">
            <a:spLocks noChangeArrowheads="1"/>
          </p:cNvSpPr>
          <p:nvPr/>
        </p:nvSpPr>
        <p:spPr bwMode="auto">
          <a:xfrm>
            <a:off x="4964991" y="5017600"/>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207" name="Text Box 118">
            <a:extLst>
              <a:ext uri="{FF2B5EF4-FFF2-40B4-BE49-F238E27FC236}">
                <a16:creationId xmlns:a16="http://schemas.microsoft.com/office/drawing/2014/main" id="{35E08DA6-EADD-DD94-DDF9-D7A2382D221E}"/>
              </a:ext>
            </a:extLst>
          </p:cNvPr>
          <p:cNvSpPr txBox="1">
            <a:spLocks noChangeArrowheads="1"/>
          </p:cNvSpPr>
          <p:nvPr/>
        </p:nvSpPr>
        <p:spPr bwMode="auto">
          <a:xfrm>
            <a:off x="4807829" y="5522425"/>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15</a:t>
            </a:r>
          </a:p>
        </p:txBody>
      </p:sp>
      <p:sp>
        <p:nvSpPr>
          <p:cNvPr id="208" name="Oval 154">
            <a:extLst>
              <a:ext uri="{FF2B5EF4-FFF2-40B4-BE49-F238E27FC236}">
                <a16:creationId xmlns:a16="http://schemas.microsoft.com/office/drawing/2014/main" id="{4A7DE4B2-D856-C9A3-56CD-92F5357E8F11}"/>
              </a:ext>
            </a:extLst>
          </p:cNvPr>
          <p:cNvSpPr>
            <a:spLocks noChangeArrowheads="1"/>
          </p:cNvSpPr>
          <p:nvPr/>
        </p:nvSpPr>
        <p:spPr bwMode="auto">
          <a:xfrm>
            <a:off x="1528054" y="3103003"/>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209" name="Oval 155">
            <a:extLst>
              <a:ext uri="{FF2B5EF4-FFF2-40B4-BE49-F238E27FC236}">
                <a16:creationId xmlns:a16="http://schemas.microsoft.com/office/drawing/2014/main" id="{AA4BBDEF-B77B-21B0-AFF6-C615889F4AE8}"/>
              </a:ext>
            </a:extLst>
          </p:cNvPr>
          <p:cNvSpPr>
            <a:spLocks noChangeArrowheads="1"/>
          </p:cNvSpPr>
          <p:nvPr/>
        </p:nvSpPr>
        <p:spPr bwMode="auto">
          <a:xfrm>
            <a:off x="5330116" y="3110940"/>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210" name="Oval 156">
            <a:extLst>
              <a:ext uri="{FF2B5EF4-FFF2-40B4-BE49-F238E27FC236}">
                <a16:creationId xmlns:a16="http://schemas.microsoft.com/office/drawing/2014/main" id="{DC700794-DF75-8607-775F-DE8814F246C0}"/>
              </a:ext>
            </a:extLst>
          </p:cNvPr>
          <p:cNvSpPr>
            <a:spLocks noChangeArrowheads="1"/>
          </p:cNvSpPr>
          <p:nvPr/>
        </p:nvSpPr>
        <p:spPr bwMode="auto">
          <a:xfrm>
            <a:off x="4198229" y="2425140"/>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211" name="Oval 157">
            <a:extLst>
              <a:ext uri="{FF2B5EF4-FFF2-40B4-BE49-F238E27FC236}">
                <a16:creationId xmlns:a16="http://schemas.microsoft.com/office/drawing/2014/main" id="{197E0023-59DC-D07D-3295-DE6CC0E79AD6}"/>
              </a:ext>
            </a:extLst>
          </p:cNvPr>
          <p:cNvSpPr>
            <a:spLocks noChangeArrowheads="1"/>
          </p:cNvSpPr>
          <p:nvPr/>
        </p:nvSpPr>
        <p:spPr bwMode="auto">
          <a:xfrm>
            <a:off x="4191879" y="3790390"/>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212" name="Oval 158">
            <a:extLst>
              <a:ext uri="{FF2B5EF4-FFF2-40B4-BE49-F238E27FC236}">
                <a16:creationId xmlns:a16="http://schemas.microsoft.com/office/drawing/2014/main" id="{DE03C7C4-8C4F-F502-2824-0B3E64488481}"/>
              </a:ext>
            </a:extLst>
          </p:cNvPr>
          <p:cNvSpPr>
            <a:spLocks noChangeArrowheads="1"/>
          </p:cNvSpPr>
          <p:nvPr/>
        </p:nvSpPr>
        <p:spPr bwMode="auto">
          <a:xfrm>
            <a:off x="2671054" y="3798328"/>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213" name="Oval 159">
            <a:extLst>
              <a:ext uri="{FF2B5EF4-FFF2-40B4-BE49-F238E27FC236}">
                <a16:creationId xmlns:a16="http://schemas.microsoft.com/office/drawing/2014/main" id="{4B3D5DA9-5AAD-0472-880E-5BCC06F77C46}"/>
              </a:ext>
            </a:extLst>
          </p:cNvPr>
          <p:cNvSpPr>
            <a:spLocks noChangeArrowheads="1"/>
          </p:cNvSpPr>
          <p:nvPr/>
        </p:nvSpPr>
        <p:spPr bwMode="auto">
          <a:xfrm>
            <a:off x="2664704" y="2434665"/>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214" name="Line 160">
            <a:extLst>
              <a:ext uri="{FF2B5EF4-FFF2-40B4-BE49-F238E27FC236}">
                <a16:creationId xmlns:a16="http://schemas.microsoft.com/office/drawing/2014/main" id="{079AA2BB-85DA-9771-6828-645B0C14826C}"/>
              </a:ext>
            </a:extLst>
          </p:cNvPr>
          <p:cNvSpPr>
            <a:spLocks noChangeShapeType="1"/>
          </p:cNvSpPr>
          <p:nvPr/>
        </p:nvSpPr>
        <p:spPr bwMode="auto">
          <a:xfrm>
            <a:off x="2810754" y="2901390"/>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15" name="Line 161">
            <a:extLst>
              <a:ext uri="{FF2B5EF4-FFF2-40B4-BE49-F238E27FC236}">
                <a16:creationId xmlns:a16="http://schemas.microsoft.com/office/drawing/2014/main" id="{2027DC43-959C-2637-E3B5-0CC267CEB433}"/>
              </a:ext>
            </a:extLst>
          </p:cNvPr>
          <p:cNvSpPr>
            <a:spLocks noChangeShapeType="1"/>
          </p:cNvSpPr>
          <p:nvPr/>
        </p:nvSpPr>
        <p:spPr bwMode="auto">
          <a:xfrm flipV="1">
            <a:off x="2969504" y="2929965"/>
            <a:ext cx="0" cy="865188"/>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216" name="Line 162">
            <a:extLst>
              <a:ext uri="{FF2B5EF4-FFF2-40B4-BE49-F238E27FC236}">
                <a16:creationId xmlns:a16="http://schemas.microsoft.com/office/drawing/2014/main" id="{887D21A1-BC25-5C20-1DCC-834DDC2B6EDB}"/>
              </a:ext>
            </a:extLst>
          </p:cNvPr>
          <p:cNvSpPr>
            <a:spLocks noChangeShapeType="1"/>
          </p:cNvSpPr>
          <p:nvPr/>
        </p:nvSpPr>
        <p:spPr bwMode="auto">
          <a:xfrm>
            <a:off x="3142541" y="2726765"/>
            <a:ext cx="1068388" cy="0"/>
          </a:xfrm>
          <a:prstGeom prst="line">
            <a:avLst/>
          </a:prstGeom>
          <a:noFill/>
          <a:ln w="12700">
            <a:solidFill>
              <a:schemeClr val="tx1"/>
            </a:solidFill>
            <a:round/>
            <a:headEnd type="triangle" w="med" len="med"/>
            <a:tailEnd/>
          </a:ln>
        </p:spPr>
        <p:txBody>
          <a:bodyPr wrap="none" anchor="ctr"/>
          <a:lstStyle/>
          <a:p>
            <a:endParaRPr lang="zh-CN" altLang="en-US"/>
          </a:p>
        </p:txBody>
      </p:sp>
      <p:sp>
        <p:nvSpPr>
          <p:cNvPr id="217" name="Line 163">
            <a:extLst>
              <a:ext uri="{FF2B5EF4-FFF2-40B4-BE49-F238E27FC236}">
                <a16:creationId xmlns:a16="http://schemas.microsoft.com/office/drawing/2014/main" id="{35E0EDCB-64CA-789C-6A00-F9F071616B90}"/>
              </a:ext>
            </a:extLst>
          </p:cNvPr>
          <p:cNvSpPr>
            <a:spLocks noChangeShapeType="1"/>
          </p:cNvSpPr>
          <p:nvPr/>
        </p:nvSpPr>
        <p:spPr bwMode="auto">
          <a:xfrm flipH="1">
            <a:off x="3128254" y="2828365"/>
            <a:ext cx="1139825" cy="10683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18" name="Line 164">
            <a:extLst>
              <a:ext uri="{FF2B5EF4-FFF2-40B4-BE49-F238E27FC236}">
                <a16:creationId xmlns:a16="http://schemas.microsoft.com/office/drawing/2014/main" id="{5F24D711-8976-732B-C1B3-139906CDB374}"/>
              </a:ext>
            </a:extLst>
          </p:cNvPr>
          <p:cNvSpPr>
            <a:spLocks noChangeShapeType="1"/>
          </p:cNvSpPr>
          <p:nvPr/>
        </p:nvSpPr>
        <p:spPr bwMode="auto">
          <a:xfrm flipV="1">
            <a:off x="4426829" y="2901390"/>
            <a:ext cx="0" cy="879475"/>
          </a:xfrm>
          <a:prstGeom prst="line">
            <a:avLst/>
          </a:prstGeom>
          <a:noFill/>
          <a:ln w="12700">
            <a:solidFill>
              <a:schemeClr val="tx1"/>
            </a:solidFill>
            <a:round/>
            <a:headEnd type="triangle" w="med" len="med"/>
            <a:tailEnd/>
          </a:ln>
        </p:spPr>
        <p:txBody>
          <a:bodyPr wrap="none" anchor="ctr"/>
          <a:lstStyle/>
          <a:p>
            <a:endParaRPr lang="zh-CN" altLang="en-US"/>
          </a:p>
        </p:txBody>
      </p:sp>
      <p:sp>
        <p:nvSpPr>
          <p:cNvPr id="219" name="Line 165">
            <a:extLst>
              <a:ext uri="{FF2B5EF4-FFF2-40B4-BE49-F238E27FC236}">
                <a16:creationId xmlns:a16="http://schemas.microsoft.com/office/drawing/2014/main" id="{137B083F-2358-9A6E-04C1-D9F2D553355D}"/>
              </a:ext>
            </a:extLst>
          </p:cNvPr>
          <p:cNvSpPr>
            <a:spLocks noChangeShapeType="1"/>
          </p:cNvSpPr>
          <p:nvPr/>
        </p:nvSpPr>
        <p:spPr bwMode="auto">
          <a:xfrm>
            <a:off x="3158416" y="3955490"/>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0" name="Line 166">
            <a:extLst>
              <a:ext uri="{FF2B5EF4-FFF2-40B4-BE49-F238E27FC236}">
                <a16:creationId xmlns:a16="http://schemas.microsoft.com/office/drawing/2014/main" id="{18B3EE1B-13B1-D979-7EE9-5FA9F06BB31F}"/>
              </a:ext>
            </a:extLst>
          </p:cNvPr>
          <p:cNvSpPr>
            <a:spLocks noChangeShapeType="1"/>
          </p:cNvSpPr>
          <p:nvPr/>
        </p:nvSpPr>
        <p:spPr bwMode="auto">
          <a:xfrm>
            <a:off x="4715754" y="2655328"/>
            <a:ext cx="720725" cy="492125"/>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221" name="Line 167">
            <a:extLst>
              <a:ext uri="{FF2B5EF4-FFF2-40B4-BE49-F238E27FC236}">
                <a16:creationId xmlns:a16="http://schemas.microsoft.com/office/drawing/2014/main" id="{308C20F1-E752-7815-15C0-0299CE6829AD}"/>
              </a:ext>
            </a:extLst>
          </p:cNvPr>
          <p:cNvSpPr>
            <a:spLocks noChangeShapeType="1"/>
          </p:cNvSpPr>
          <p:nvPr/>
        </p:nvSpPr>
        <p:spPr bwMode="auto">
          <a:xfrm flipV="1">
            <a:off x="4658604" y="3506228"/>
            <a:ext cx="720725" cy="404812"/>
          </a:xfrm>
          <a:prstGeom prst="line">
            <a:avLst/>
          </a:prstGeom>
          <a:noFill/>
          <a:ln w="12700">
            <a:solidFill>
              <a:schemeClr val="tx1"/>
            </a:solidFill>
            <a:round/>
            <a:headEnd type="triangle" w="med" len="med"/>
            <a:tailEnd/>
          </a:ln>
        </p:spPr>
        <p:txBody>
          <a:bodyPr wrap="none" anchor="ctr"/>
          <a:lstStyle/>
          <a:p>
            <a:endParaRPr lang="zh-CN" altLang="en-US"/>
          </a:p>
        </p:txBody>
      </p:sp>
      <p:sp>
        <p:nvSpPr>
          <p:cNvPr id="222" name="Text Box 168">
            <a:extLst>
              <a:ext uri="{FF2B5EF4-FFF2-40B4-BE49-F238E27FC236}">
                <a16:creationId xmlns:a16="http://schemas.microsoft.com/office/drawing/2014/main" id="{800714E3-CA45-D389-674D-08EF26D58443}"/>
              </a:ext>
            </a:extLst>
          </p:cNvPr>
          <p:cNvSpPr txBox="1">
            <a:spLocks noChangeArrowheads="1"/>
          </p:cNvSpPr>
          <p:nvPr/>
        </p:nvSpPr>
        <p:spPr bwMode="auto">
          <a:xfrm>
            <a:off x="2559929" y="317285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endParaRPr lang="en-US" altLang="zh-CN" sz="2400">
              <a:latin typeface="Times New Roman" pitchFamily="18" charset="0"/>
            </a:endParaRPr>
          </a:p>
        </p:txBody>
      </p:sp>
      <p:sp>
        <p:nvSpPr>
          <p:cNvPr id="223" name="Text Box 169">
            <a:extLst>
              <a:ext uri="{FF2B5EF4-FFF2-40B4-BE49-F238E27FC236}">
                <a16:creationId xmlns:a16="http://schemas.microsoft.com/office/drawing/2014/main" id="{AD9D2968-D473-D0A9-79BC-F5EADDEEE928}"/>
              </a:ext>
            </a:extLst>
          </p:cNvPr>
          <p:cNvSpPr txBox="1">
            <a:spLocks noChangeArrowheads="1"/>
          </p:cNvSpPr>
          <p:nvPr/>
        </p:nvSpPr>
        <p:spPr bwMode="auto">
          <a:xfrm>
            <a:off x="2936166" y="3187140"/>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224" name="Text Box 171">
            <a:extLst>
              <a:ext uri="{FF2B5EF4-FFF2-40B4-BE49-F238E27FC236}">
                <a16:creationId xmlns:a16="http://schemas.microsoft.com/office/drawing/2014/main" id="{3E5EB116-C47B-1EFB-0952-3AC412CA4601}"/>
              </a:ext>
            </a:extLst>
          </p:cNvPr>
          <p:cNvSpPr txBox="1">
            <a:spLocks noChangeArrowheads="1"/>
          </p:cNvSpPr>
          <p:nvPr/>
        </p:nvSpPr>
        <p:spPr bwMode="auto">
          <a:xfrm>
            <a:off x="3628316" y="327445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p>
        </p:txBody>
      </p:sp>
      <p:sp>
        <p:nvSpPr>
          <p:cNvPr id="225" name="Text Box 172">
            <a:extLst>
              <a:ext uri="{FF2B5EF4-FFF2-40B4-BE49-F238E27FC236}">
                <a16:creationId xmlns:a16="http://schemas.microsoft.com/office/drawing/2014/main" id="{DE083B39-597A-725D-A01F-85B6380BC93D}"/>
              </a:ext>
            </a:extLst>
          </p:cNvPr>
          <p:cNvSpPr txBox="1">
            <a:spLocks noChangeArrowheads="1"/>
          </p:cNvSpPr>
          <p:nvPr/>
        </p:nvSpPr>
        <p:spPr bwMode="auto">
          <a:xfrm>
            <a:off x="4969754" y="363640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226" name="Line 173">
            <a:extLst>
              <a:ext uri="{FF2B5EF4-FFF2-40B4-BE49-F238E27FC236}">
                <a16:creationId xmlns:a16="http://schemas.microsoft.com/office/drawing/2014/main" id="{86B1C7ED-F6CE-876D-6062-D3E48825CF77}"/>
              </a:ext>
            </a:extLst>
          </p:cNvPr>
          <p:cNvSpPr>
            <a:spLocks noChangeShapeType="1"/>
          </p:cNvSpPr>
          <p:nvPr/>
        </p:nvSpPr>
        <p:spPr bwMode="auto">
          <a:xfrm flipV="1">
            <a:off x="1850316" y="2682315"/>
            <a:ext cx="793750" cy="4318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7" name="Line 174">
            <a:extLst>
              <a:ext uri="{FF2B5EF4-FFF2-40B4-BE49-F238E27FC236}">
                <a16:creationId xmlns:a16="http://schemas.microsoft.com/office/drawing/2014/main" id="{041E8D61-410B-4B2B-2162-2C53E30100FE}"/>
              </a:ext>
            </a:extLst>
          </p:cNvPr>
          <p:cNvSpPr>
            <a:spLocks noChangeShapeType="1"/>
          </p:cNvSpPr>
          <p:nvPr/>
        </p:nvSpPr>
        <p:spPr bwMode="auto">
          <a:xfrm flipH="1">
            <a:off x="1993191" y="2841065"/>
            <a:ext cx="736600" cy="38893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28" name="Line 175">
            <a:extLst>
              <a:ext uri="{FF2B5EF4-FFF2-40B4-BE49-F238E27FC236}">
                <a16:creationId xmlns:a16="http://schemas.microsoft.com/office/drawing/2014/main" id="{D96DF757-8DA7-9349-33D8-C1ED3BE08C36}"/>
              </a:ext>
            </a:extLst>
          </p:cNvPr>
          <p:cNvSpPr>
            <a:spLocks noChangeShapeType="1"/>
          </p:cNvSpPr>
          <p:nvPr/>
        </p:nvSpPr>
        <p:spPr bwMode="auto">
          <a:xfrm>
            <a:off x="1920166" y="3518928"/>
            <a:ext cx="766763" cy="504825"/>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229" name="Line 177">
            <a:extLst>
              <a:ext uri="{FF2B5EF4-FFF2-40B4-BE49-F238E27FC236}">
                <a16:creationId xmlns:a16="http://schemas.microsoft.com/office/drawing/2014/main" id="{CE7B1429-FF90-A3A9-FAC7-85F85AC43FCF}"/>
              </a:ext>
            </a:extLst>
          </p:cNvPr>
          <p:cNvSpPr>
            <a:spLocks noChangeShapeType="1"/>
          </p:cNvSpPr>
          <p:nvPr/>
        </p:nvSpPr>
        <p:spPr bwMode="auto">
          <a:xfrm flipH="1">
            <a:off x="3148891" y="4096778"/>
            <a:ext cx="102393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30" name="Line 178">
            <a:extLst>
              <a:ext uri="{FF2B5EF4-FFF2-40B4-BE49-F238E27FC236}">
                <a16:creationId xmlns:a16="http://schemas.microsoft.com/office/drawing/2014/main" id="{55EB378C-2361-C483-E516-90FA17D7F2D5}"/>
              </a:ext>
            </a:extLst>
          </p:cNvPr>
          <p:cNvSpPr>
            <a:spLocks noChangeShapeType="1"/>
          </p:cNvSpPr>
          <p:nvPr/>
        </p:nvSpPr>
        <p:spPr bwMode="auto">
          <a:xfrm flipH="1" flipV="1">
            <a:off x="4634791" y="2810903"/>
            <a:ext cx="706438" cy="47625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31" name="Text Box 179">
            <a:extLst>
              <a:ext uri="{FF2B5EF4-FFF2-40B4-BE49-F238E27FC236}">
                <a16:creationId xmlns:a16="http://schemas.microsoft.com/office/drawing/2014/main" id="{CDFD0B66-D491-23F1-50D7-13B958F7DBD4}"/>
              </a:ext>
            </a:extLst>
          </p:cNvPr>
          <p:cNvSpPr txBox="1">
            <a:spLocks noChangeArrowheads="1"/>
          </p:cNvSpPr>
          <p:nvPr/>
        </p:nvSpPr>
        <p:spPr bwMode="auto">
          <a:xfrm>
            <a:off x="2118604" y="255055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endParaRPr lang="en-US" altLang="zh-CN" sz="2400">
              <a:latin typeface="Times New Roman" pitchFamily="18" charset="0"/>
            </a:endParaRPr>
          </a:p>
        </p:txBody>
      </p:sp>
      <p:sp>
        <p:nvSpPr>
          <p:cNvPr id="232" name="Text Box 180">
            <a:extLst>
              <a:ext uri="{FF2B5EF4-FFF2-40B4-BE49-F238E27FC236}">
                <a16:creationId xmlns:a16="http://schemas.microsoft.com/office/drawing/2014/main" id="{C429415F-33C5-BD0D-98CF-C892DF14D2C0}"/>
              </a:ext>
            </a:extLst>
          </p:cNvPr>
          <p:cNvSpPr txBox="1">
            <a:spLocks noChangeArrowheads="1"/>
          </p:cNvSpPr>
          <p:nvPr/>
        </p:nvSpPr>
        <p:spPr bwMode="auto">
          <a:xfrm>
            <a:off x="2104316" y="3025215"/>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233" name="Text Box 181">
            <a:extLst>
              <a:ext uri="{FF2B5EF4-FFF2-40B4-BE49-F238E27FC236}">
                <a16:creationId xmlns:a16="http://schemas.microsoft.com/office/drawing/2014/main" id="{76C15716-2A33-6EF0-DA0B-7E7567887B44}"/>
              </a:ext>
            </a:extLst>
          </p:cNvPr>
          <p:cNvSpPr txBox="1">
            <a:spLocks noChangeArrowheads="1"/>
          </p:cNvSpPr>
          <p:nvPr/>
        </p:nvSpPr>
        <p:spPr bwMode="auto">
          <a:xfrm>
            <a:off x="2175754" y="3430028"/>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13</a:t>
            </a:r>
          </a:p>
        </p:txBody>
      </p:sp>
      <p:sp>
        <p:nvSpPr>
          <p:cNvPr id="234" name="Line 183">
            <a:extLst>
              <a:ext uri="{FF2B5EF4-FFF2-40B4-BE49-F238E27FC236}">
                <a16:creationId xmlns:a16="http://schemas.microsoft.com/office/drawing/2014/main" id="{3304AB1D-0C4F-9130-9ABF-336D735094C3}"/>
              </a:ext>
            </a:extLst>
          </p:cNvPr>
          <p:cNvSpPr>
            <a:spLocks noChangeShapeType="1"/>
          </p:cNvSpPr>
          <p:nvPr/>
        </p:nvSpPr>
        <p:spPr bwMode="auto">
          <a:xfrm flipV="1">
            <a:off x="3033004" y="2753753"/>
            <a:ext cx="119697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235" name="Text Box 184">
            <a:extLst>
              <a:ext uri="{FF2B5EF4-FFF2-40B4-BE49-F238E27FC236}">
                <a16:creationId xmlns:a16="http://schemas.microsoft.com/office/drawing/2014/main" id="{B634360E-FBF5-1EFA-9B0E-E3D7A155957F}"/>
              </a:ext>
            </a:extLst>
          </p:cNvPr>
          <p:cNvSpPr txBox="1">
            <a:spLocks noChangeArrowheads="1"/>
          </p:cNvSpPr>
          <p:nvPr/>
        </p:nvSpPr>
        <p:spPr bwMode="auto">
          <a:xfrm>
            <a:off x="3445754" y="2939490"/>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236" name="Text Box 185">
            <a:extLst>
              <a:ext uri="{FF2B5EF4-FFF2-40B4-BE49-F238E27FC236}">
                <a16:creationId xmlns:a16="http://schemas.microsoft.com/office/drawing/2014/main" id="{040F03A6-E091-519A-C20A-22287A6FD7DC}"/>
              </a:ext>
            </a:extLst>
          </p:cNvPr>
          <p:cNvSpPr txBox="1">
            <a:spLocks noChangeArrowheads="1"/>
          </p:cNvSpPr>
          <p:nvPr/>
        </p:nvSpPr>
        <p:spPr bwMode="auto">
          <a:xfrm>
            <a:off x="3533066" y="360306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237" name="Text Box 186">
            <a:extLst>
              <a:ext uri="{FF2B5EF4-FFF2-40B4-BE49-F238E27FC236}">
                <a16:creationId xmlns:a16="http://schemas.microsoft.com/office/drawing/2014/main" id="{0D2F759C-59FA-E9AA-4045-39A67667D38B}"/>
              </a:ext>
            </a:extLst>
          </p:cNvPr>
          <p:cNvSpPr txBox="1">
            <a:spLocks noChangeArrowheads="1"/>
          </p:cNvSpPr>
          <p:nvPr/>
        </p:nvSpPr>
        <p:spPr bwMode="auto">
          <a:xfrm>
            <a:off x="3482266" y="4096778"/>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238" name="Text Box 187">
            <a:extLst>
              <a:ext uri="{FF2B5EF4-FFF2-40B4-BE49-F238E27FC236}">
                <a16:creationId xmlns:a16="http://schemas.microsoft.com/office/drawing/2014/main" id="{483FF31A-D59F-3222-FEAC-3737F23D58E8}"/>
              </a:ext>
            </a:extLst>
          </p:cNvPr>
          <p:cNvSpPr txBox="1">
            <a:spLocks noChangeArrowheads="1"/>
          </p:cNvSpPr>
          <p:nvPr/>
        </p:nvSpPr>
        <p:spPr bwMode="auto">
          <a:xfrm>
            <a:off x="4398254" y="317126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239" name="Text Box 188">
            <a:extLst>
              <a:ext uri="{FF2B5EF4-FFF2-40B4-BE49-F238E27FC236}">
                <a16:creationId xmlns:a16="http://schemas.microsoft.com/office/drawing/2014/main" id="{C181A33B-6F16-BCDE-DD5B-61D93488510E}"/>
              </a:ext>
            </a:extLst>
          </p:cNvPr>
          <p:cNvSpPr txBox="1">
            <a:spLocks noChangeArrowheads="1"/>
          </p:cNvSpPr>
          <p:nvPr/>
        </p:nvSpPr>
        <p:spPr bwMode="auto">
          <a:xfrm>
            <a:off x="4990391" y="2579128"/>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13</a:t>
            </a:r>
          </a:p>
        </p:txBody>
      </p:sp>
      <p:sp>
        <p:nvSpPr>
          <p:cNvPr id="240" name="Text Box 189">
            <a:extLst>
              <a:ext uri="{FF2B5EF4-FFF2-40B4-BE49-F238E27FC236}">
                <a16:creationId xmlns:a16="http://schemas.microsoft.com/office/drawing/2014/main" id="{87642043-F420-1D2B-AF34-5BA964975B6E}"/>
              </a:ext>
            </a:extLst>
          </p:cNvPr>
          <p:cNvSpPr txBox="1">
            <a:spLocks noChangeArrowheads="1"/>
          </p:cNvSpPr>
          <p:nvPr/>
        </p:nvSpPr>
        <p:spPr bwMode="auto">
          <a:xfrm>
            <a:off x="4833229" y="308395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241" name="Line 190">
            <a:extLst>
              <a:ext uri="{FF2B5EF4-FFF2-40B4-BE49-F238E27FC236}">
                <a16:creationId xmlns:a16="http://schemas.microsoft.com/office/drawing/2014/main" id="{19665373-2CB6-7F12-3916-F4C34D019EE4}"/>
              </a:ext>
            </a:extLst>
          </p:cNvPr>
          <p:cNvSpPr>
            <a:spLocks noChangeShapeType="1"/>
          </p:cNvSpPr>
          <p:nvPr/>
        </p:nvSpPr>
        <p:spPr bwMode="auto">
          <a:xfrm>
            <a:off x="3120316" y="2580715"/>
            <a:ext cx="1081088" cy="0"/>
          </a:xfrm>
          <a:prstGeom prst="line">
            <a:avLst/>
          </a:prstGeom>
          <a:noFill/>
          <a:ln w="38100">
            <a:solidFill>
              <a:schemeClr val="tx1"/>
            </a:solidFill>
            <a:round/>
            <a:headEnd type="none" w="sm" len="sm"/>
            <a:tailEnd type="triangle" w="med" len="med"/>
          </a:ln>
        </p:spPr>
        <p:txBody>
          <a:bodyPr wrap="none" anchor="ctr"/>
          <a:lstStyle/>
          <a:p>
            <a:endParaRPr lang="zh-CN" altLang="en-US"/>
          </a:p>
        </p:txBody>
      </p:sp>
      <p:sp>
        <p:nvSpPr>
          <p:cNvPr id="242" name="Text Box 191">
            <a:extLst>
              <a:ext uri="{FF2B5EF4-FFF2-40B4-BE49-F238E27FC236}">
                <a16:creationId xmlns:a16="http://schemas.microsoft.com/office/drawing/2014/main" id="{C6A11E35-80D0-640B-ED5D-98B45A15959A}"/>
              </a:ext>
            </a:extLst>
          </p:cNvPr>
          <p:cNvSpPr txBox="1">
            <a:spLocks noChangeArrowheads="1"/>
          </p:cNvSpPr>
          <p:nvPr/>
        </p:nvSpPr>
        <p:spPr bwMode="auto">
          <a:xfrm>
            <a:off x="3517191" y="226162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solidFill>
                  <a:srgbClr val="FF0000"/>
                </a:solidFill>
                <a:latin typeface="Times New Roman" pitchFamily="18" charset="0"/>
              </a:rPr>
              <a:t>8</a:t>
            </a:r>
          </a:p>
        </p:txBody>
      </p:sp>
      <p:sp>
        <p:nvSpPr>
          <p:cNvPr id="243" name="Text Box 192">
            <a:extLst>
              <a:ext uri="{FF2B5EF4-FFF2-40B4-BE49-F238E27FC236}">
                <a16:creationId xmlns:a16="http://schemas.microsoft.com/office/drawing/2014/main" id="{9096D542-5F80-44A4-763C-5C10DA30A70B}"/>
              </a:ext>
            </a:extLst>
          </p:cNvPr>
          <p:cNvSpPr txBox="1">
            <a:spLocks noChangeArrowheads="1"/>
          </p:cNvSpPr>
          <p:nvPr/>
        </p:nvSpPr>
        <p:spPr bwMode="auto">
          <a:xfrm>
            <a:off x="3474329" y="2650565"/>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Tree>
    <p:extLst>
      <p:ext uri="{BB962C8B-B14F-4D97-AF65-F5344CB8AC3E}">
        <p14:creationId xmlns:p14="http://schemas.microsoft.com/office/powerpoint/2010/main" val="17689057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777736"/>
          </a:xfrm>
        </p:spPr>
        <p:txBody>
          <a:bodyPr>
            <a:noAutofit/>
          </a:bodyPr>
          <a:lstStyle/>
          <a:p>
            <a:pPr algn="just">
              <a:lnSpc>
                <a:spcPct val="110000"/>
              </a:lnSpc>
            </a:pPr>
            <a:r>
              <a:rPr lang="zh-CN" altLang="en-US" sz="2400" b="1" u="sng" dirty="0"/>
              <a:t>最大流算法</a:t>
            </a:r>
            <a:r>
              <a:rPr lang="en-US" altLang="zh-CN" sz="2400" b="1" dirty="0"/>
              <a:t>    </a:t>
            </a:r>
          </a:p>
          <a:p>
            <a:pPr algn="just">
              <a:lnSpc>
                <a:spcPct val="110000"/>
              </a:lnSpc>
            </a:pPr>
            <a:r>
              <a:rPr lang="zh-CN" altLang="en-US" sz="2400" dirty="0"/>
              <a:t>    </a:t>
            </a:r>
            <a:r>
              <a:rPr lang="zh-CN" altLang="en-US" baseline="-25000" dirty="0"/>
              <a:t>        </a:t>
            </a:r>
            <a:endParaRPr lang="en-US" altLang="zh-CN" baseline="-25000" dirty="0"/>
          </a:p>
          <a:p>
            <a:pPr algn="just">
              <a:lnSpc>
                <a:spcPct val="110000"/>
              </a:lnSpc>
            </a:pPr>
            <a:r>
              <a:rPr lang="zh-CN" altLang="en-US" sz="2400" dirty="0"/>
              <a:t>    </a:t>
            </a:r>
            <a:endParaRPr lang="en-US" altLang="zh-CN" sz="2400" dirty="0"/>
          </a:p>
          <a:p>
            <a:pPr algn="just">
              <a:lnSpc>
                <a:spcPct val="100000"/>
              </a:lnSpc>
            </a:pPr>
            <a:endParaRPr lang="en-US" altLang="zh-CN" sz="2400" dirty="0"/>
          </a:p>
        </p:txBody>
      </p:sp>
      <p:sp>
        <p:nvSpPr>
          <p:cNvPr id="9" name="标题 1">
            <a:extLst>
              <a:ext uri="{FF2B5EF4-FFF2-40B4-BE49-F238E27FC236}">
                <a16:creationId xmlns:a16="http://schemas.microsoft.com/office/drawing/2014/main" id="{7CBED1D7-43FF-7D43-7F98-F9571BEAC6F9}"/>
              </a:ext>
            </a:extLst>
          </p:cNvPr>
          <p:cNvSpPr>
            <a:spLocks noGrp="1"/>
          </p:cNvSpPr>
          <p:nvPr>
            <p:ph type="title"/>
          </p:nvPr>
        </p:nvSpPr>
        <p:spPr>
          <a:xfrm>
            <a:off x="838200" y="564948"/>
            <a:ext cx="10515600" cy="518958"/>
          </a:xfrm>
        </p:spPr>
        <p:txBody>
          <a:bodyPr/>
          <a:lstStyle/>
          <a:p>
            <a:r>
              <a:rPr lang="en-US" altLang="zh-CN" dirty="0"/>
              <a:t>8.5  </a:t>
            </a:r>
            <a:r>
              <a:rPr lang="zh-CN" altLang="en-US" dirty="0"/>
              <a:t>拓展延伸：网络流</a:t>
            </a:r>
          </a:p>
        </p:txBody>
      </p:sp>
      <p:sp>
        <p:nvSpPr>
          <p:cNvPr id="12" name="文本框 11">
            <a:extLst>
              <a:ext uri="{FF2B5EF4-FFF2-40B4-BE49-F238E27FC236}">
                <a16:creationId xmlns:a16="http://schemas.microsoft.com/office/drawing/2014/main" id="{4E7D7E21-F224-1767-5FAE-2BCDDAC67906}"/>
              </a:ext>
            </a:extLst>
          </p:cNvPr>
          <p:cNvSpPr txBox="1"/>
          <p:nvPr/>
        </p:nvSpPr>
        <p:spPr>
          <a:xfrm>
            <a:off x="2565831" y="1276351"/>
            <a:ext cx="3530167" cy="461665"/>
          </a:xfrm>
          <a:prstGeom prst="rect">
            <a:avLst/>
          </a:prstGeom>
          <a:noFill/>
        </p:spPr>
        <p:txBody>
          <a:bodyPr wrap="square">
            <a:spAutoFit/>
          </a:bodyPr>
          <a:lstStyle/>
          <a:p>
            <a:r>
              <a:rPr lang="en-US" altLang="zh-CN" sz="2400" b="1" dirty="0"/>
              <a:t>Ford-Fulkerson</a:t>
            </a:r>
            <a:r>
              <a:rPr lang="zh-CN" altLang="en-US" sz="2400" b="1" dirty="0"/>
              <a:t>算法示例</a:t>
            </a:r>
            <a:endParaRPr lang="zh-CN" altLang="en-US" sz="2400" dirty="0"/>
          </a:p>
        </p:txBody>
      </p:sp>
      <p:sp>
        <p:nvSpPr>
          <p:cNvPr id="88" name="Text Box 29">
            <a:extLst>
              <a:ext uri="{FF2B5EF4-FFF2-40B4-BE49-F238E27FC236}">
                <a16:creationId xmlns:a16="http://schemas.microsoft.com/office/drawing/2014/main" id="{76ABFA7E-3A0B-37A9-1894-6FAD768DC3CE}"/>
              </a:ext>
            </a:extLst>
          </p:cNvPr>
          <p:cNvSpPr txBox="1">
            <a:spLocks noChangeArrowheads="1"/>
          </p:cNvSpPr>
          <p:nvPr/>
        </p:nvSpPr>
        <p:spPr bwMode="auto">
          <a:xfrm>
            <a:off x="7773676" y="1765257"/>
            <a:ext cx="1127232"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0000FF"/>
                </a:solidFill>
                <a:latin typeface="Times New Roman" pitchFamily="18" charset="0"/>
              </a:rPr>
              <a:t>流网络</a:t>
            </a:r>
            <a:endParaRPr lang="en-US" altLang="zh-CN" sz="2400" dirty="0">
              <a:solidFill>
                <a:srgbClr val="0000FF"/>
              </a:solidFill>
              <a:latin typeface="Times New Roman" pitchFamily="18" charset="0"/>
            </a:endParaRPr>
          </a:p>
        </p:txBody>
      </p:sp>
      <p:sp>
        <p:nvSpPr>
          <p:cNvPr id="89" name="Text Box 30">
            <a:extLst>
              <a:ext uri="{FF2B5EF4-FFF2-40B4-BE49-F238E27FC236}">
                <a16:creationId xmlns:a16="http://schemas.microsoft.com/office/drawing/2014/main" id="{1A5F39ED-B5E0-B549-0CB8-7005D07103E3}"/>
              </a:ext>
            </a:extLst>
          </p:cNvPr>
          <p:cNvSpPr txBox="1">
            <a:spLocks noChangeArrowheads="1"/>
          </p:cNvSpPr>
          <p:nvPr/>
        </p:nvSpPr>
        <p:spPr bwMode="auto">
          <a:xfrm>
            <a:off x="2945946" y="1847760"/>
            <a:ext cx="1755609" cy="461665"/>
          </a:xfrm>
          <a:prstGeom prst="rect">
            <a:avLst/>
          </a:prstGeom>
          <a:noFill/>
          <a:ln w="12700">
            <a:noFill/>
            <a:miter lim="800000"/>
            <a:headEnd type="none" w="sm" len="sm"/>
            <a:tailEnd type="none" w="sm" len="sm"/>
          </a:ln>
        </p:spPr>
        <p:txBody>
          <a:bodyPr wrap="none">
            <a:spAutoFit/>
          </a:bodyPr>
          <a:lstStyle/>
          <a:p>
            <a:pPr eaLnBrk="0" hangingPunct="0"/>
            <a:r>
              <a:rPr lang="zh-CN" altLang="en-US" sz="2400" b="1" u="sng" dirty="0">
                <a:solidFill>
                  <a:srgbClr val="FF0000"/>
                </a:solidFill>
                <a:latin typeface="Times New Roman" pitchFamily="18" charset="0"/>
              </a:rPr>
              <a:t>剩余流网络</a:t>
            </a:r>
            <a:endParaRPr lang="en-US" altLang="zh-CN" sz="2400" dirty="0">
              <a:solidFill>
                <a:srgbClr val="FF0000"/>
              </a:solidFill>
              <a:latin typeface="Times New Roman" pitchFamily="18" charset="0"/>
            </a:endParaRPr>
          </a:p>
        </p:txBody>
      </p:sp>
      <p:sp>
        <p:nvSpPr>
          <p:cNvPr id="62" name="Oval 119">
            <a:extLst>
              <a:ext uri="{FF2B5EF4-FFF2-40B4-BE49-F238E27FC236}">
                <a16:creationId xmlns:a16="http://schemas.microsoft.com/office/drawing/2014/main" id="{8EED5479-01ED-A1B5-CEA4-AEB7C18FFD67}"/>
              </a:ext>
            </a:extLst>
          </p:cNvPr>
          <p:cNvSpPr>
            <a:spLocks noChangeArrowheads="1"/>
          </p:cNvSpPr>
          <p:nvPr/>
        </p:nvSpPr>
        <p:spPr bwMode="auto">
          <a:xfrm>
            <a:off x="1756257" y="3102251"/>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63" name="Oval 120">
            <a:extLst>
              <a:ext uri="{FF2B5EF4-FFF2-40B4-BE49-F238E27FC236}">
                <a16:creationId xmlns:a16="http://schemas.microsoft.com/office/drawing/2014/main" id="{0E0A6B1C-BA6A-C079-E537-B61994A69055}"/>
              </a:ext>
            </a:extLst>
          </p:cNvPr>
          <p:cNvSpPr>
            <a:spLocks noChangeArrowheads="1"/>
          </p:cNvSpPr>
          <p:nvPr/>
        </p:nvSpPr>
        <p:spPr bwMode="auto">
          <a:xfrm>
            <a:off x="5558319" y="3110188"/>
            <a:ext cx="490538"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64" name="Oval 121">
            <a:extLst>
              <a:ext uri="{FF2B5EF4-FFF2-40B4-BE49-F238E27FC236}">
                <a16:creationId xmlns:a16="http://schemas.microsoft.com/office/drawing/2014/main" id="{D47B9D53-F983-1F41-78B4-302434236340}"/>
              </a:ext>
            </a:extLst>
          </p:cNvPr>
          <p:cNvSpPr>
            <a:spLocks noChangeArrowheads="1"/>
          </p:cNvSpPr>
          <p:nvPr/>
        </p:nvSpPr>
        <p:spPr bwMode="auto">
          <a:xfrm>
            <a:off x="4426432" y="2424388"/>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65" name="Oval 122">
            <a:extLst>
              <a:ext uri="{FF2B5EF4-FFF2-40B4-BE49-F238E27FC236}">
                <a16:creationId xmlns:a16="http://schemas.microsoft.com/office/drawing/2014/main" id="{6092652B-B5FC-5E02-E02E-E42796AD5E8D}"/>
              </a:ext>
            </a:extLst>
          </p:cNvPr>
          <p:cNvSpPr>
            <a:spLocks noChangeArrowheads="1"/>
          </p:cNvSpPr>
          <p:nvPr/>
        </p:nvSpPr>
        <p:spPr bwMode="auto">
          <a:xfrm>
            <a:off x="4420082" y="3789638"/>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66" name="Oval 123">
            <a:extLst>
              <a:ext uri="{FF2B5EF4-FFF2-40B4-BE49-F238E27FC236}">
                <a16:creationId xmlns:a16="http://schemas.microsoft.com/office/drawing/2014/main" id="{225B4A1F-16E4-66C1-985A-35D427E309C8}"/>
              </a:ext>
            </a:extLst>
          </p:cNvPr>
          <p:cNvSpPr>
            <a:spLocks noChangeArrowheads="1"/>
          </p:cNvSpPr>
          <p:nvPr/>
        </p:nvSpPr>
        <p:spPr bwMode="auto">
          <a:xfrm>
            <a:off x="2899257" y="3797576"/>
            <a:ext cx="490537" cy="477837"/>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67" name="Oval 124">
            <a:extLst>
              <a:ext uri="{FF2B5EF4-FFF2-40B4-BE49-F238E27FC236}">
                <a16:creationId xmlns:a16="http://schemas.microsoft.com/office/drawing/2014/main" id="{81F1DA94-3F8F-E093-158B-74E915CE6BB7}"/>
              </a:ext>
            </a:extLst>
          </p:cNvPr>
          <p:cNvSpPr>
            <a:spLocks noChangeArrowheads="1"/>
          </p:cNvSpPr>
          <p:nvPr/>
        </p:nvSpPr>
        <p:spPr bwMode="auto">
          <a:xfrm>
            <a:off x="2892907" y="2433913"/>
            <a:ext cx="490537" cy="477838"/>
          </a:xfrm>
          <a:prstGeom prst="ellipse">
            <a:avLst/>
          </a:prstGeom>
          <a:solidFill>
            <a:srgbClr val="FFFF00"/>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68" name="Line 125">
            <a:extLst>
              <a:ext uri="{FF2B5EF4-FFF2-40B4-BE49-F238E27FC236}">
                <a16:creationId xmlns:a16="http://schemas.microsoft.com/office/drawing/2014/main" id="{EFDEDB1A-AC81-4CD0-C8A4-5CDD1E6DE823}"/>
              </a:ext>
            </a:extLst>
          </p:cNvPr>
          <p:cNvSpPr>
            <a:spLocks noChangeShapeType="1"/>
          </p:cNvSpPr>
          <p:nvPr/>
        </p:nvSpPr>
        <p:spPr bwMode="auto">
          <a:xfrm>
            <a:off x="3038957" y="2900638"/>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69" name="Line 126">
            <a:extLst>
              <a:ext uri="{FF2B5EF4-FFF2-40B4-BE49-F238E27FC236}">
                <a16:creationId xmlns:a16="http://schemas.microsoft.com/office/drawing/2014/main" id="{C804A57F-F02C-B2DD-11B2-3F00D0AD2113}"/>
              </a:ext>
            </a:extLst>
          </p:cNvPr>
          <p:cNvSpPr>
            <a:spLocks noChangeShapeType="1"/>
          </p:cNvSpPr>
          <p:nvPr/>
        </p:nvSpPr>
        <p:spPr bwMode="auto">
          <a:xfrm flipV="1">
            <a:off x="3197707" y="2929213"/>
            <a:ext cx="0" cy="8651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0" name="Line 127">
            <a:extLst>
              <a:ext uri="{FF2B5EF4-FFF2-40B4-BE49-F238E27FC236}">
                <a16:creationId xmlns:a16="http://schemas.microsoft.com/office/drawing/2014/main" id="{9760CE60-99D9-7C0B-6FAB-B7EB45B2FAF1}"/>
              </a:ext>
            </a:extLst>
          </p:cNvPr>
          <p:cNvSpPr>
            <a:spLocks noChangeShapeType="1"/>
          </p:cNvSpPr>
          <p:nvPr/>
        </p:nvSpPr>
        <p:spPr bwMode="auto">
          <a:xfrm>
            <a:off x="3370744" y="2668863"/>
            <a:ext cx="1068388" cy="0"/>
          </a:xfrm>
          <a:prstGeom prst="line">
            <a:avLst/>
          </a:prstGeom>
          <a:noFill/>
          <a:ln w="12700">
            <a:solidFill>
              <a:schemeClr val="tx1"/>
            </a:solidFill>
            <a:round/>
            <a:headEnd type="triangle" w="med" len="med"/>
            <a:tailEnd/>
          </a:ln>
        </p:spPr>
        <p:txBody>
          <a:bodyPr wrap="none" anchor="ctr"/>
          <a:lstStyle/>
          <a:p>
            <a:endParaRPr lang="zh-CN" altLang="en-US"/>
          </a:p>
        </p:txBody>
      </p:sp>
      <p:sp>
        <p:nvSpPr>
          <p:cNvPr id="71" name="Line 128">
            <a:extLst>
              <a:ext uri="{FF2B5EF4-FFF2-40B4-BE49-F238E27FC236}">
                <a16:creationId xmlns:a16="http://schemas.microsoft.com/office/drawing/2014/main" id="{E5ABD6D4-2150-3B5C-D43E-D925EBB199DF}"/>
              </a:ext>
            </a:extLst>
          </p:cNvPr>
          <p:cNvSpPr>
            <a:spLocks noChangeShapeType="1"/>
          </p:cNvSpPr>
          <p:nvPr/>
        </p:nvSpPr>
        <p:spPr bwMode="auto">
          <a:xfrm flipH="1">
            <a:off x="3356457" y="2827613"/>
            <a:ext cx="1139825" cy="106838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2" name="Line 129">
            <a:extLst>
              <a:ext uri="{FF2B5EF4-FFF2-40B4-BE49-F238E27FC236}">
                <a16:creationId xmlns:a16="http://schemas.microsoft.com/office/drawing/2014/main" id="{425DCC2A-0B93-570D-CC1D-CCEFB17A7016}"/>
              </a:ext>
            </a:extLst>
          </p:cNvPr>
          <p:cNvSpPr>
            <a:spLocks noChangeShapeType="1"/>
          </p:cNvSpPr>
          <p:nvPr/>
        </p:nvSpPr>
        <p:spPr bwMode="auto">
          <a:xfrm flipV="1">
            <a:off x="4655032" y="2900638"/>
            <a:ext cx="0" cy="879475"/>
          </a:xfrm>
          <a:prstGeom prst="line">
            <a:avLst/>
          </a:prstGeom>
          <a:noFill/>
          <a:ln w="12700">
            <a:solidFill>
              <a:schemeClr val="tx1"/>
            </a:solidFill>
            <a:round/>
            <a:headEnd type="triangle" w="med" len="med"/>
            <a:tailEnd/>
          </a:ln>
        </p:spPr>
        <p:txBody>
          <a:bodyPr wrap="none" anchor="ctr"/>
          <a:lstStyle/>
          <a:p>
            <a:endParaRPr lang="zh-CN" altLang="en-US"/>
          </a:p>
        </p:txBody>
      </p:sp>
      <p:sp>
        <p:nvSpPr>
          <p:cNvPr id="73" name="Line 130">
            <a:extLst>
              <a:ext uri="{FF2B5EF4-FFF2-40B4-BE49-F238E27FC236}">
                <a16:creationId xmlns:a16="http://schemas.microsoft.com/office/drawing/2014/main" id="{A83F74E2-7E89-A03B-E131-A90B74315CFE}"/>
              </a:ext>
            </a:extLst>
          </p:cNvPr>
          <p:cNvSpPr>
            <a:spLocks noChangeShapeType="1"/>
          </p:cNvSpPr>
          <p:nvPr/>
        </p:nvSpPr>
        <p:spPr bwMode="auto">
          <a:xfrm>
            <a:off x="3386619" y="3954738"/>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4" name="Line 131">
            <a:extLst>
              <a:ext uri="{FF2B5EF4-FFF2-40B4-BE49-F238E27FC236}">
                <a16:creationId xmlns:a16="http://schemas.microsoft.com/office/drawing/2014/main" id="{77517CE9-A7AE-29CA-2A6E-026A36BB7F20}"/>
              </a:ext>
            </a:extLst>
          </p:cNvPr>
          <p:cNvSpPr>
            <a:spLocks noChangeShapeType="1"/>
          </p:cNvSpPr>
          <p:nvPr/>
        </p:nvSpPr>
        <p:spPr bwMode="auto">
          <a:xfrm>
            <a:off x="4943957" y="2654576"/>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75" name="Line 132">
            <a:extLst>
              <a:ext uri="{FF2B5EF4-FFF2-40B4-BE49-F238E27FC236}">
                <a16:creationId xmlns:a16="http://schemas.microsoft.com/office/drawing/2014/main" id="{27CF9305-F79A-F40D-93B3-C6FEAEA9BFDA}"/>
              </a:ext>
            </a:extLst>
          </p:cNvPr>
          <p:cNvSpPr>
            <a:spLocks noChangeShapeType="1"/>
          </p:cNvSpPr>
          <p:nvPr/>
        </p:nvSpPr>
        <p:spPr bwMode="auto">
          <a:xfrm flipV="1">
            <a:off x="4886807" y="3505476"/>
            <a:ext cx="720725" cy="404812"/>
          </a:xfrm>
          <a:prstGeom prst="line">
            <a:avLst/>
          </a:prstGeom>
          <a:noFill/>
          <a:ln w="12700">
            <a:solidFill>
              <a:schemeClr val="tx1"/>
            </a:solidFill>
            <a:round/>
            <a:headEnd type="triangle" w="med" len="med"/>
            <a:tailEnd/>
          </a:ln>
        </p:spPr>
        <p:txBody>
          <a:bodyPr wrap="none" anchor="ctr"/>
          <a:lstStyle/>
          <a:p>
            <a:endParaRPr lang="zh-CN" altLang="en-US"/>
          </a:p>
        </p:txBody>
      </p:sp>
      <p:sp>
        <p:nvSpPr>
          <p:cNvPr id="76" name="Text Box 133">
            <a:extLst>
              <a:ext uri="{FF2B5EF4-FFF2-40B4-BE49-F238E27FC236}">
                <a16:creationId xmlns:a16="http://schemas.microsoft.com/office/drawing/2014/main" id="{1D6634A5-C193-5A36-CDB7-C5F3604F645A}"/>
              </a:ext>
            </a:extLst>
          </p:cNvPr>
          <p:cNvSpPr txBox="1">
            <a:spLocks noChangeArrowheads="1"/>
          </p:cNvSpPr>
          <p:nvPr/>
        </p:nvSpPr>
        <p:spPr bwMode="auto">
          <a:xfrm>
            <a:off x="2688119" y="3172101"/>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endParaRPr lang="en-US" altLang="zh-CN" sz="2400">
              <a:latin typeface="Times New Roman" pitchFamily="18" charset="0"/>
            </a:endParaRPr>
          </a:p>
        </p:txBody>
      </p:sp>
      <p:sp>
        <p:nvSpPr>
          <p:cNvPr id="77" name="Text Box 134">
            <a:extLst>
              <a:ext uri="{FF2B5EF4-FFF2-40B4-BE49-F238E27FC236}">
                <a16:creationId xmlns:a16="http://schemas.microsoft.com/office/drawing/2014/main" id="{4992F6D2-8E11-79D6-4AB2-749CDA1A7350}"/>
              </a:ext>
            </a:extLst>
          </p:cNvPr>
          <p:cNvSpPr txBox="1">
            <a:spLocks noChangeArrowheads="1"/>
          </p:cNvSpPr>
          <p:nvPr/>
        </p:nvSpPr>
        <p:spPr bwMode="auto">
          <a:xfrm>
            <a:off x="3164369" y="318638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78" name="Text Box 135">
            <a:extLst>
              <a:ext uri="{FF2B5EF4-FFF2-40B4-BE49-F238E27FC236}">
                <a16:creationId xmlns:a16="http://schemas.microsoft.com/office/drawing/2014/main" id="{5377C49C-D291-8628-1913-0096480F5435}"/>
              </a:ext>
            </a:extLst>
          </p:cNvPr>
          <p:cNvSpPr txBox="1">
            <a:spLocks noChangeArrowheads="1"/>
          </p:cNvSpPr>
          <p:nvPr/>
        </p:nvSpPr>
        <p:spPr bwMode="auto">
          <a:xfrm>
            <a:off x="3683482" y="2244723"/>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79" name="Text Box 136">
            <a:extLst>
              <a:ext uri="{FF2B5EF4-FFF2-40B4-BE49-F238E27FC236}">
                <a16:creationId xmlns:a16="http://schemas.microsoft.com/office/drawing/2014/main" id="{C9A017D4-10F8-D75D-8DB4-54902A0E01BB}"/>
              </a:ext>
            </a:extLst>
          </p:cNvPr>
          <p:cNvSpPr txBox="1">
            <a:spLocks noChangeArrowheads="1"/>
          </p:cNvSpPr>
          <p:nvPr/>
        </p:nvSpPr>
        <p:spPr bwMode="auto">
          <a:xfrm>
            <a:off x="3856519" y="3273701"/>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9</a:t>
            </a:r>
          </a:p>
        </p:txBody>
      </p:sp>
      <p:sp>
        <p:nvSpPr>
          <p:cNvPr id="80" name="Text Box 137">
            <a:extLst>
              <a:ext uri="{FF2B5EF4-FFF2-40B4-BE49-F238E27FC236}">
                <a16:creationId xmlns:a16="http://schemas.microsoft.com/office/drawing/2014/main" id="{E51533EB-4CFA-CB3A-9E2A-BCFC4F02C5FF}"/>
              </a:ext>
            </a:extLst>
          </p:cNvPr>
          <p:cNvSpPr txBox="1">
            <a:spLocks noChangeArrowheads="1"/>
          </p:cNvSpPr>
          <p:nvPr/>
        </p:nvSpPr>
        <p:spPr bwMode="auto">
          <a:xfrm>
            <a:off x="5197957" y="3635651"/>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a:t>
            </a:r>
          </a:p>
        </p:txBody>
      </p:sp>
      <p:sp>
        <p:nvSpPr>
          <p:cNvPr id="81" name="Line 138">
            <a:extLst>
              <a:ext uri="{FF2B5EF4-FFF2-40B4-BE49-F238E27FC236}">
                <a16:creationId xmlns:a16="http://schemas.microsoft.com/office/drawing/2014/main" id="{38CBFBEE-C95D-E26C-62FF-AA55E62F0CA6}"/>
              </a:ext>
            </a:extLst>
          </p:cNvPr>
          <p:cNvSpPr>
            <a:spLocks noChangeShapeType="1"/>
          </p:cNvSpPr>
          <p:nvPr/>
        </p:nvSpPr>
        <p:spPr bwMode="auto">
          <a:xfrm flipV="1">
            <a:off x="2078519" y="2681563"/>
            <a:ext cx="793750" cy="4318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2" name="Line 139">
            <a:extLst>
              <a:ext uri="{FF2B5EF4-FFF2-40B4-BE49-F238E27FC236}">
                <a16:creationId xmlns:a16="http://schemas.microsoft.com/office/drawing/2014/main" id="{3FD9F933-0FF8-C2DA-EE3B-62F098083031}"/>
              </a:ext>
            </a:extLst>
          </p:cNvPr>
          <p:cNvSpPr>
            <a:spLocks noChangeShapeType="1"/>
          </p:cNvSpPr>
          <p:nvPr/>
        </p:nvSpPr>
        <p:spPr bwMode="auto">
          <a:xfrm flipH="1">
            <a:off x="2221394" y="2840313"/>
            <a:ext cx="736600" cy="388938"/>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3" name="Line 140">
            <a:extLst>
              <a:ext uri="{FF2B5EF4-FFF2-40B4-BE49-F238E27FC236}">
                <a16:creationId xmlns:a16="http://schemas.microsoft.com/office/drawing/2014/main" id="{4267A2BF-09A8-7A4C-EA9C-1B6C716134B2}"/>
              </a:ext>
            </a:extLst>
          </p:cNvPr>
          <p:cNvSpPr>
            <a:spLocks noChangeShapeType="1"/>
          </p:cNvSpPr>
          <p:nvPr/>
        </p:nvSpPr>
        <p:spPr bwMode="auto">
          <a:xfrm>
            <a:off x="2221394" y="3461026"/>
            <a:ext cx="693738" cy="4460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4" name="Line 141">
            <a:extLst>
              <a:ext uri="{FF2B5EF4-FFF2-40B4-BE49-F238E27FC236}">
                <a16:creationId xmlns:a16="http://schemas.microsoft.com/office/drawing/2014/main" id="{C7BF3FD5-6E1A-77B3-0CB4-899A51F4F661}"/>
              </a:ext>
            </a:extLst>
          </p:cNvPr>
          <p:cNvSpPr>
            <a:spLocks noChangeShapeType="1"/>
          </p:cNvSpPr>
          <p:nvPr/>
        </p:nvSpPr>
        <p:spPr bwMode="auto">
          <a:xfrm flipH="1" flipV="1">
            <a:off x="2135669" y="3532463"/>
            <a:ext cx="765175" cy="53340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5" name="Line 142">
            <a:extLst>
              <a:ext uri="{FF2B5EF4-FFF2-40B4-BE49-F238E27FC236}">
                <a16:creationId xmlns:a16="http://schemas.microsoft.com/office/drawing/2014/main" id="{EF6217FE-2A5A-C7A1-05A5-B5914F9177A4}"/>
              </a:ext>
            </a:extLst>
          </p:cNvPr>
          <p:cNvSpPr>
            <a:spLocks noChangeShapeType="1"/>
          </p:cNvSpPr>
          <p:nvPr/>
        </p:nvSpPr>
        <p:spPr bwMode="auto">
          <a:xfrm flipH="1">
            <a:off x="3377094" y="4096026"/>
            <a:ext cx="102393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6" name="Line 143">
            <a:extLst>
              <a:ext uri="{FF2B5EF4-FFF2-40B4-BE49-F238E27FC236}">
                <a16:creationId xmlns:a16="http://schemas.microsoft.com/office/drawing/2014/main" id="{0CBBCC3B-886E-7FFA-71CB-C3D2A8CFF2E1}"/>
              </a:ext>
            </a:extLst>
          </p:cNvPr>
          <p:cNvSpPr>
            <a:spLocks noChangeShapeType="1"/>
          </p:cNvSpPr>
          <p:nvPr/>
        </p:nvSpPr>
        <p:spPr bwMode="auto">
          <a:xfrm flipH="1" flipV="1">
            <a:off x="4862994" y="2810151"/>
            <a:ext cx="706438" cy="47625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87" name="Text Box 144">
            <a:extLst>
              <a:ext uri="{FF2B5EF4-FFF2-40B4-BE49-F238E27FC236}">
                <a16:creationId xmlns:a16="http://schemas.microsoft.com/office/drawing/2014/main" id="{49650B9E-217D-5956-4025-4BE70947DABB}"/>
              </a:ext>
            </a:extLst>
          </p:cNvPr>
          <p:cNvSpPr txBox="1">
            <a:spLocks noChangeArrowheads="1"/>
          </p:cNvSpPr>
          <p:nvPr/>
        </p:nvSpPr>
        <p:spPr bwMode="auto">
          <a:xfrm>
            <a:off x="2346807" y="2549801"/>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5</a:t>
            </a:r>
            <a:endParaRPr lang="en-US" altLang="zh-CN" sz="2400">
              <a:latin typeface="Times New Roman" pitchFamily="18" charset="0"/>
            </a:endParaRPr>
          </a:p>
        </p:txBody>
      </p:sp>
      <p:sp>
        <p:nvSpPr>
          <p:cNvPr id="90" name="Text Box 145">
            <a:extLst>
              <a:ext uri="{FF2B5EF4-FFF2-40B4-BE49-F238E27FC236}">
                <a16:creationId xmlns:a16="http://schemas.microsoft.com/office/drawing/2014/main" id="{DC682AA9-469B-B456-B969-16CC9D9ADA6B}"/>
              </a:ext>
            </a:extLst>
          </p:cNvPr>
          <p:cNvSpPr txBox="1">
            <a:spLocks noChangeArrowheads="1"/>
          </p:cNvSpPr>
          <p:nvPr/>
        </p:nvSpPr>
        <p:spPr bwMode="auto">
          <a:xfrm>
            <a:off x="2332519" y="3024463"/>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a:t>
            </a:r>
          </a:p>
        </p:txBody>
      </p:sp>
      <p:sp>
        <p:nvSpPr>
          <p:cNvPr id="91" name="Text Box 146">
            <a:extLst>
              <a:ext uri="{FF2B5EF4-FFF2-40B4-BE49-F238E27FC236}">
                <a16:creationId xmlns:a16="http://schemas.microsoft.com/office/drawing/2014/main" id="{F0960404-57DB-ED23-B5B7-B0A71BAC8BBF}"/>
              </a:ext>
            </a:extLst>
          </p:cNvPr>
          <p:cNvSpPr txBox="1">
            <a:spLocks noChangeArrowheads="1"/>
          </p:cNvSpPr>
          <p:nvPr/>
        </p:nvSpPr>
        <p:spPr bwMode="auto">
          <a:xfrm>
            <a:off x="2446819" y="3357838"/>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a:t>
            </a:r>
          </a:p>
        </p:txBody>
      </p:sp>
      <p:sp>
        <p:nvSpPr>
          <p:cNvPr id="92" name="Text Box 147">
            <a:extLst>
              <a:ext uri="{FF2B5EF4-FFF2-40B4-BE49-F238E27FC236}">
                <a16:creationId xmlns:a16="http://schemas.microsoft.com/office/drawing/2014/main" id="{975FBAC4-D8B1-EE49-8256-E059EFCD15B1}"/>
              </a:ext>
            </a:extLst>
          </p:cNvPr>
          <p:cNvSpPr txBox="1">
            <a:spLocks noChangeArrowheads="1"/>
          </p:cNvSpPr>
          <p:nvPr/>
        </p:nvSpPr>
        <p:spPr bwMode="auto">
          <a:xfrm>
            <a:off x="2332519" y="3805513"/>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a:t>
            </a:r>
          </a:p>
        </p:txBody>
      </p:sp>
      <p:sp>
        <p:nvSpPr>
          <p:cNvPr id="93" name="Text Box 148">
            <a:extLst>
              <a:ext uri="{FF2B5EF4-FFF2-40B4-BE49-F238E27FC236}">
                <a16:creationId xmlns:a16="http://schemas.microsoft.com/office/drawing/2014/main" id="{A2303CF1-33FF-A013-302B-8E5F3E1BD761}"/>
              </a:ext>
            </a:extLst>
          </p:cNvPr>
          <p:cNvSpPr txBox="1">
            <a:spLocks noChangeArrowheads="1"/>
          </p:cNvSpPr>
          <p:nvPr/>
        </p:nvSpPr>
        <p:spPr bwMode="auto">
          <a:xfrm>
            <a:off x="3761269" y="360231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3</a:t>
            </a:r>
          </a:p>
        </p:txBody>
      </p:sp>
      <p:sp>
        <p:nvSpPr>
          <p:cNvPr id="94" name="Text Box 150">
            <a:extLst>
              <a:ext uri="{FF2B5EF4-FFF2-40B4-BE49-F238E27FC236}">
                <a16:creationId xmlns:a16="http://schemas.microsoft.com/office/drawing/2014/main" id="{C1AF8876-C02E-1BF5-56B8-57943C145E02}"/>
              </a:ext>
            </a:extLst>
          </p:cNvPr>
          <p:cNvSpPr txBox="1">
            <a:spLocks noChangeArrowheads="1"/>
          </p:cNvSpPr>
          <p:nvPr/>
        </p:nvSpPr>
        <p:spPr bwMode="auto">
          <a:xfrm>
            <a:off x="4626457" y="3170513"/>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a:t>
            </a:r>
          </a:p>
        </p:txBody>
      </p:sp>
      <p:sp>
        <p:nvSpPr>
          <p:cNvPr id="95" name="Text Box 151">
            <a:extLst>
              <a:ext uri="{FF2B5EF4-FFF2-40B4-BE49-F238E27FC236}">
                <a16:creationId xmlns:a16="http://schemas.microsoft.com/office/drawing/2014/main" id="{612D0547-5152-361C-4A95-5971D5F63F8A}"/>
              </a:ext>
            </a:extLst>
          </p:cNvPr>
          <p:cNvSpPr txBox="1">
            <a:spLocks noChangeArrowheads="1"/>
          </p:cNvSpPr>
          <p:nvPr/>
        </p:nvSpPr>
        <p:spPr bwMode="auto">
          <a:xfrm>
            <a:off x="5218594" y="2578376"/>
            <a:ext cx="311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a:t>
            </a:r>
          </a:p>
        </p:txBody>
      </p:sp>
      <p:sp>
        <p:nvSpPr>
          <p:cNvPr id="96" name="Text Box 152">
            <a:extLst>
              <a:ext uri="{FF2B5EF4-FFF2-40B4-BE49-F238E27FC236}">
                <a16:creationId xmlns:a16="http://schemas.microsoft.com/office/drawing/2014/main" id="{0BA461C0-6E21-5CF1-5393-2B818651B16B}"/>
              </a:ext>
            </a:extLst>
          </p:cNvPr>
          <p:cNvSpPr txBox="1">
            <a:spLocks noChangeArrowheads="1"/>
          </p:cNvSpPr>
          <p:nvPr/>
        </p:nvSpPr>
        <p:spPr bwMode="auto">
          <a:xfrm>
            <a:off x="5061432" y="3083201"/>
            <a:ext cx="43815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19</a:t>
            </a:r>
          </a:p>
        </p:txBody>
      </p:sp>
      <p:sp>
        <p:nvSpPr>
          <p:cNvPr id="97" name="Text Box 193">
            <a:extLst>
              <a:ext uri="{FF2B5EF4-FFF2-40B4-BE49-F238E27FC236}">
                <a16:creationId xmlns:a16="http://schemas.microsoft.com/office/drawing/2014/main" id="{2EDEE719-E492-B30A-E87B-31F5D867B314}"/>
              </a:ext>
            </a:extLst>
          </p:cNvPr>
          <p:cNvSpPr txBox="1">
            <a:spLocks noChangeArrowheads="1"/>
          </p:cNvSpPr>
          <p:nvPr/>
        </p:nvSpPr>
        <p:spPr bwMode="auto">
          <a:xfrm>
            <a:off x="3150319" y="4569101"/>
            <a:ext cx="1723549" cy="400110"/>
          </a:xfrm>
          <a:prstGeom prst="rect">
            <a:avLst/>
          </a:prstGeom>
          <a:noFill/>
          <a:ln w="12700">
            <a:noFill/>
            <a:miter lim="800000"/>
            <a:headEnd type="none" w="sm" len="sm"/>
            <a:tailEnd type="none" w="sm" len="sm"/>
          </a:ln>
        </p:spPr>
        <p:txBody>
          <a:bodyPr wrap="none">
            <a:spAutoFit/>
          </a:bodyPr>
          <a:lstStyle/>
          <a:p>
            <a:pPr eaLnBrk="0" hangingPunct="0"/>
            <a:r>
              <a:rPr lang="zh-CN" altLang="en-US" sz="2000" dirty="0">
                <a:solidFill>
                  <a:srgbClr val="CC0000"/>
                </a:solidFill>
                <a:latin typeface="Times New Roman" pitchFamily="18" charset="0"/>
              </a:rPr>
              <a:t>无增广路径！</a:t>
            </a:r>
            <a:endParaRPr lang="en-US" altLang="zh-CN" sz="2000" dirty="0">
              <a:solidFill>
                <a:srgbClr val="CC0000"/>
              </a:solidFill>
              <a:latin typeface="Times New Roman" pitchFamily="18" charset="0"/>
            </a:endParaRPr>
          </a:p>
        </p:txBody>
      </p:sp>
      <p:sp>
        <p:nvSpPr>
          <p:cNvPr id="98" name="Rectangle 163">
            <a:extLst>
              <a:ext uri="{FF2B5EF4-FFF2-40B4-BE49-F238E27FC236}">
                <a16:creationId xmlns:a16="http://schemas.microsoft.com/office/drawing/2014/main" id="{4CE8E3C4-6DF1-EABB-9E2C-F3D49C319167}"/>
              </a:ext>
            </a:extLst>
          </p:cNvPr>
          <p:cNvSpPr>
            <a:spLocks noChangeArrowheads="1"/>
          </p:cNvSpPr>
          <p:nvPr/>
        </p:nvSpPr>
        <p:spPr bwMode="auto">
          <a:xfrm>
            <a:off x="3797782" y="4100788"/>
            <a:ext cx="438150" cy="366713"/>
          </a:xfrm>
          <a:prstGeom prst="rect">
            <a:avLst/>
          </a:prstGeom>
          <a:noFill/>
          <a:ln w="9525">
            <a:noFill/>
            <a:miter lim="800000"/>
            <a:headEnd/>
            <a:tailEnd/>
          </a:ln>
        </p:spPr>
        <p:txBody>
          <a:bodyPr wrap="none">
            <a:spAutoFit/>
          </a:bodyPr>
          <a:lstStyle/>
          <a:p>
            <a:r>
              <a:rPr lang="en-US" altLang="zh-CN"/>
              <a:t>11</a:t>
            </a:r>
            <a:endParaRPr lang="zh-CN" altLang="en-US"/>
          </a:p>
        </p:txBody>
      </p:sp>
      <p:sp>
        <p:nvSpPr>
          <p:cNvPr id="99" name="Oval 31">
            <a:extLst>
              <a:ext uri="{FF2B5EF4-FFF2-40B4-BE49-F238E27FC236}">
                <a16:creationId xmlns:a16="http://schemas.microsoft.com/office/drawing/2014/main" id="{40F339BA-4045-F0D5-DF4D-5840A59A9C6B}"/>
              </a:ext>
            </a:extLst>
          </p:cNvPr>
          <p:cNvSpPr>
            <a:spLocks noChangeArrowheads="1"/>
          </p:cNvSpPr>
          <p:nvPr/>
        </p:nvSpPr>
        <p:spPr bwMode="auto">
          <a:xfrm>
            <a:off x="6431513" y="3096867"/>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s</a:t>
            </a:r>
          </a:p>
        </p:txBody>
      </p:sp>
      <p:sp>
        <p:nvSpPr>
          <p:cNvPr id="100" name="Oval 32">
            <a:extLst>
              <a:ext uri="{FF2B5EF4-FFF2-40B4-BE49-F238E27FC236}">
                <a16:creationId xmlns:a16="http://schemas.microsoft.com/office/drawing/2014/main" id="{C6FE8686-AC7D-FBA3-6CA5-9025D50E022F}"/>
              </a:ext>
            </a:extLst>
          </p:cNvPr>
          <p:cNvSpPr>
            <a:spLocks noChangeArrowheads="1"/>
          </p:cNvSpPr>
          <p:nvPr/>
        </p:nvSpPr>
        <p:spPr bwMode="auto">
          <a:xfrm>
            <a:off x="10233575" y="3104805"/>
            <a:ext cx="490538"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t</a:t>
            </a:r>
          </a:p>
        </p:txBody>
      </p:sp>
      <p:sp>
        <p:nvSpPr>
          <p:cNvPr id="101" name="Oval 33">
            <a:extLst>
              <a:ext uri="{FF2B5EF4-FFF2-40B4-BE49-F238E27FC236}">
                <a16:creationId xmlns:a16="http://schemas.microsoft.com/office/drawing/2014/main" id="{24B4589B-83B1-7E53-7333-0C6795C221A1}"/>
              </a:ext>
            </a:extLst>
          </p:cNvPr>
          <p:cNvSpPr>
            <a:spLocks noChangeArrowheads="1"/>
          </p:cNvSpPr>
          <p:nvPr/>
        </p:nvSpPr>
        <p:spPr bwMode="auto">
          <a:xfrm>
            <a:off x="9101688" y="2419005"/>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3</a:t>
            </a:r>
            <a:endParaRPr lang="en-US" altLang="zh-CN" sz="2400">
              <a:latin typeface="Times New Roman" pitchFamily="18" charset="0"/>
            </a:endParaRPr>
          </a:p>
        </p:txBody>
      </p:sp>
      <p:sp>
        <p:nvSpPr>
          <p:cNvPr id="102" name="Oval 34">
            <a:extLst>
              <a:ext uri="{FF2B5EF4-FFF2-40B4-BE49-F238E27FC236}">
                <a16:creationId xmlns:a16="http://schemas.microsoft.com/office/drawing/2014/main" id="{C234BDD5-FF44-6DE1-FD5E-11511A542319}"/>
              </a:ext>
            </a:extLst>
          </p:cNvPr>
          <p:cNvSpPr>
            <a:spLocks noChangeArrowheads="1"/>
          </p:cNvSpPr>
          <p:nvPr/>
        </p:nvSpPr>
        <p:spPr bwMode="auto">
          <a:xfrm>
            <a:off x="9095338" y="3784255"/>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4</a:t>
            </a:r>
            <a:endParaRPr lang="en-US" altLang="zh-CN" sz="2400">
              <a:latin typeface="Times New Roman" pitchFamily="18" charset="0"/>
            </a:endParaRPr>
          </a:p>
        </p:txBody>
      </p:sp>
      <p:sp>
        <p:nvSpPr>
          <p:cNvPr id="103" name="Oval 35">
            <a:extLst>
              <a:ext uri="{FF2B5EF4-FFF2-40B4-BE49-F238E27FC236}">
                <a16:creationId xmlns:a16="http://schemas.microsoft.com/office/drawing/2014/main" id="{53432897-CAFC-CCEA-BC47-68D26F14DD6D}"/>
              </a:ext>
            </a:extLst>
          </p:cNvPr>
          <p:cNvSpPr>
            <a:spLocks noChangeArrowheads="1"/>
          </p:cNvSpPr>
          <p:nvPr/>
        </p:nvSpPr>
        <p:spPr bwMode="auto">
          <a:xfrm>
            <a:off x="7574513" y="3792192"/>
            <a:ext cx="490537" cy="477838"/>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2</a:t>
            </a:r>
            <a:endParaRPr lang="en-US" altLang="zh-CN" sz="2400">
              <a:latin typeface="Times New Roman" pitchFamily="18" charset="0"/>
            </a:endParaRPr>
          </a:p>
        </p:txBody>
      </p:sp>
      <p:sp>
        <p:nvSpPr>
          <p:cNvPr id="104" name="Oval 36">
            <a:extLst>
              <a:ext uri="{FF2B5EF4-FFF2-40B4-BE49-F238E27FC236}">
                <a16:creationId xmlns:a16="http://schemas.microsoft.com/office/drawing/2014/main" id="{9F857D70-810C-4EFC-5DA4-D8FD17296035}"/>
              </a:ext>
            </a:extLst>
          </p:cNvPr>
          <p:cNvSpPr>
            <a:spLocks noChangeArrowheads="1"/>
          </p:cNvSpPr>
          <p:nvPr/>
        </p:nvSpPr>
        <p:spPr bwMode="auto">
          <a:xfrm>
            <a:off x="7568163" y="2428530"/>
            <a:ext cx="490537" cy="477837"/>
          </a:xfrm>
          <a:prstGeom prst="ellipse">
            <a:avLst/>
          </a:prstGeom>
          <a:solidFill>
            <a:srgbClr val="99CCFF"/>
          </a:solidFill>
          <a:ln w="12700">
            <a:solidFill>
              <a:schemeClr val="tx1"/>
            </a:solidFill>
            <a:round/>
            <a:headEnd type="none" w="sm" len="sm"/>
            <a:tailEnd type="none" w="sm" len="sm"/>
          </a:ln>
        </p:spPr>
        <p:txBody>
          <a:bodyPr wrap="none" anchor="ctr"/>
          <a:lstStyle/>
          <a:p>
            <a:pPr algn="ctr" eaLnBrk="0" hangingPunct="0"/>
            <a:r>
              <a:rPr lang="en-US" altLang="zh-CN" sz="2400">
                <a:latin typeface="Times New Roman" pitchFamily="18" charset="0"/>
              </a:rPr>
              <a:t>v</a:t>
            </a:r>
            <a:r>
              <a:rPr lang="en-US" altLang="zh-CN" sz="2400" baseline="-25000">
                <a:latin typeface="Times New Roman" pitchFamily="18" charset="0"/>
              </a:rPr>
              <a:t>1</a:t>
            </a:r>
            <a:endParaRPr lang="en-US" altLang="zh-CN" sz="2400">
              <a:latin typeface="Times New Roman" pitchFamily="18" charset="0"/>
            </a:endParaRPr>
          </a:p>
        </p:txBody>
      </p:sp>
      <p:sp>
        <p:nvSpPr>
          <p:cNvPr id="105" name="Line 37">
            <a:extLst>
              <a:ext uri="{FF2B5EF4-FFF2-40B4-BE49-F238E27FC236}">
                <a16:creationId xmlns:a16="http://schemas.microsoft.com/office/drawing/2014/main" id="{46BBF99D-7EC0-81FB-46FA-126DD94FF951}"/>
              </a:ext>
            </a:extLst>
          </p:cNvPr>
          <p:cNvSpPr>
            <a:spLocks noChangeShapeType="1"/>
          </p:cNvSpPr>
          <p:nvPr/>
        </p:nvSpPr>
        <p:spPr bwMode="auto">
          <a:xfrm flipV="1">
            <a:off x="6849025" y="2765080"/>
            <a:ext cx="720725" cy="4032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6" name="Line 38">
            <a:extLst>
              <a:ext uri="{FF2B5EF4-FFF2-40B4-BE49-F238E27FC236}">
                <a16:creationId xmlns:a16="http://schemas.microsoft.com/office/drawing/2014/main" id="{42AAA92D-8745-38B9-B20F-6FD3565CC402}"/>
              </a:ext>
            </a:extLst>
          </p:cNvPr>
          <p:cNvSpPr>
            <a:spLocks noChangeShapeType="1"/>
          </p:cNvSpPr>
          <p:nvPr/>
        </p:nvSpPr>
        <p:spPr bwMode="auto">
          <a:xfrm>
            <a:off x="6820450" y="3515967"/>
            <a:ext cx="765175" cy="46196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7" name="Line 39">
            <a:extLst>
              <a:ext uri="{FF2B5EF4-FFF2-40B4-BE49-F238E27FC236}">
                <a16:creationId xmlns:a16="http://schemas.microsoft.com/office/drawing/2014/main" id="{83D02689-8861-5CC8-4553-00ECEDA481C3}"/>
              </a:ext>
            </a:extLst>
          </p:cNvPr>
          <p:cNvSpPr>
            <a:spLocks noChangeShapeType="1"/>
          </p:cNvSpPr>
          <p:nvPr/>
        </p:nvSpPr>
        <p:spPr bwMode="auto">
          <a:xfrm>
            <a:off x="7714213" y="2895255"/>
            <a:ext cx="0" cy="9239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8" name="Line 40">
            <a:extLst>
              <a:ext uri="{FF2B5EF4-FFF2-40B4-BE49-F238E27FC236}">
                <a16:creationId xmlns:a16="http://schemas.microsoft.com/office/drawing/2014/main" id="{A546F83E-21A4-004E-449D-1476E1BCB9D4}"/>
              </a:ext>
            </a:extLst>
          </p:cNvPr>
          <p:cNvSpPr>
            <a:spLocks noChangeShapeType="1"/>
          </p:cNvSpPr>
          <p:nvPr/>
        </p:nvSpPr>
        <p:spPr bwMode="auto">
          <a:xfrm flipV="1">
            <a:off x="7872963" y="2923830"/>
            <a:ext cx="0" cy="8651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09" name="Line 41">
            <a:extLst>
              <a:ext uri="{FF2B5EF4-FFF2-40B4-BE49-F238E27FC236}">
                <a16:creationId xmlns:a16="http://schemas.microsoft.com/office/drawing/2014/main" id="{360F1F5B-8F2E-6038-7484-A92134245B90}"/>
              </a:ext>
            </a:extLst>
          </p:cNvPr>
          <p:cNvSpPr>
            <a:spLocks noChangeShapeType="1"/>
          </p:cNvSpPr>
          <p:nvPr/>
        </p:nvSpPr>
        <p:spPr bwMode="auto">
          <a:xfrm>
            <a:off x="8046000" y="2663480"/>
            <a:ext cx="1068388"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10" name="Line 42">
            <a:extLst>
              <a:ext uri="{FF2B5EF4-FFF2-40B4-BE49-F238E27FC236}">
                <a16:creationId xmlns:a16="http://schemas.microsoft.com/office/drawing/2014/main" id="{A21BCCB1-CE91-B6B8-4299-80E439841BD8}"/>
              </a:ext>
            </a:extLst>
          </p:cNvPr>
          <p:cNvSpPr>
            <a:spLocks noChangeShapeType="1"/>
          </p:cNvSpPr>
          <p:nvPr/>
        </p:nvSpPr>
        <p:spPr bwMode="auto">
          <a:xfrm flipH="1">
            <a:off x="8031713" y="2822230"/>
            <a:ext cx="1139825" cy="1068387"/>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11" name="Line 43">
            <a:extLst>
              <a:ext uri="{FF2B5EF4-FFF2-40B4-BE49-F238E27FC236}">
                <a16:creationId xmlns:a16="http://schemas.microsoft.com/office/drawing/2014/main" id="{5AC41FAE-E7D9-9526-8C22-8986CDB5DD11}"/>
              </a:ext>
            </a:extLst>
          </p:cNvPr>
          <p:cNvSpPr>
            <a:spLocks noChangeShapeType="1"/>
          </p:cNvSpPr>
          <p:nvPr/>
        </p:nvSpPr>
        <p:spPr bwMode="auto">
          <a:xfrm flipV="1">
            <a:off x="9346163" y="2909542"/>
            <a:ext cx="0" cy="879475"/>
          </a:xfrm>
          <a:prstGeom prst="line">
            <a:avLst/>
          </a:prstGeom>
          <a:noFill/>
          <a:ln w="12700">
            <a:solidFill>
              <a:schemeClr val="tx1"/>
            </a:solidFill>
            <a:round/>
            <a:headEnd/>
            <a:tailEnd type="triangle" w="med" len="med"/>
          </a:ln>
        </p:spPr>
        <p:txBody>
          <a:bodyPr wrap="none" anchor="ctr"/>
          <a:lstStyle/>
          <a:p>
            <a:endParaRPr lang="zh-CN" altLang="en-US"/>
          </a:p>
        </p:txBody>
      </p:sp>
      <p:sp>
        <p:nvSpPr>
          <p:cNvPr id="112" name="Line 44">
            <a:extLst>
              <a:ext uri="{FF2B5EF4-FFF2-40B4-BE49-F238E27FC236}">
                <a16:creationId xmlns:a16="http://schemas.microsoft.com/office/drawing/2014/main" id="{63967667-17E1-D075-7E33-521C69A3CD4A}"/>
              </a:ext>
            </a:extLst>
          </p:cNvPr>
          <p:cNvSpPr>
            <a:spLocks noChangeShapeType="1"/>
          </p:cNvSpPr>
          <p:nvPr/>
        </p:nvSpPr>
        <p:spPr bwMode="auto">
          <a:xfrm>
            <a:off x="8061875" y="4035080"/>
            <a:ext cx="1038225" cy="0"/>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13" name="Line 45">
            <a:extLst>
              <a:ext uri="{FF2B5EF4-FFF2-40B4-BE49-F238E27FC236}">
                <a16:creationId xmlns:a16="http://schemas.microsoft.com/office/drawing/2014/main" id="{5CA4F720-52C5-C814-4DE8-13A1B275D79D}"/>
              </a:ext>
            </a:extLst>
          </p:cNvPr>
          <p:cNvSpPr>
            <a:spLocks noChangeShapeType="1"/>
          </p:cNvSpPr>
          <p:nvPr/>
        </p:nvSpPr>
        <p:spPr bwMode="auto">
          <a:xfrm>
            <a:off x="9562063" y="2706342"/>
            <a:ext cx="720725" cy="492125"/>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14" name="Line 46">
            <a:extLst>
              <a:ext uri="{FF2B5EF4-FFF2-40B4-BE49-F238E27FC236}">
                <a16:creationId xmlns:a16="http://schemas.microsoft.com/office/drawing/2014/main" id="{31C7D682-8F51-F11C-092D-7D4FF3D1A9F1}"/>
              </a:ext>
            </a:extLst>
          </p:cNvPr>
          <p:cNvSpPr>
            <a:spLocks noChangeShapeType="1"/>
          </p:cNvSpPr>
          <p:nvPr/>
        </p:nvSpPr>
        <p:spPr bwMode="auto">
          <a:xfrm flipV="1">
            <a:off x="9562063" y="3500092"/>
            <a:ext cx="720725" cy="404813"/>
          </a:xfrm>
          <a:prstGeom prst="line">
            <a:avLst/>
          </a:prstGeom>
          <a:noFill/>
          <a:ln w="12700">
            <a:solidFill>
              <a:schemeClr val="tx1"/>
            </a:solidFill>
            <a:round/>
            <a:headEnd type="none" w="sm" len="sm"/>
            <a:tailEnd type="triangle" w="med" len="med"/>
          </a:ln>
        </p:spPr>
        <p:txBody>
          <a:bodyPr wrap="none" anchor="ctr"/>
          <a:lstStyle/>
          <a:p>
            <a:endParaRPr lang="zh-CN" altLang="en-US"/>
          </a:p>
        </p:txBody>
      </p:sp>
      <p:sp>
        <p:nvSpPr>
          <p:cNvPr id="115" name="Text Box 47">
            <a:extLst>
              <a:ext uri="{FF2B5EF4-FFF2-40B4-BE49-F238E27FC236}">
                <a16:creationId xmlns:a16="http://schemas.microsoft.com/office/drawing/2014/main" id="{F8021EF1-EFDC-18F1-6E93-0EAD00D3AB84}"/>
              </a:ext>
            </a:extLst>
          </p:cNvPr>
          <p:cNvSpPr txBox="1">
            <a:spLocks noChangeArrowheads="1"/>
          </p:cNvSpPr>
          <p:nvPr/>
        </p:nvSpPr>
        <p:spPr bwMode="auto">
          <a:xfrm>
            <a:off x="6658525" y="2619030"/>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11/16</a:t>
            </a:r>
            <a:endParaRPr lang="en-US" altLang="zh-CN" sz="2400">
              <a:latin typeface="Times New Roman" pitchFamily="18" charset="0"/>
            </a:endParaRPr>
          </a:p>
        </p:txBody>
      </p:sp>
      <p:sp>
        <p:nvSpPr>
          <p:cNvPr id="116" name="Text Box 48">
            <a:extLst>
              <a:ext uri="{FF2B5EF4-FFF2-40B4-BE49-F238E27FC236}">
                <a16:creationId xmlns:a16="http://schemas.microsoft.com/office/drawing/2014/main" id="{97B034C4-FF7C-87C4-B11A-155B4C641A15}"/>
              </a:ext>
            </a:extLst>
          </p:cNvPr>
          <p:cNvSpPr txBox="1">
            <a:spLocks noChangeArrowheads="1"/>
          </p:cNvSpPr>
          <p:nvPr/>
        </p:nvSpPr>
        <p:spPr bwMode="auto">
          <a:xfrm>
            <a:off x="6701388" y="3773142"/>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12/13</a:t>
            </a:r>
            <a:endParaRPr lang="en-US" altLang="zh-CN" sz="2400">
              <a:latin typeface="Times New Roman" pitchFamily="18" charset="0"/>
            </a:endParaRPr>
          </a:p>
        </p:txBody>
      </p:sp>
      <p:sp>
        <p:nvSpPr>
          <p:cNvPr id="117" name="Text Box 49">
            <a:extLst>
              <a:ext uri="{FF2B5EF4-FFF2-40B4-BE49-F238E27FC236}">
                <a16:creationId xmlns:a16="http://schemas.microsoft.com/office/drawing/2014/main" id="{19D6F6C8-E183-0F27-3ECE-BD9624F43598}"/>
              </a:ext>
            </a:extLst>
          </p:cNvPr>
          <p:cNvSpPr txBox="1">
            <a:spLocks noChangeArrowheads="1"/>
          </p:cNvSpPr>
          <p:nvPr/>
        </p:nvSpPr>
        <p:spPr bwMode="auto">
          <a:xfrm>
            <a:off x="7091913" y="3166717"/>
            <a:ext cx="635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0/10</a:t>
            </a:r>
            <a:endParaRPr lang="en-US" altLang="zh-CN" sz="2400">
              <a:latin typeface="Times New Roman" pitchFamily="18" charset="0"/>
            </a:endParaRPr>
          </a:p>
        </p:txBody>
      </p:sp>
      <p:sp>
        <p:nvSpPr>
          <p:cNvPr id="118" name="Text Box 50">
            <a:extLst>
              <a:ext uri="{FF2B5EF4-FFF2-40B4-BE49-F238E27FC236}">
                <a16:creationId xmlns:a16="http://schemas.microsoft.com/office/drawing/2014/main" id="{BA7D8CBA-6521-F478-75B4-DB01A065EBAE}"/>
              </a:ext>
            </a:extLst>
          </p:cNvPr>
          <p:cNvSpPr txBox="1">
            <a:spLocks noChangeArrowheads="1"/>
          </p:cNvSpPr>
          <p:nvPr/>
        </p:nvSpPr>
        <p:spPr bwMode="auto">
          <a:xfrm>
            <a:off x="7853913" y="3152430"/>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1/4</a:t>
            </a:r>
          </a:p>
        </p:txBody>
      </p:sp>
      <p:sp>
        <p:nvSpPr>
          <p:cNvPr id="119" name="Text Box 51">
            <a:extLst>
              <a:ext uri="{FF2B5EF4-FFF2-40B4-BE49-F238E27FC236}">
                <a16:creationId xmlns:a16="http://schemas.microsoft.com/office/drawing/2014/main" id="{8A3D5574-A2C2-64ED-4864-A7EB0FC9A830}"/>
              </a:ext>
            </a:extLst>
          </p:cNvPr>
          <p:cNvSpPr txBox="1">
            <a:spLocks noChangeArrowheads="1"/>
          </p:cNvSpPr>
          <p:nvPr/>
        </p:nvSpPr>
        <p:spPr bwMode="auto">
          <a:xfrm>
            <a:off x="8191982" y="2243344"/>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dirty="0">
                <a:latin typeface="Times New Roman" pitchFamily="18" charset="0"/>
              </a:rPr>
              <a:t>12/12</a:t>
            </a:r>
          </a:p>
        </p:txBody>
      </p:sp>
      <p:sp>
        <p:nvSpPr>
          <p:cNvPr id="120" name="Text Box 52">
            <a:extLst>
              <a:ext uri="{FF2B5EF4-FFF2-40B4-BE49-F238E27FC236}">
                <a16:creationId xmlns:a16="http://schemas.microsoft.com/office/drawing/2014/main" id="{038C087E-4273-00BF-09B5-EA23340E70A0}"/>
              </a:ext>
            </a:extLst>
          </p:cNvPr>
          <p:cNvSpPr txBox="1">
            <a:spLocks noChangeArrowheads="1"/>
          </p:cNvSpPr>
          <p:nvPr/>
        </p:nvSpPr>
        <p:spPr bwMode="auto">
          <a:xfrm>
            <a:off x="8271425" y="4033492"/>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11/14</a:t>
            </a:r>
          </a:p>
        </p:txBody>
      </p:sp>
      <p:sp>
        <p:nvSpPr>
          <p:cNvPr id="121" name="Text Box 53">
            <a:extLst>
              <a:ext uri="{FF2B5EF4-FFF2-40B4-BE49-F238E27FC236}">
                <a16:creationId xmlns:a16="http://schemas.microsoft.com/office/drawing/2014/main" id="{CA45F132-9904-2329-21D1-F0494BF1E128}"/>
              </a:ext>
            </a:extLst>
          </p:cNvPr>
          <p:cNvSpPr txBox="1">
            <a:spLocks noChangeArrowheads="1"/>
          </p:cNvSpPr>
          <p:nvPr/>
        </p:nvSpPr>
        <p:spPr bwMode="auto">
          <a:xfrm>
            <a:off x="8531775" y="326831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0/9</a:t>
            </a:r>
          </a:p>
        </p:txBody>
      </p:sp>
      <p:sp>
        <p:nvSpPr>
          <p:cNvPr id="122" name="Text Box 54">
            <a:extLst>
              <a:ext uri="{FF2B5EF4-FFF2-40B4-BE49-F238E27FC236}">
                <a16:creationId xmlns:a16="http://schemas.microsoft.com/office/drawing/2014/main" id="{ECF276B9-D0D1-0619-D155-1B823B6F84AC}"/>
              </a:ext>
            </a:extLst>
          </p:cNvPr>
          <p:cNvSpPr txBox="1">
            <a:spLocks noChangeArrowheads="1"/>
          </p:cNvSpPr>
          <p:nvPr/>
        </p:nvSpPr>
        <p:spPr bwMode="auto">
          <a:xfrm>
            <a:off x="9325525" y="3166717"/>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7/7</a:t>
            </a:r>
          </a:p>
        </p:txBody>
      </p:sp>
      <p:sp>
        <p:nvSpPr>
          <p:cNvPr id="123" name="Text Box 55">
            <a:extLst>
              <a:ext uri="{FF2B5EF4-FFF2-40B4-BE49-F238E27FC236}">
                <a16:creationId xmlns:a16="http://schemas.microsoft.com/office/drawing/2014/main" id="{9779D933-9A26-FB76-5D40-D128DFB26231}"/>
              </a:ext>
            </a:extLst>
          </p:cNvPr>
          <p:cNvSpPr txBox="1">
            <a:spLocks noChangeArrowheads="1"/>
          </p:cNvSpPr>
          <p:nvPr/>
        </p:nvSpPr>
        <p:spPr bwMode="auto">
          <a:xfrm>
            <a:off x="9816063" y="2546005"/>
            <a:ext cx="762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19/20</a:t>
            </a:r>
            <a:endParaRPr lang="en-US" altLang="zh-CN" sz="2400">
              <a:latin typeface="Times New Roman" pitchFamily="18" charset="0"/>
            </a:endParaRPr>
          </a:p>
        </p:txBody>
      </p:sp>
      <p:sp>
        <p:nvSpPr>
          <p:cNvPr id="124" name="Text Box 56">
            <a:extLst>
              <a:ext uri="{FF2B5EF4-FFF2-40B4-BE49-F238E27FC236}">
                <a16:creationId xmlns:a16="http://schemas.microsoft.com/office/drawing/2014/main" id="{E1F71D97-E898-615C-4BF2-28004D1FDAF9}"/>
              </a:ext>
            </a:extLst>
          </p:cNvPr>
          <p:cNvSpPr txBox="1">
            <a:spLocks noChangeArrowheads="1"/>
          </p:cNvSpPr>
          <p:nvPr/>
        </p:nvSpPr>
        <p:spPr bwMode="auto">
          <a:xfrm>
            <a:off x="9830350" y="3701705"/>
            <a:ext cx="508000" cy="396875"/>
          </a:xfrm>
          <a:prstGeom prst="rect">
            <a:avLst/>
          </a:prstGeom>
          <a:noFill/>
          <a:ln w="12700">
            <a:noFill/>
            <a:miter lim="800000"/>
            <a:headEnd type="none" w="sm" len="sm"/>
            <a:tailEnd type="none" w="sm" len="sm"/>
          </a:ln>
        </p:spPr>
        <p:txBody>
          <a:bodyPr wrap="none">
            <a:spAutoFit/>
          </a:bodyPr>
          <a:lstStyle/>
          <a:p>
            <a:pPr eaLnBrk="0" hangingPunct="0"/>
            <a:r>
              <a:rPr lang="en-US" altLang="zh-CN" sz="2000">
                <a:latin typeface="Times New Roman" pitchFamily="18" charset="0"/>
              </a:rPr>
              <a:t>4/4</a:t>
            </a:r>
          </a:p>
        </p:txBody>
      </p:sp>
      <p:sp>
        <p:nvSpPr>
          <p:cNvPr id="125" name="Text Box 190">
            <a:extLst>
              <a:ext uri="{FF2B5EF4-FFF2-40B4-BE49-F238E27FC236}">
                <a16:creationId xmlns:a16="http://schemas.microsoft.com/office/drawing/2014/main" id="{569918A4-B0CA-9A8A-3B28-ABCB62E369CC}"/>
              </a:ext>
            </a:extLst>
          </p:cNvPr>
          <p:cNvSpPr txBox="1">
            <a:spLocks noChangeArrowheads="1"/>
          </p:cNvSpPr>
          <p:nvPr/>
        </p:nvSpPr>
        <p:spPr bwMode="auto">
          <a:xfrm>
            <a:off x="7320343" y="4557600"/>
            <a:ext cx="3744912" cy="396875"/>
          </a:xfrm>
          <a:prstGeom prst="rect">
            <a:avLst/>
          </a:prstGeom>
          <a:noFill/>
          <a:ln w="9525">
            <a:noFill/>
            <a:miter lim="800000"/>
            <a:headEnd/>
            <a:tailEnd/>
          </a:ln>
        </p:spPr>
        <p:txBody>
          <a:bodyPr>
            <a:spAutoFit/>
          </a:bodyPr>
          <a:lstStyle/>
          <a:p>
            <a:pPr>
              <a:spcBef>
                <a:spcPct val="50000"/>
              </a:spcBef>
            </a:pPr>
            <a:r>
              <a:rPr lang="zh-CN" altLang="en-US" sz="2000" dirty="0"/>
              <a:t>最大流</a:t>
            </a:r>
            <a:r>
              <a:rPr lang="en-US" altLang="zh-CN" sz="2000" dirty="0"/>
              <a:t> |</a:t>
            </a:r>
            <a:r>
              <a:rPr lang="en-US" altLang="zh-CN" sz="2000" i="1" dirty="0"/>
              <a:t>f</a:t>
            </a:r>
            <a:r>
              <a:rPr lang="en-US" altLang="zh-CN" sz="2000" dirty="0"/>
              <a:t>| = 11+12 = 23</a:t>
            </a:r>
          </a:p>
        </p:txBody>
      </p:sp>
      <p:sp>
        <p:nvSpPr>
          <p:cNvPr id="126" name="文本框 125">
            <a:extLst>
              <a:ext uri="{FF2B5EF4-FFF2-40B4-BE49-F238E27FC236}">
                <a16:creationId xmlns:a16="http://schemas.microsoft.com/office/drawing/2014/main" id="{3F3E35D8-D1D8-079A-45C8-5000B37139E6}"/>
              </a:ext>
            </a:extLst>
          </p:cNvPr>
          <p:cNvSpPr txBox="1"/>
          <p:nvPr/>
        </p:nvSpPr>
        <p:spPr>
          <a:xfrm>
            <a:off x="1970478" y="5400355"/>
            <a:ext cx="8602821" cy="830997"/>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思考</a:t>
            </a:r>
            <a:r>
              <a:rPr kumimoji="1" lang="zh-CN" altLang="en-US" sz="2400" dirty="0">
                <a:solidFill>
                  <a:schemeClr val="bg1"/>
                </a:solidFill>
                <a:latin typeface="Microsoft YaHei" panose="020B0503020204020204" pitchFamily="34" charset="-122"/>
                <a:ea typeface="Microsoft YaHei" panose="020B0503020204020204" pitchFamily="34" charset="-122"/>
              </a:rPr>
              <a:t>：算法实现时，计算机需要存储的是流网络、剩余流网络还是两者？</a:t>
            </a:r>
          </a:p>
        </p:txBody>
      </p:sp>
    </p:spTree>
    <p:extLst>
      <p:ext uri="{BB962C8B-B14F-4D97-AF65-F5344CB8AC3E}">
        <p14:creationId xmlns:p14="http://schemas.microsoft.com/office/powerpoint/2010/main" val="121051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ppt_x"/>
                                          </p:val>
                                        </p:tav>
                                        <p:tav tm="100000">
                                          <p:val>
                                            <p:strVal val="#ppt_x"/>
                                          </p:val>
                                        </p:tav>
                                      </p:tavLst>
                                    </p:anim>
                                    <p:anim calcmode="lin" valueType="num">
                                      <p:cBhvr additive="base">
                                        <p:cTn id="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box(in)">
                                      <p:cBhvr>
                                        <p:cTn id="13" dur="500"/>
                                        <p:tgtEl>
                                          <p:spTgt spid="12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circle(in)">
                                      <p:cBhvr>
                                        <p:cTn id="18" dur="2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25" grpId="0"/>
      <p:bldP spid="12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1466850"/>
          </a:xfrm>
        </p:spPr>
        <p:txBody>
          <a:bodyPr>
            <a:noAutofit/>
          </a:bodyPr>
          <a:lstStyle/>
          <a:p>
            <a:pPr>
              <a:lnSpc>
                <a:spcPct val="110000"/>
              </a:lnSpc>
            </a:pPr>
            <a:r>
              <a:rPr lang="zh-CN" altLang="en-US" sz="2400" b="1" dirty="0"/>
              <a:t>问题： </a:t>
            </a:r>
            <a:r>
              <a:rPr lang="zh-CN" altLang="en-US" sz="2400" dirty="0">
                <a:solidFill>
                  <a:srgbClr val="404040"/>
                </a:solidFill>
                <a:latin typeface="Helvetica Neue" charset="0"/>
              </a:rPr>
              <a:t>美国职业棒球的例行赛，每个球队都要打 </a:t>
            </a:r>
            <a:r>
              <a:rPr lang="en-US" altLang="zh-CN" sz="2400" dirty="0">
                <a:solidFill>
                  <a:srgbClr val="404040"/>
                </a:solidFill>
                <a:latin typeface="Helvetica Neue" charset="0"/>
              </a:rPr>
              <a:t>162 </a:t>
            </a:r>
            <a:r>
              <a:rPr lang="zh-CN" altLang="en-US" sz="2400" dirty="0">
                <a:solidFill>
                  <a:srgbClr val="404040"/>
                </a:solidFill>
                <a:latin typeface="Helvetica Neue" charset="0"/>
              </a:rPr>
              <a:t>场比赛，所胜场数最多者为该分区的冠军。下表是目前各球队的得分情况和剩余的场次安排，判断</a:t>
            </a:r>
            <a:r>
              <a:rPr lang="en-US" altLang="zh-CN" sz="2400" dirty="0">
                <a:solidFill>
                  <a:srgbClr val="404040"/>
                </a:solidFill>
                <a:latin typeface="Helvetica Neue" charset="0"/>
              </a:rPr>
              <a:t>New</a:t>
            </a:r>
            <a:r>
              <a:rPr lang="zh-CN" altLang="en-US" sz="2400" dirty="0">
                <a:solidFill>
                  <a:srgbClr val="404040"/>
                </a:solidFill>
                <a:latin typeface="Helvetica Neue" charset="0"/>
              </a:rPr>
              <a:t> </a:t>
            </a:r>
            <a:r>
              <a:rPr lang="en-US" altLang="zh-CN" sz="2400" dirty="0">
                <a:solidFill>
                  <a:srgbClr val="404040"/>
                </a:solidFill>
                <a:latin typeface="Helvetica Neue" charset="0"/>
              </a:rPr>
              <a:t>York</a:t>
            </a:r>
            <a:r>
              <a:rPr lang="zh-CN" altLang="en-US" sz="2400" dirty="0">
                <a:solidFill>
                  <a:srgbClr val="404040"/>
                </a:solidFill>
                <a:latin typeface="Helvetica Neue" charset="0"/>
              </a:rPr>
              <a:t>队是否还有夺冠的可能？ </a:t>
            </a:r>
            <a:endParaRPr lang="zh-CN" altLang="en-US" sz="2400" dirty="0"/>
          </a:p>
          <a:p>
            <a:pPr>
              <a:lnSpc>
                <a:spcPct val="110000"/>
              </a:lnSpc>
            </a:pPr>
            <a:endParaRPr lang="en-US" altLang="zh-CN"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en-US" altLang="zh-CN" sz="2400" dirty="0"/>
          </a:p>
        </p:txBody>
      </p:sp>
      <p:graphicFrame>
        <p:nvGraphicFramePr>
          <p:cNvPr id="7" name="表格 6">
            <a:extLst>
              <a:ext uri="{FF2B5EF4-FFF2-40B4-BE49-F238E27FC236}">
                <a16:creationId xmlns:a16="http://schemas.microsoft.com/office/drawing/2014/main" id="{EC8AD134-2773-6BDD-C207-C597DCF2E907}"/>
              </a:ext>
            </a:extLst>
          </p:cNvPr>
          <p:cNvGraphicFramePr>
            <a:graphicFrameLocks noGrp="1"/>
          </p:cNvGraphicFramePr>
          <p:nvPr>
            <p:extLst>
              <p:ext uri="{D42A27DB-BD31-4B8C-83A1-F6EECF244321}">
                <p14:modId xmlns:p14="http://schemas.microsoft.com/office/powerpoint/2010/main" val="4161856691"/>
              </p:ext>
            </p:extLst>
          </p:nvPr>
        </p:nvGraphicFramePr>
        <p:xfrm>
          <a:off x="2416899" y="2935646"/>
          <a:ext cx="7345019" cy="2088542"/>
        </p:xfrm>
        <a:graphic>
          <a:graphicData uri="http://schemas.openxmlformats.org/drawingml/2006/table">
            <a:tbl>
              <a:tblPr firstRow="1" bandRow="1">
                <a:tableStyleId>{5C22544A-7EE6-4342-B048-85BDC9FD1C3A}</a:tableStyleId>
              </a:tblPr>
              <a:tblGrid>
                <a:gridCol w="1292419">
                  <a:extLst>
                    <a:ext uri="{9D8B030D-6E8A-4147-A177-3AD203B41FA5}">
                      <a16:colId xmlns:a16="http://schemas.microsoft.com/office/drawing/2014/main" val="20000"/>
                    </a:ext>
                  </a:extLst>
                </a:gridCol>
                <a:gridCol w="738122">
                  <a:extLst>
                    <a:ext uri="{9D8B030D-6E8A-4147-A177-3AD203B41FA5}">
                      <a16:colId xmlns:a16="http://schemas.microsoft.com/office/drawing/2014/main" val="20001"/>
                    </a:ext>
                  </a:extLst>
                </a:gridCol>
                <a:gridCol w="888722">
                  <a:extLst>
                    <a:ext uri="{9D8B030D-6E8A-4147-A177-3AD203B41FA5}">
                      <a16:colId xmlns:a16="http://schemas.microsoft.com/office/drawing/2014/main" val="20002"/>
                    </a:ext>
                  </a:extLst>
                </a:gridCol>
                <a:gridCol w="1184300">
                  <a:extLst>
                    <a:ext uri="{9D8B030D-6E8A-4147-A177-3AD203B41FA5}">
                      <a16:colId xmlns:a16="http://schemas.microsoft.com/office/drawing/2014/main" val="20003"/>
                    </a:ext>
                  </a:extLst>
                </a:gridCol>
                <a:gridCol w="930522">
                  <a:extLst>
                    <a:ext uri="{9D8B030D-6E8A-4147-A177-3AD203B41FA5}">
                      <a16:colId xmlns:a16="http://schemas.microsoft.com/office/drawing/2014/main" val="20004"/>
                    </a:ext>
                  </a:extLst>
                </a:gridCol>
                <a:gridCol w="761336">
                  <a:extLst>
                    <a:ext uri="{9D8B030D-6E8A-4147-A177-3AD203B41FA5}">
                      <a16:colId xmlns:a16="http://schemas.microsoft.com/office/drawing/2014/main" val="20005"/>
                    </a:ext>
                  </a:extLst>
                </a:gridCol>
                <a:gridCol w="676743">
                  <a:extLst>
                    <a:ext uri="{9D8B030D-6E8A-4147-A177-3AD203B41FA5}">
                      <a16:colId xmlns:a16="http://schemas.microsoft.com/office/drawing/2014/main" val="20006"/>
                    </a:ext>
                  </a:extLst>
                </a:gridCol>
                <a:gridCol w="872855">
                  <a:extLst>
                    <a:ext uri="{9D8B030D-6E8A-4147-A177-3AD203B41FA5}">
                      <a16:colId xmlns:a16="http://schemas.microsoft.com/office/drawing/2014/main" val="20007"/>
                    </a:ext>
                  </a:extLst>
                </a:gridCol>
              </a:tblGrid>
              <a:tr h="503582">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队伍</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胜</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负</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余</a:t>
                      </a:r>
                    </a:p>
                  </a:txBody>
                  <a:tcPr anchor="ctr"/>
                </a:tc>
                <a:tc>
                  <a:txBody>
                    <a:bodyPr/>
                    <a:lstStyle/>
                    <a:p>
                      <a:pPr algn="ctr"/>
                      <a:r>
                        <a:rPr lang="en-US" altLang="zh-CN" sz="2000" dirty="0">
                          <a:solidFill>
                            <a:schemeClr val="bg1"/>
                          </a:solidFill>
                        </a:rPr>
                        <a:t>ATL</a:t>
                      </a:r>
                      <a:endParaRPr lang="zh-CN" altLang="en-US" sz="2000" dirty="0">
                        <a:solidFill>
                          <a:schemeClr val="bg1"/>
                        </a:solidFill>
                      </a:endParaRPr>
                    </a:p>
                  </a:txBody>
                  <a:tcPr anchor="ctr"/>
                </a:tc>
                <a:tc>
                  <a:txBody>
                    <a:bodyPr/>
                    <a:lstStyle/>
                    <a:p>
                      <a:pPr algn="ctr"/>
                      <a:r>
                        <a:rPr lang="en-US" altLang="zh-CN" sz="2000" dirty="0">
                          <a:solidFill>
                            <a:schemeClr val="bg1"/>
                          </a:solidFill>
                        </a:rPr>
                        <a:t>PHI</a:t>
                      </a:r>
                      <a:endParaRPr lang="zh-CN" altLang="en-US" sz="2000" dirty="0">
                        <a:solidFill>
                          <a:schemeClr val="bg1"/>
                        </a:solidFill>
                      </a:endParaRPr>
                    </a:p>
                  </a:txBody>
                  <a:tcPr anchor="ctr"/>
                </a:tc>
                <a:tc>
                  <a:txBody>
                    <a:bodyPr/>
                    <a:lstStyle/>
                    <a:p>
                      <a:pPr algn="ctr"/>
                      <a:r>
                        <a:rPr lang="en-US" altLang="zh-CN" sz="2000" dirty="0">
                          <a:solidFill>
                            <a:schemeClr val="bg1"/>
                          </a:solidFill>
                        </a:rPr>
                        <a:t>NY</a:t>
                      </a:r>
                      <a:endParaRPr lang="zh-CN" altLang="en-US" sz="2000" dirty="0">
                        <a:solidFill>
                          <a:schemeClr val="bg1"/>
                        </a:solidFill>
                      </a:endParaRPr>
                    </a:p>
                  </a:txBody>
                  <a:tcPr anchor="ctr"/>
                </a:tc>
                <a:tc>
                  <a:txBody>
                    <a:bodyPr/>
                    <a:lstStyle/>
                    <a:p>
                      <a:pPr algn="ctr"/>
                      <a:r>
                        <a:rPr lang="en-US" altLang="zh-CN" sz="2000" dirty="0">
                          <a:solidFill>
                            <a:schemeClr val="bg1"/>
                          </a:solidFill>
                        </a:rPr>
                        <a:t>MON</a:t>
                      </a:r>
                      <a:endParaRPr lang="zh-CN" altLang="en-US" sz="2000" dirty="0">
                        <a:solidFill>
                          <a:schemeClr val="bg1"/>
                        </a:solidFill>
                      </a:endParaRPr>
                    </a:p>
                  </a:txBody>
                  <a:tcPr anchor="ctr"/>
                </a:tc>
                <a:extLst>
                  <a:ext uri="{0D108BD9-81ED-4DB2-BD59-A6C34878D82A}">
                    <a16:rowId xmlns:a16="http://schemas.microsoft.com/office/drawing/2014/main" val="10000"/>
                  </a:ext>
                </a:extLst>
              </a:tr>
              <a:tr h="382037">
                <a:tc>
                  <a:txBody>
                    <a:bodyPr/>
                    <a:lstStyle/>
                    <a:p>
                      <a:r>
                        <a:rPr lang="en-US" altLang="zh-CN" sz="2000" dirty="0"/>
                        <a:t>Atlanta</a:t>
                      </a:r>
                      <a:endParaRPr lang="zh-CN" altLang="en-US" sz="2000" dirty="0"/>
                    </a:p>
                  </a:txBody>
                  <a:tcPr/>
                </a:tc>
                <a:tc>
                  <a:txBody>
                    <a:bodyPr/>
                    <a:lstStyle/>
                    <a:p>
                      <a:pPr algn="ctr"/>
                      <a:r>
                        <a:rPr lang="en-US" altLang="zh-CN" sz="2000" dirty="0"/>
                        <a:t>82</a:t>
                      </a:r>
                      <a:endParaRPr lang="zh-CN" altLang="en-US" sz="2000" dirty="0"/>
                    </a:p>
                  </a:txBody>
                  <a:tcPr anchor="ctr"/>
                </a:tc>
                <a:tc>
                  <a:txBody>
                    <a:bodyPr/>
                    <a:lstStyle/>
                    <a:p>
                      <a:pPr algn="ctr"/>
                      <a:r>
                        <a:rPr lang="en-US" altLang="zh-CN" sz="2000" dirty="0"/>
                        <a:t>71</a:t>
                      </a:r>
                      <a:endParaRPr lang="zh-CN" altLang="en-US" sz="2000" dirty="0"/>
                    </a:p>
                  </a:txBody>
                  <a:tcPr anchor="ctr"/>
                </a:tc>
                <a:tc>
                  <a:txBody>
                    <a:bodyPr/>
                    <a:lstStyle/>
                    <a:p>
                      <a:pPr algn="ctr"/>
                      <a:r>
                        <a:rPr lang="en-US" altLang="zh-CN" sz="2000" dirty="0">
                          <a:solidFill>
                            <a:srgbClr val="FF0000"/>
                          </a:solidFill>
                        </a:rPr>
                        <a:t>8</a:t>
                      </a:r>
                      <a:endParaRPr lang="zh-CN" altLang="en-US" sz="2000" dirty="0">
                        <a:solidFill>
                          <a:srgbClr val="FF0000"/>
                        </a:solidFill>
                      </a:endParaRPr>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4</a:t>
                      </a:r>
                      <a:endParaRPr lang="zh-CN" altLang="en-US" sz="2000" dirty="0"/>
                    </a:p>
                  </a:txBody>
                  <a:tcPr anchor="ctr"/>
                </a:tc>
                <a:tc>
                  <a:txBody>
                    <a:bodyPr/>
                    <a:lstStyle/>
                    <a:p>
                      <a:pPr algn="ctr"/>
                      <a:r>
                        <a:rPr lang="en-US" altLang="zh-CN" sz="2000" dirty="0"/>
                        <a:t>3</a:t>
                      </a:r>
                      <a:endParaRPr lang="zh-CN" altLang="en-US" sz="2000" dirty="0"/>
                    </a:p>
                  </a:txBody>
                  <a:tcPr anchor="ctr"/>
                </a:tc>
                <a:tc>
                  <a:txBody>
                    <a:bodyPr/>
                    <a:lstStyle/>
                    <a:p>
                      <a:pPr algn="ctr"/>
                      <a:r>
                        <a:rPr lang="en-US" altLang="zh-CN" sz="2000" dirty="0"/>
                        <a:t>1</a:t>
                      </a:r>
                      <a:endParaRPr lang="zh-CN" altLang="en-US" sz="2000" dirty="0"/>
                    </a:p>
                  </a:txBody>
                  <a:tcPr anchor="ctr"/>
                </a:tc>
                <a:extLst>
                  <a:ext uri="{0D108BD9-81ED-4DB2-BD59-A6C34878D82A}">
                    <a16:rowId xmlns:a16="http://schemas.microsoft.com/office/drawing/2014/main" val="10001"/>
                  </a:ext>
                </a:extLst>
              </a:tr>
              <a:tr h="382037">
                <a:tc>
                  <a:txBody>
                    <a:bodyPr/>
                    <a:lstStyle/>
                    <a:p>
                      <a:r>
                        <a:rPr lang="en-US" altLang="zh-CN" sz="2000" dirty="0"/>
                        <a:t>Philly</a:t>
                      </a:r>
                      <a:endParaRPr lang="zh-CN" altLang="en-US" sz="2000" dirty="0"/>
                    </a:p>
                  </a:txBody>
                  <a:tcPr/>
                </a:tc>
                <a:tc>
                  <a:txBody>
                    <a:bodyPr/>
                    <a:lstStyle/>
                    <a:p>
                      <a:pPr algn="ctr"/>
                      <a:r>
                        <a:rPr lang="en-US" altLang="zh-CN" sz="2000" dirty="0"/>
                        <a:t>81</a:t>
                      </a:r>
                      <a:endParaRPr lang="zh-CN" altLang="en-US" sz="2000" dirty="0"/>
                    </a:p>
                  </a:txBody>
                  <a:tcPr anchor="ctr"/>
                </a:tc>
                <a:tc>
                  <a:txBody>
                    <a:bodyPr/>
                    <a:lstStyle/>
                    <a:p>
                      <a:pPr algn="ctr"/>
                      <a:r>
                        <a:rPr lang="en-US" altLang="zh-CN" sz="2000" dirty="0"/>
                        <a:t>75</a:t>
                      </a:r>
                      <a:endParaRPr lang="zh-CN" altLang="en-US" sz="2000" dirty="0"/>
                    </a:p>
                  </a:txBody>
                  <a:tcPr anchor="ctr"/>
                </a:tc>
                <a:tc>
                  <a:txBody>
                    <a:bodyPr/>
                    <a:lstStyle/>
                    <a:p>
                      <a:pPr algn="ctr"/>
                      <a:r>
                        <a:rPr lang="en-US" altLang="zh-CN" sz="2000" dirty="0">
                          <a:solidFill>
                            <a:srgbClr val="FF0000"/>
                          </a:solidFill>
                        </a:rPr>
                        <a:t>6</a:t>
                      </a:r>
                      <a:endParaRPr lang="zh-CN" altLang="en-US" sz="2000" dirty="0">
                        <a:solidFill>
                          <a:srgbClr val="FF0000"/>
                        </a:solidFill>
                      </a:endParaRPr>
                    </a:p>
                  </a:txBody>
                  <a:tcPr anchor="ctr"/>
                </a:tc>
                <a:tc>
                  <a:txBody>
                    <a:bodyPr/>
                    <a:lstStyle/>
                    <a:p>
                      <a:pPr algn="ctr"/>
                      <a:r>
                        <a:rPr lang="en-US" altLang="zh-CN" sz="2000" dirty="0"/>
                        <a:t>4</a:t>
                      </a:r>
                      <a:endParaRPr lang="zh-CN" altLang="en-US" sz="2000" dirty="0"/>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1</a:t>
                      </a:r>
                      <a:endParaRPr lang="zh-CN" altLang="en-US" sz="2000" dirty="0"/>
                    </a:p>
                  </a:txBody>
                  <a:tcPr anchor="ctr"/>
                </a:tc>
                <a:extLst>
                  <a:ext uri="{0D108BD9-81ED-4DB2-BD59-A6C34878D82A}">
                    <a16:rowId xmlns:a16="http://schemas.microsoft.com/office/drawing/2014/main" val="10002"/>
                  </a:ext>
                </a:extLst>
              </a:tr>
              <a:tr h="382037">
                <a:tc>
                  <a:txBody>
                    <a:bodyPr/>
                    <a:lstStyle/>
                    <a:p>
                      <a:r>
                        <a:rPr lang="en-US" altLang="zh-CN" sz="2000" dirty="0"/>
                        <a:t>New</a:t>
                      </a:r>
                      <a:r>
                        <a:rPr lang="zh-CN" altLang="en-US" sz="2000" dirty="0"/>
                        <a:t> </a:t>
                      </a:r>
                      <a:r>
                        <a:rPr lang="en-US" altLang="zh-CN" sz="2000" dirty="0"/>
                        <a:t>York</a:t>
                      </a:r>
                      <a:endParaRPr lang="zh-CN" altLang="en-US" sz="2000" dirty="0"/>
                    </a:p>
                  </a:txBody>
                  <a:tcPr/>
                </a:tc>
                <a:tc>
                  <a:txBody>
                    <a:bodyPr/>
                    <a:lstStyle/>
                    <a:p>
                      <a:pPr algn="ctr"/>
                      <a:r>
                        <a:rPr lang="en-US" altLang="zh-CN" sz="2000" dirty="0"/>
                        <a:t>78</a:t>
                      </a:r>
                      <a:endParaRPr lang="zh-CN" altLang="en-US" sz="2000" dirty="0"/>
                    </a:p>
                  </a:txBody>
                  <a:tcPr anchor="ctr"/>
                </a:tc>
                <a:tc>
                  <a:txBody>
                    <a:bodyPr/>
                    <a:lstStyle/>
                    <a:p>
                      <a:pPr algn="ctr"/>
                      <a:r>
                        <a:rPr lang="en-US" altLang="zh-CN" sz="2000" dirty="0"/>
                        <a:t>78</a:t>
                      </a:r>
                      <a:endParaRPr lang="zh-CN" altLang="en-US" sz="2000" dirty="0"/>
                    </a:p>
                  </a:txBody>
                  <a:tcPr anchor="ctr"/>
                </a:tc>
                <a:tc>
                  <a:txBody>
                    <a:bodyPr/>
                    <a:lstStyle/>
                    <a:p>
                      <a:pPr algn="ctr"/>
                      <a:r>
                        <a:rPr lang="en-US" altLang="zh-CN" sz="2000" dirty="0">
                          <a:solidFill>
                            <a:srgbClr val="FF0000"/>
                          </a:solidFill>
                        </a:rPr>
                        <a:t>6</a:t>
                      </a:r>
                      <a:endParaRPr lang="zh-CN" altLang="en-US" sz="2000" dirty="0">
                        <a:solidFill>
                          <a:srgbClr val="FF0000"/>
                        </a:solidFill>
                      </a:endParaRPr>
                    </a:p>
                  </a:txBody>
                  <a:tcPr anchor="ctr"/>
                </a:tc>
                <a:tc>
                  <a:txBody>
                    <a:bodyPr/>
                    <a:lstStyle/>
                    <a:p>
                      <a:pPr algn="ctr"/>
                      <a:r>
                        <a:rPr lang="en-US" altLang="zh-CN" sz="2000" dirty="0"/>
                        <a:t>3</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2</a:t>
                      </a:r>
                      <a:endParaRPr lang="zh-CN" altLang="en-US" sz="2000" dirty="0"/>
                    </a:p>
                  </a:txBody>
                  <a:tcPr anchor="ctr"/>
                </a:tc>
                <a:extLst>
                  <a:ext uri="{0D108BD9-81ED-4DB2-BD59-A6C34878D82A}">
                    <a16:rowId xmlns:a16="http://schemas.microsoft.com/office/drawing/2014/main" val="10003"/>
                  </a:ext>
                </a:extLst>
              </a:tr>
              <a:tr h="382037">
                <a:tc>
                  <a:txBody>
                    <a:bodyPr/>
                    <a:lstStyle/>
                    <a:p>
                      <a:r>
                        <a:rPr lang="en-US" altLang="zh-CN" sz="2000" dirty="0"/>
                        <a:t>Montreal</a:t>
                      </a:r>
                      <a:endParaRPr lang="zh-CN" altLang="en-US" sz="2000" dirty="0"/>
                    </a:p>
                  </a:txBody>
                  <a:tcPr/>
                </a:tc>
                <a:tc>
                  <a:txBody>
                    <a:bodyPr/>
                    <a:lstStyle/>
                    <a:p>
                      <a:pPr algn="ctr"/>
                      <a:r>
                        <a:rPr lang="en-US" altLang="zh-CN" sz="2000" dirty="0"/>
                        <a:t>74</a:t>
                      </a:r>
                      <a:endParaRPr lang="zh-CN" altLang="en-US" sz="2000" dirty="0"/>
                    </a:p>
                  </a:txBody>
                  <a:tcPr anchor="ctr"/>
                </a:tc>
                <a:tc>
                  <a:txBody>
                    <a:bodyPr/>
                    <a:lstStyle/>
                    <a:p>
                      <a:pPr algn="ctr"/>
                      <a:r>
                        <a:rPr lang="en-US" altLang="zh-CN" sz="2000" dirty="0"/>
                        <a:t>84</a:t>
                      </a:r>
                      <a:endParaRPr lang="zh-CN" altLang="en-US" sz="2000" dirty="0"/>
                    </a:p>
                  </a:txBody>
                  <a:tcPr anchor="ctr"/>
                </a:tc>
                <a:tc>
                  <a:txBody>
                    <a:bodyPr/>
                    <a:lstStyle/>
                    <a:p>
                      <a:pPr algn="ctr"/>
                      <a:r>
                        <a:rPr lang="en-US" altLang="zh-CN" sz="2000" dirty="0">
                          <a:solidFill>
                            <a:srgbClr val="FF0000"/>
                          </a:solidFill>
                        </a:rPr>
                        <a:t>4</a:t>
                      </a:r>
                      <a:endParaRPr lang="zh-CN" altLang="en-US" sz="2000" dirty="0">
                        <a:solidFill>
                          <a:srgbClr val="FF0000"/>
                        </a:solidFill>
                      </a:endParaRPr>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2</a:t>
                      </a:r>
                      <a:endParaRPr lang="zh-CN" altLang="en-US" sz="2000" dirty="0"/>
                    </a:p>
                  </a:txBody>
                  <a:tcPr anchor="ctr"/>
                </a:tc>
                <a:tc>
                  <a:txBody>
                    <a:bodyPr/>
                    <a:lstStyle/>
                    <a:p>
                      <a:pPr algn="ctr"/>
                      <a:r>
                        <a:rPr lang="en-US" altLang="zh-CN" sz="2000" dirty="0"/>
                        <a:t>--</a:t>
                      </a:r>
                      <a:endParaRPr lang="zh-CN" altLang="en-US" sz="2000" dirty="0"/>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684963264"/>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1</a:t>
                      </a:r>
                      <a:endParaRPr lang="zh-CN" altLang="en-US" sz="2000" dirty="0">
                        <a:solidFill>
                          <a:srgbClr val="FFFF00"/>
                        </a:solidFill>
                      </a:endParaRPr>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86140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t>C</a:t>
            </a:r>
            <a:r>
              <a:rPr kumimoji="1" lang="en-US" altLang="zh-CN" sz="2400" baseline="-25000" dirty="0"/>
              <a:t>3</a:t>
            </a:r>
            <a:r>
              <a:rPr kumimoji="1" lang="en-US" altLang="zh-CN" sz="2400" dirty="0"/>
              <a:t>,</a:t>
            </a:r>
            <a:r>
              <a:rPr kumimoji="1" lang="zh-CN" altLang="en-US" sz="2400" dirty="0"/>
              <a:t> </a:t>
            </a:r>
            <a:r>
              <a:rPr kumimoji="1" lang="en-US" altLang="zh-CN" sz="2400" dirty="0">
                <a:solidFill>
                  <a:srgbClr val="00B0F0"/>
                </a:solidFill>
              </a:rPr>
              <a:t>C</a:t>
            </a:r>
            <a:r>
              <a:rPr kumimoji="1" lang="en-US" altLang="zh-CN" sz="2400" baseline="-25000" dirty="0">
                <a:solidFill>
                  <a:srgbClr val="00B0F0"/>
                </a:solidFill>
              </a:rPr>
              <a:t>2</a:t>
            </a:r>
            <a:endParaRPr kumimoji="1" lang="zh-CN" altLang="en-US" sz="2400" baseline="-25000" dirty="0">
              <a:solidFill>
                <a:srgbClr val="00B0F0"/>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237866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3CD5EA1A-CFC1-77E7-694D-6B57054EC8F8}"/>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F5AAC953-4CE0-270F-32DE-4A55F10D7D80}"/>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8E0A34DD-DEAD-6044-8644-9744D754B156}"/>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E0EE7460-A5D0-3ED5-975C-D514D91A75FA}"/>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7D4BDEA2-B7B0-21E5-71D6-E7B0E5D982B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1F024F56-5210-7C4A-E24C-82B938FD3E81}"/>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4CFFA3C3-A8AA-202B-68BB-E3FA210FB9EA}"/>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91A1F709-359D-8726-2E3D-79A4E0E8CCBE}"/>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FA6D2C8F-7264-B3AA-252B-AD817F92BEAD}"/>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3C408E88-0A9F-1D1B-C01D-3DD0074382B8}"/>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07608A7F-68E6-E31C-4401-F182BCFCF0C0}"/>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17E744DF-7047-FDB6-3352-DC6CAA80EDF0}"/>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4C27FA4-D78B-54A4-8438-65488CAA5EAB}"/>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59C0E719-9C88-37ED-E26D-DD1E56AD51CE}"/>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C789D0E9-1018-FAE2-ADBA-126C99EEDD36}"/>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0A021B8A-9ED6-2A86-1266-A59CB9AACAB2}"/>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C3EA96E7-049B-1A53-C8FC-028DD902436F}"/>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8F745706-6576-C350-391C-48AE9A9AAA98}"/>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8815985B-2F9F-7277-10E5-85CFB7DE3F34}"/>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3DAB82F6-14F9-AAE5-F1A9-93C7D6C41929}"/>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97623C83-053B-8B66-A64B-883EEEAAF9CA}"/>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83A3A9B-C7DB-3E23-D9C6-E452E7A65376}"/>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DEEAA7AD-79FB-3252-278F-219396903229}"/>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8DB78165-0C84-4A6F-D32A-DEBDD2936D1F}"/>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FA3DB0A0-36F1-12ED-FEAE-3DEFCB83901A}"/>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79E1DAB7-48D9-62FF-E60B-5159A7F91EC2}"/>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4FAEB875-5C7B-6969-4D84-E7EE19F38B2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5081A5E9-A777-9A69-5EAF-B50A89988D93}"/>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7" name="node7">
            <a:extLst>
              <a:ext uri="{FF2B5EF4-FFF2-40B4-BE49-F238E27FC236}">
                <a16:creationId xmlns:a16="http://schemas.microsoft.com/office/drawing/2014/main" id="{B9E81CA1-AFBF-D5EE-544E-BEA5CD4FEE40}"/>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FAD1A2E3-0400-FF0A-83C8-1130A32B52A8}"/>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EA337CDE-F804-F608-76E2-72B2D1D22B32}"/>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35963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6" y="1276351"/>
            <a:ext cx="11010366" cy="1466850"/>
          </a:xfrm>
        </p:spPr>
        <p:txBody>
          <a:bodyPr>
            <a:noAutofit/>
          </a:bodyPr>
          <a:lstStyle/>
          <a:p>
            <a:pPr>
              <a:lnSpc>
                <a:spcPct val="110000"/>
              </a:lnSpc>
            </a:pPr>
            <a:r>
              <a:rPr lang="zh-CN" altLang="en-US" sz="2400" b="1" dirty="0"/>
              <a:t>问题： </a:t>
            </a:r>
            <a:r>
              <a:rPr lang="zh-CN" altLang="en-US" sz="2400" dirty="0">
                <a:solidFill>
                  <a:srgbClr val="404040"/>
                </a:solidFill>
                <a:latin typeface="Helvetica Neue" charset="0"/>
              </a:rPr>
              <a:t>美国职业棒球的例行赛，每个球队都要打 </a:t>
            </a:r>
            <a:r>
              <a:rPr lang="en-US" altLang="zh-CN" sz="2400" dirty="0">
                <a:solidFill>
                  <a:srgbClr val="404040"/>
                </a:solidFill>
                <a:latin typeface="Helvetica Neue" charset="0"/>
              </a:rPr>
              <a:t>162 </a:t>
            </a:r>
            <a:r>
              <a:rPr lang="zh-CN" altLang="en-US" sz="2400" dirty="0">
                <a:solidFill>
                  <a:srgbClr val="404040"/>
                </a:solidFill>
                <a:latin typeface="Helvetica Neue" charset="0"/>
              </a:rPr>
              <a:t>场比赛，所胜场数最多者为该分区的冠军。下表是目前各球队的得分情况和剩余的场次安排，判断</a:t>
            </a:r>
            <a:r>
              <a:rPr lang="en-US" altLang="zh-CN" sz="2400" dirty="0">
                <a:solidFill>
                  <a:srgbClr val="404040"/>
                </a:solidFill>
                <a:latin typeface="Helvetica Neue" charset="0"/>
              </a:rPr>
              <a:t>New</a:t>
            </a:r>
            <a:r>
              <a:rPr lang="zh-CN" altLang="en-US" sz="2400" dirty="0">
                <a:solidFill>
                  <a:srgbClr val="404040"/>
                </a:solidFill>
                <a:latin typeface="Helvetica Neue" charset="0"/>
              </a:rPr>
              <a:t> </a:t>
            </a:r>
            <a:r>
              <a:rPr lang="en-US" altLang="zh-CN" sz="2400" dirty="0">
                <a:solidFill>
                  <a:srgbClr val="404040"/>
                </a:solidFill>
                <a:latin typeface="Helvetica Neue" charset="0"/>
              </a:rPr>
              <a:t>York</a:t>
            </a:r>
            <a:r>
              <a:rPr lang="zh-CN" altLang="en-US" sz="2400" dirty="0">
                <a:solidFill>
                  <a:srgbClr val="404040"/>
                </a:solidFill>
                <a:latin typeface="Helvetica Neue" charset="0"/>
              </a:rPr>
              <a:t>队是否还有夺冠的可能？ </a:t>
            </a:r>
            <a:endParaRPr lang="en-US" altLang="zh-CN" sz="2400" dirty="0">
              <a:solidFill>
                <a:srgbClr val="404040"/>
              </a:solidFill>
              <a:latin typeface="Helvetica Neue" charset="0"/>
            </a:endParaRPr>
          </a:p>
          <a:p>
            <a:pPr>
              <a:lnSpc>
                <a:spcPct val="110000"/>
              </a:lnSpc>
            </a:pPr>
            <a:endParaRPr lang="en-US" altLang="zh-CN" sz="2400" dirty="0">
              <a:solidFill>
                <a:srgbClr val="404040"/>
              </a:solidFill>
              <a:latin typeface="Helvetica Neue" charset="0"/>
            </a:endParaRPr>
          </a:p>
          <a:p>
            <a:pPr>
              <a:lnSpc>
                <a:spcPct val="110000"/>
              </a:lnSpc>
            </a:pPr>
            <a:endParaRPr lang="en-US" altLang="zh-CN" sz="2400" dirty="0">
              <a:solidFill>
                <a:srgbClr val="404040"/>
              </a:solidFill>
              <a:latin typeface="Helvetica Neue" charset="0"/>
            </a:endParaRPr>
          </a:p>
          <a:p>
            <a:pPr>
              <a:lnSpc>
                <a:spcPct val="110000"/>
              </a:lnSpc>
            </a:pPr>
            <a:endParaRPr lang="en-US" altLang="zh-CN" sz="2400" dirty="0">
              <a:solidFill>
                <a:srgbClr val="404040"/>
              </a:solidFill>
              <a:latin typeface="Helvetica Neue" charset="0"/>
            </a:endParaRPr>
          </a:p>
          <a:p>
            <a:pPr>
              <a:lnSpc>
                <a:spcPct val="110000"/>
              </a:lnSpc>
            </a:pPr>
            <a:endParaRPr lang="en-US" altLang="zh-CN" sz="2400" dirty="0">
              <a:solidFill>
                <a:srgbClr val="404040"/>
              </a:solidFill>
              <a:latin typeface="Helvetica Neue" charset="0"/>
            </a:endParaRPr>
          </a:p>
          <a:p>
            <a:pPr>
              <a:lnSpc>
                <a:spcPct val="110000"/>
              </a:lnSpc>
            </a:pPr>
            <a:r>
              <a:rPr lang="zh-CN" altLang="en-US" sz="2400" b="1" dirty="0">
                <a:solidFill>
                  <a:srgbClr val="404040"/>
                </a:solidFill>
                <a:latin typeface="Helvetica Neue" charset="0"/>
              </a:rPr>
              <a:t>解题思路</a:t>
            </a:r>
            <a:r>
              <a:rPr lang="zh-CN" altLang="en-US" sz="2400" dirty="0">
                <a:solidFill>
                  <a:srgbClr val="404040"/>
                </a:solidFill>
                <a:latin typeface="Helvetica Neue" charset="0"/>
              </a:rPr>
              <a:t>：</a:t>
            </a:r>
            <a:r>
              <a:rPr lang="en-US" altLang="zh-CN" sz="2400" dirty="0">
                <a:solidFill>
                  <a:srgbClr val="404040"/>
                </a:solidFill>
                <a:latin typeface="Helvetica Neue" charset="0"/>
              </a:rPr>
              <a:t>New</a:t>
            </a:r>
            <a:r>
              <a:rPr lang="zh-CN" altLang="en-US" sz="2400" dirty="0">
                <a:solidFill>
                  <a:srgbClr val="404040"/>
                </a:solidFill>
                <a:latin typeface="Helvetica Neue" charset="0"/>
              </a:rPr>
              <a:t> </a:t>
            </a:r>
            <a:r>
              <a:rPr lang="en-US" altLang="zh-CN" sz="2400" dirty="0">
                <a:solidFill>
                  <a:srgbClr val="404040"/>
                </a:solidFill>
                <a:latin typeface="Helvetica Neue" charset="0"/>
              </a:rPr>
              <a:t>York</a:t>
            </a:r>
            <a:r>
              <a:rPr lang="zh-CN" altLang="en-US" sz="2400" dirty="0">
                <a:solidFill>
                  <a:srgbClr val="404040"/>
                </a:solidFill>
                <a:latin typeface="Helvetica Neue" charset="0"/>
              </a:rPr>
              <a:t>队能够夺得冠军的</a:t>
            </a:r>
            <a:r>
              <a:rPr lang="zh-CN" altLang="en-US" sz="2400" dirty="0">
                <a:solidFill>
                  <a:srgbClr val="C00000"/>
                </a:solidFill>
                <a:latin typeface="Helvetica Neue" charset="0"/>
              </a:rPr>
              <a:t>最低（最乐观）条件</a:t>
            </a:r>
            <a:endParaRPr lang="en-US" altLang="zh-CN" sz="2400" dirty="0">
              <a:solidFill>
                <a:srgbClr val="404040"/>
              </a:solidFill>
              <a:latin typeface="Helvetica Neue" charset="0"/>
            </a:endParaRPr>
          </a:p>
          <a:p>
            <a:pPr marL="342900" indent="-342900">
              <a:lnSpc>
                <a:spcPct val="110000"/>
              </a:lnSpc>
              <a:buFont typeface="Wingdings" pitchFamily="2" charset="2"/>
              <a:buChar char="Ø"/>
            </a:pPr>
            <a:r>
              <a:rPr lang="zh-CN" altLang="en-US" sz="2400" dirty="0">
                <a:solidFill>
                  <a:srgbClr val="404040"/>
                </a:solidFill>
                <a:latin typeface="Helvetica Neue" charset="0"/>
              </a:rPr>
              <a:t>    剩下的比赛</a:t>
            </a:r>
            <a:r>
              <a:rPr lang="zh-CN" altLang="en-US" sz="2400" dirty="0">
                <a:solidFill>
                  <a:srgbClr val="0000FF"/>
                </a:solidFill>
                <a:latin typeface="Helvetica Neue" charset="0"/>
              </a:rPr>
              <a:t>都赢</a:t>
            </a:r>
            <a:r>
              <a:rPr lang="zh-CN" altLang="en-US" sz="2400" dirty="0">
                <a:solidFill>
                  <a:srgbClr val="404040"/>
                </a:solidFill>
                <a:latin typeface="Helvetica Neue" charset="0"/>
              </a:rPr>
              <a:t>，即赢</a:t>
            </a:r>
            <a:r>
              <a:rPr lang="en-US" altLang="zh-CN" sz="2400" dirty="0">
                <a:solidFill>
                  <a:srgbClr val="404040"/>
                </a:solidFill>
                <a:latin typeface="Helvetica Neue" charset="0"/>
              </a:rPr>
              <a:t>6</a:t>
            </a:r>
            <a:r>
              <a:rPr lang="zh-CN" altLang="en-US" sz="2400" dirty="0">
                <a:solidFill>
                  <a:srgbClr val="404040"/>
                </a:solidFill>
                <a:latin typeface="Helvetica Neue" charset="0"/>
              </a:rPr>
              <a:t>场胜利</a:t>
            </a:r>
            <a:endParaRPr lang="en-US" altLang="zh-CN" sz="2400" dirty="0">
              <a:solidFill>
                <a:srgbClr val="404040"/>
              </a:solidFill>
              <a:latin typeface="Helvetica Neue" charset="0"/>
            </a:endParaRPr>
          </a:p>
          <a:p>
            <a:pPr marL="342900" indent="-342900">
              <a:lnSpc>
                <a:spcPct val="110000"/>
              </a:lnSpc>
              <a:buFont typeface="Wingdings" pitchFamily="2" charset="2"/>
              <a:buChar char="Ø"/>
            </a:pPr>
            <a:r>
              <a:rPr lang="zh-CN" altLang="en-US" sz="2400" dirty="0">
                <a:solidFill>
                  <a:srgbClr val="404040"/>
                </a:solidFill>
                <a:latin typeface="Helvetica Neue" charset="0"/>
              </a:rPr>
              <a:t>    其他队伍最终赢的场数</a:t>
            </a:r>
            <a:r>
              <a:rPr lang="zh-CN" altLang="en-US" sz="2400" dirty="0">
                <a:solidFill>
                  <a:srgbClr val="0000FF"/>
                </a:solidFill>
                <a:latin typeface="Helvetica Neue" charset="0"/>
              </a:rPr>
              <a:t>低于</a:t>
            </a:r>
            <a:r>
              <a:rPr lang="en-US" altLang="zh-CN" sz="2400" dirty="0">
                <a:solidFill>
                  <a:srgbClr val="0000FF"/>
                </a:solidFill>
                <a:latin typeface="Helvetica Neue" charset="0"/>
              </a:rPr>
              <a:t>84</a:t>
            </a:r>
            <a:r>
              <a:rPr lang="zh-CN" altLang="en-US" sz="2400" dirty="0">
                <a:solidFill>
                  <a:srgbClr val="404040"/>
                </a:solidFill>
                <a:latin typeface="Helvetica Neue" charset="0"/>
              </a:rPr>
              <a:t>（？）</a:t>
            </a:r>
            <a:endParaRPr lang="zh-CN" altLang="en-US" sz="2400" dirty="0"/>
          </a:p>
          <a:p>
            <a:pPr>
              <a:lnSpc>
                <a:spcPct val="110000"/>
              </a:lnSpc>
            </a:pPr>
            <a:endParaRPr lang="zh-CN" altLang="en-US" sz="2400" dirty="0"/>
          </a:p>
          <a:p>
            <a:pPr>
              <a:lnSpc>
                <a:spcPct val="110000"/>
              </a:lnSpc>
            </a:pPr>
            <a:endParaRPr lang="en-US" altLang="zh-CN"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endParaRPr lang="en-US" altLang="zh-CN" sz="2400" dirty="0"/>
          </a:p>
          <a:p>
            <a:pPr>
              <a:lnSpc>
                <a:spcPct val="100000"/>
              </a:lnSpc>
            </a:pPr>
            <a:endParaRPr lang="en-US" altLang="zh-CN" sz="2400" dirty="0"/>
          </a:p>
        </p:txBody>
      </p:sp>
      <p:graphicFrame>
        <p:nvGraphicFramePr>
          <p:cNvPr id="6" name="表格 5">
            <a:extLst>
              <a:ext uri="{FF2B5EF4-FFF2-40B4-BE49-F238E27FC236}">
                <a16:creationId xmlns:a16="http://schemas.microsoft.com/office/drawing/2014/main" id="{4D9451BF-B42E-A819-8115-A06A4118FB31}"/>
              </a:ext>
            </a:extLst>
          </p:cNvPr>
          <p:cNvGraphicFramePr>
            <a:graphicFrameLocks noGrp="1"/>
          </p:cNvGraphicFramePr>
          <p:nvPr>
            <p:extLst>
              <p:ext uri="{D42A27DB-BD31-4B8C-83A1-F6EECF244321}">
                <p14:modId xmlns:p14="http://schemas.microsoft.com/office/powerpoint/2010/main" val="3065509484"/>
              </p:ext>
            </p:extLst>
          </p:nvPr>
        </p:nvGraphicFramePr>
        <p:xfrm>
          <a:off x="2549421" y="2574493"/>
          <a:ext cx="7345019" cy="2088542"/>
        </p:xfrm>
        <a:graphic>
          <a:graphicData uri="http://schemas.openxmlformats.org/drawingml/2006/table">
            <a:tbl>
              <a:tblPr firstRow="1" bandRow="1">
                <a:tableStyleId>{5C22544A-7EE6-4342-B048-85BDC9FD1C3A}</a:tableStyleId>
              </a:tblPr>
              <a:tblGrid>
                <a:gridCol w="1292419">
                  <a:extLst>
                    <a:ext uri="{9D8B030D-6E8A-4147-A177-3AD203B41FA5}">
                      <a16:colId xmlns:a16="http://schemas.microsoft.com/office/drawing/2014/main" val="20000"/>
                    </a:ext>
                  </a:extLst>
                </a:gridCol>
                <a:gridCol w="738122">
                  <a:extLst>
                    <a:ext uri="{9D8B030D-6E8A-4147-A177-3AD203B41FA5}">
                      <a16:colId xmlns:a16="http://schemas.microsoft.com/office/drawing/2014/main" val="20001"/>
                    </a:ext>
                  </a:extLst>
                </a:gridCol>
                <a:gridCol w="888722">
                  <a:extLst>
                    <a:ext uri="{9D8B030D-6E8A-4147-A177-3AD203B41FA5}">
                      <a16:colId xmlns:a16="http://schemas.microsoft.com/office/drawing/2014/main" val="20002"/>
                    </a:ext>
                  </a:extLst>
                </a:gridCol>
                <a:gridCol w="1184300">
                  <a:extLst>
                    <a:ext uri="{9D8B030D-6E8A-4147-A177-3AD203B41FA5}">
                      <a16:colId xmlns:a16="http://schemas.microsoft.com/office/drawing/2014/main" val="20003"/>
                    </a:ext>
                  </a:extLst>
                </a:gridCol>
                <a:gridCol w="930522">
                  <a:extLst>
                    <a:ext uri="{9D8B030D-6E8A-4147-A177-3AD203B41FA5}">
                      <a16:colId xmlns:a16="http://schemas.microsoft.com/office/drawing/2014/main" val="20004"/>
                    </a:ext>
                  </a:extLst>
                </a:gridCol>
                <a:gridCol w="761336">
                  <a:extLst>
                    <a:ext uri="{9D8B030D-6E8A-4147-A177-3AD203B41FA5}">
                      <a16:colId xmlns:a16="http://schemas.microsoft.com/office/drawing/2014/main" val="20005"/>
                    </a:ext>
                  </a:extLst>
                </a:gridCol>
                <a:gridCol w="676743">
                  <a:extLst>
                    <a:ext uri="{9D8B030D-6E8A-4147-A177-3AD203B41FA5}">
                      <a16:colId xmlns:a16="http://schemas.microsoft.com/office/drawing/2014/main" val="20006"/>
                    </a:ext>
                  </a:extLst>
                </a:gridCol>
                <a:gridCol w="872855">
                  <a:extLst>
                    <a:ext uri="{9D8B030D-6E8A-4147-A177-3AD203B41FA5}">
                      <a16:colId xmlns:a16="http://schemas.microsoft.com/office/drawing/2014/main" val="20007"/>
                    </a:ext>
                  </a:extLst>
                </a:gridCol>
              </a:tblGrid>
              <a:tr h="503582">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队伍</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胜</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负</a:t>
                      </a: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余</a:t>
                      </a:r>
                    </a:p>
                  </a:txBody>
                  <a:tcPr anchor="ctr"/>
                </a:tc>
                <a:tc>
                  <a:txBody>
                    <a:bodyPr/>
                    <a:lstStyle/>
                    <a:p>
                      <a:pPr algn="ctr"/>
                      <a:r>
                        <a:rPr lang="en-US" altLang="zh-CN" sz="2000" dirty="0">
                          <a:solidFill>
                            <a:schemeClr val="bg1"/>
                          </a:solidFill>
                        </a:rPr>
                        <a:t>ATL</a:t>
                      </a:r>
                      <a:endParaRPr lang="zh-CN" altLang="en-US" sz="2000" dirty="0">
                        <a:solidFill>
                          <a:schemeClr val="bg1"/>
                        </a:solidFill>
                      </a:endParaRPr>
                    </a:p>
                  </a:txBody>
                  <a:tcPr anchor="ctr"/>
                </a:tc>
                <a:tc>
                  <a:txBody>
                    <a:bodyPr/>
                    <a:lstStyle/>
                    <a:p>
                      <a:pPr algn="ctr"/>
                      <a:r>
                        <a:rPr lang="en-US" altLang="zh-CN" sz="2000" dirty="0">
                          <a:solidFill>
                            <a:schemeClr val="bg1"/>
                          </a:solidFill>
                        </a:rPr>
                        <a:t>PHI</a:t>
                      </a:r>
                      <a:endParaRPr lang="zh-CN" altLang="en-US" sz="2000" dirty="0">
                        <a:solidFill>
                          <a:schemeClr val="bg1"/>
                        </a:solidFill>
                      </a:endParaRPr>
                    </a:p>
                  </a:txBody>
                  <a:tcPr anchor="ctr"/>
                </a:tc>
                <a:tc>
                  <a:txBody>
                    <a:bodyPr/>
                    <a:lstStyle/>
                    <a:p>
                      <a:pPr algn="ctr"/>
                      <a:r>
                        <a:rPr lang="en-US" altLang="zh-CN" sz="2000" dirty="0">
                          <a:solidFill>
                            <a:schemeClr val="bg1"/>
                          </a:solidFill>
                        </a:rPr>
                        <a:t>NY</a:t>
                      </a:r>
                      <a:endParaRPr lang="zh-CN" altLang="en-US" sz="2000" dirty="0">
                        <a:solidFill>
                          <a:schemeClr val="bg1"/>
                        </a:solidFill>
                      </a:endParaRPr>
                    </a:p>
                  </a:txBody>
                  <a:tcPr anchor="ctr"/>
                </a:tc>
                <a:tc>
                  <a:txBody>
                    <a:bodyPr/>
                    <a:lstStyle/>
                    <a:p>
                      <a:pPr algn="ctr"/>
                      <a:r>
                        <a:rPr lang="en-US" altLang="zh-CN" sz="2000" dirty="0">
                          <a:solidFill>
                            <a:schemeClr val="bg1"/>
                          </a:solidFill>
                        </a:rPr>
                        <a:t>MON</a:t>
                      </a:r>
                      <a:endParaRPr lang="zh-CN" altLang="en-US" sz="2000" dirty="0">
                        <a:solidFill>
                          <a:schemeClr val="bg1"/>
                        </a:solidFill>
                      </a:endParaRPr>
                    </a:p>
                  </a:txBody>
                  <a:tcPr anchor="ctr"/>
                </a:tc>
                <a:extLst>
                  <a:ext uri="{0D108BD9-81ED-4DB2-BD59-A6C34878D82A}">
                    <a16:rowId xmlns:a16="http://schemas.microsoft.com/office/drawing/2014/main" val="10000"/>
                  </a:ext>
                </a:extLst>
              </a:tr>
              <a:tr h="382037">
                <a:tc>
                  <a:txBody>
                    <a:bodyPr/>
                    <a:lstStyle/>
                    <a:p>
                      <a:r>
                        <a:rPr lang="en-US" altLang="zh-CN" sz="2000" dirty="0"/>
                        <a:t>Atlanta</a:t>
                      </a:r>
                      <a:endParaRPr lang="zh-CN" altLang="en-US" sz="2000" dirty="0"/>
                    </a:p>
                  </a:txBody>
                  <a:tcPr/>
                </a:tc>
                <a:tc>
                  <a:txBody>
                    <a:bodyPr/>
                    <a:lstStyle/>
                    <a:p>
                      <a:pPr algn="ctr"/>
                      <a:r>
                        <a:rPr lang="en-US" altLang="zh-CN" sz="2000" dirty="0"/>
                        <a:t>82</a:t>
                      </a:r>
                      <a:endParaRPr lang="zh-CN" altLang="en-US" sz="2000" dirty="0"/>
                    </a:p>
                  </a:txBody>
                  <a:tcPr anchor="ctr"/>
                </a:tc>
                <a:tc>
                  <a:txBody>
                    <a:bodyPr/>
                    <a:lstStyle/>
                    <a:p>
                      <a:pPr algn="ctr"/>
                      <a:r>
                        <a:rPr lang="en-US" altLang="zh-CN" sz="2000" dirty="0"/>
                        <a:t>71</a:t>
                      </a:r>
                      <a:endParaRPr lang="zh-CN" altLang="en-US" sz="2000" dirty="0"/>
                    </a:p>
                  </a:txBody>
                  <a:tcPr anchor="ctr"/>
                </a:tc>
                <a:tc>
                  <a:txBody>
                    <a:bodyPr/>
                    <a:lstStyle/>
                    <a:p>
                      <a:pPr algn="ctr"/>
                      <a:r>
                        <a:rPr lang="en-US" altLang="zh-CN" sz="2000" dirty="0">
                          <a:solidFill>
                            <a:srgbClr val="FF0000"/>
                          </a:solidFill>
                        </a:rPr>
                        <a:t>8</a:t>
                      </a:r>
                      <a:endParaRPr lang="zh-CN" altLang="en-US" sz="2000" dirty="0">
                        <a:solidFill>
                          <a:srgbClr val="FF0000"/>
                        </a:solidFill>
                      </a:endParaRPr>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4</a:t>
                      </a:r>
                      <a:endParaRPr lang="zh-CN" altLang="en-US" sz="2000" dirty="0"/>
                    </a:p>
                  </a:txBody>
                  <a:tcPr anchor="ctr"/>
                </a:tc>
                <a:tc>
                  <a:txBody>
                    <a:bodyPr/>
                    <a:lstStyle/>
                    <a:p>
                      <a:pPr algn="ctr"/>
                      <a:r>
                        <a:rPr lang="en-US" altLang="zh-CN" sz="2000" dirty="0"/>
                        <a:t>3</a:t>
                      </a:r>
                      <a:endParaRPr lang="zh-CN" altLang="en-US" sz="2000" dirty="0"/>
                    </a:p>
                  </a:txBody>
                  <a:tcPr anchor="ctr"/>
                </a:tc>
                <a:tc>
                  <a:txBody>
                    <a:bodyPr/>
                    <a:lstStyle/>
                    <a:p>
                      <a:pPr algn="ctr"/>
                      <a:r>
                        <a:rPr lang="en-US" altLang="zh-CN" sz="2000" dirty="0"/>
                        <a:t>1</a:t>
                      </a:r>
                      <a:endParaRPr lang="zh-CN" altLang="en-US" sz="2000" dirty="0"/>
                    </a:p>
                  </a:txBody>
                  <a:tcPr anchor="ctr"/>
                </a:tc>
                <a:extLst>
                  <a:ext uri="{0D108BD9-81ED-4DB2-BD59-A6C34878D82A}">
                    <a16:rowId xmlns:a16="http://schemas.microsoft.com/office/drawing/2014/main" val="10001"/>
                  </a:ext>
                </a:extLst>
              </a:tr>
              <a:tr h="382037">
                <a:tc>
                  <a:txBody>
                    <a:bodyPr/>
                    <a:lstStyle/>
                    <a:p>
                      <a:r>
                        <a:rPr lang="en-US" altLang="zh-CN" sz="2000" dirty="0"/>
                        <a:t>Philly</a:t>
                      </a:r>
                      <a:endParaRPr lang="zh-CN" altLang="en-US" sz="2000" dirty="0"/>
                    </a:p>
                  </a:txBody>
                  <a:tcPr/>
                </a:tc>
                <a:tc>
                  <a:txBody>
                    <a:bodyPr/>
                    <a:lstStyle/>
                    <a:p>
                      <a:pPr algn="ctr"/>
                      <a:r>
                        <a:rPr lang="en-US" altLang="zh-CN" sz="2000" dirty="0"/>
                        <a:t>81</a:t>
                      </a:r>
                      <a:endParaRPr lang="zh-CN" altLang="en-US" sz="2000" dirty="0"/>
                    </a:p>
                  </a:txBody>
                  <a:tcPr anchor="ctr"/>
                </a:tc>
                <a:tc>
                  <a:txBody>
                    <a:bodyPr/>
                    <a:lstStyle/>
                    <a:p>
                      <a:pPr algn="ctr"/>
                      <a:r>
                        <a:rPr lang="en-US" altLang="zh-CN" sz="2000" dirty="0"/>
                        <a:t>75</a:t>
                      </a:r>
                      <a:endParaRPr lang="zh-CN" altLang="en-US" sz="2000" dirty="0"/>
                    </a:p>
                  </a:txBody>
                  <a:tcPr anchor="ctr"/>
                </a:tc>
                <a:tc>
                  <a:txBody>
                    <a:bodyPr/>
                    <a:lstStyle/>
                    <a:p>
                      <a:pPr algn="ctr"/>
                      <a:r>
                        <a:rPr lang="en-US" altLang="zh-CN" sz="2000" dirty="0">
                          <a:solidFill>
                            <a:srgbClr val="FF0000"/>
                          </a:solidFill>
                        </a:rPr>
                        <a:t>6</a:t>
                      </a:r>
                      <a:endParaRPr lang="zh-CN" altLang="en-US" sz="2000" dirty="0">
                        <a:solidFill>
                          <a:srgbClr val="FF0000"/>
                        </a:solidFill>
                      </a:endParaRPr>
                    </a:p>
                  </a:txBody>
                  <a:tcPr anchor="ctr"/>
                </a:tc>
                <a:tc>
                  <a:txBody>
                    <a:bodyPr/>
                    <a:lstStyle/>
                    <a:p>
                      <a:pPr algn="ctr"/>
                      <a:r>
                        <a:rPr lang="en-US" altLang="zh-CN" sz="2000" dirty="0"/>
                        <a:t>4</a:t>
                      </a:r>
                      <a:endParaRPr lang="zh-CN" altLang="en-US" sz="2000" dirty="0"/>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1</a:t>
                      </a:r>
                      <a:endParaRPr lang="zh-CN" altLang="en-US" sz="2000" dirty="0"/>
                    </a:p>
                  </a:txBody>
                  <a:tcPr anchor="ctr"/>
                </a:tc>
                <a:extLst>
                  <a:ext uri="{0D108BD9-81ED-4DB2-BD59-A6C34878D82A}">
                    <a16:rowId xmlns:a16="http://schemas.microsoft.com/office/drawing/2014/main" val="10002"/>
                  </a:ext>
                </a:extLst>
              </a:tr>
              <a:tr h="382037">
                <a:tc>
                  <a:txBody>
                    <a:bodyPr/>
                    <a:lstStyle/>
                    <a:p>
                      <a:r>
                        <a:rPr lang="en-US" altLang="zh-CN" sz="2000" dirty="0"/>
                        <a:t>New</a:t>
                      </a:r>
                      <a:r>
                        <a:rPr lang="zh-CN" altLang="en-US" sz="2000" dirty="0"/>
                        <a:t> </a:t>
                      </a:r>
                      <a:r>
                        <a:rPr lang="en-US" altLang="zh-CN" sz="2000" dirty="0"/>
                        <a:t>York</a:t>
                      </a:r>
                      <a:endParaRPr lang="zh-CN" altLang="en-US" sz="2000" dirty="0"/>
                    </a:p>
                  </a:txBody>
                  <a:tcPr/>
                </a:tc>
                <a:tc>
                  <a:txBody>
                    <a:bodyPr/>
                    <a:lstStyle/>
                    <a:p>
                      <a:pPr algn="ctr"/>
                      <a:r>
                        <a:rPr lang="en-US" altLang="zh-CN" sz="2000" dirty="0"/>
                        <a:t>78</a:t>
                      </a:r>
                      <a:endParaRPr lang="zh-CN" altLang="en-US" sz="2000" dirty="0"/>
                    </a:p>
                  </a:txBody>
                  <a:tcPr anchor="ctr"/>
                </a:tc>
                <a:tc>
                  <a:txBody>
                    <a:bodyPr/>
                    <a:lstStyle/>
                    <a:p>
                      <a:pPr algn="ctr"/>
                      <a:r>
                        <a:rPr lang="en-US" altLang="zh-CN" sz="2000" dirty="0"/>
                        <a:t>78</a:t>
                      </a:r>
                      <a:endParaRPr lang="zh-CN" altLang="en-US" sz="2000" dirty="0"/>
                    </a:p>
                  </a:txBody>
                  <a:tcPr anchor="ctr"/>
                </a:tc>
                <a:tc>
                  <a:txBody>
                    <a:bodyPr/>
                    <a:lstStyle/>
                    <a:p>
                      <a:pPr algn="ctr"/>
                      <a:r>
                        <a:rPr lang="en-US" altLang="zh-CN" sz="2000" dirty="0">
                          <a:solidFill>
                            <a:srgbClr val="FF0000"/>
                          </a:solidFill>
                        </a:rPr>
                        <a:t>6</a:t>
                      </a:r>
                      <a:endParaRPr lang="zh-CN" altLang="en-US" sz="2000" dirty="0">
                        <a:solidFill>
                          <a:srgbClr val="FF0000"/>
                        </a:solidFill>
                      </a:endParaRPr>
                    </a:p>
                  </a:txBody>
                  <a:tcPr anchor="ctr"/>
                </a:tc>
                <a:tc>
                  <a:txBody>
                    <a:bodyPr/>
                    <a:lstStyle/>
                    <a:p>
                      <a:pPr algn="ctr"/>
                      <a:r>
                        <a:rPr lang="en-US" altLang="zh-CN" sz="2000" dirty="0"/>
                        <a:t>3</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a:t>
                      </a:r>
                      <a:endParaRPr lang="zh-CN" altLang="en-US" sz="2000" dirty="0"/>
                    </a:p>
                  </a:txBody>
                  <a:tcPr anchor="ctr"/>
                </a:tc>
                <a:tc>
                  <a:txBody>
                    <a:bodyPr/>
                    <a:lstStyle/>
                    <a:p>
                      <a:pPr algn="ctr"/>
                      <a:r>
                        <a:rPr lang="en-US" altLang="zh-CN" sz="2000" dirty="0"/>
                        <a:t>2</a:t>
                      </a:r>
                      <a:endParaRPr lang="zh-CN" altLang="en-US" sz="2000" dirty="0"/>
                    </a:p>
                  </a:txBody>
                  <a:tcPr anchor="ctr"/>
                </a:tc>
                <a:extLst>
                  <a:ext uri="{0D108BD9-81ED-4DB2-BD59-A6C34878D82A}">
                    <a16:rowId xmlns:a16="http://schemas.microsoft.com/office/drawing/2014/main" val="10003"/>
                  </a:ext>
                </a:extLst>
              </a:tr>
              <a:tr h="382037">
                <a:tc>
                  <a:txBody>
                    <a:bodyPr/>
                    <a:lstStyle/>
                    <a:p>
                      <a:r>
                        <a:rPr lang="en-US" altLang="zh-CN" sz="2000" dirty="0"/>
                        <a:t>Montreal</a:t>
                      </a:r>
                      <a:endParaRPr lang="zh-CN" altLang="en-US" sz="2000" dirty="0"/>
                    </a:p>
                  </a:txBody>
                  <a:tcPr/>
                </a:tc>
                <a:tc>
                  <a:txBody>
                    <a:bodyPr/>
                    <a:lstStyle/>
                    <a:p>
                      <a:pPr algn="ctr"/>
                      <a:r>
                        <a:rPr lang="en-US" altLang="zh-CN" sz="2000" dirty="0"/>
                        <a:t>74</a:t>
                      </a:r>
                      <a:endParaRPr lang="zh-CN" altLang="en-US" sz="2000" dirty="0"/>
                    </a:p>
                  </a:txBody>
                  <a:tcPr anchor="ctr"/>
                </a:tc>
                <a:tc>
                  <a:txBody>
                    <a:bodyPr/>
                    <a:lstStyle/>
                    <a:p>
                      <a:pPr algn="ctr"/>
                      <a:r>
                        <a:rPr lang="en-US" altLang="zh-CN" sz="2000" dirty="0"/>
                        <a:t>84</a:t>
                      </a:r>
                      <a:endParaRPr lang="zh-CN" altLang="en-US" sz="2000" dirty="0"/>
                    </a:p>
                  </a:txBody>
                  <a:tcPr anchor="ctr"/>
                </a:tc>
                <a:tc>
                  <a:txBody>
                    <a:bodyPr/>
                    <a:lstStyle/>
                    <a:p>
                      <a:pPr algn="ctr"/>
                      <a:r>
                        <a:rPr lang="en-US" altLang="zh-CN" sz="2000" dirty="0">
                          <a:solidFill>
                            <a:srgbClr val="FF0000"/>
                          </a:solidFill>
                        </a:rPr>
                        <a:t>4</a:t>
                      </a:r>
                      <a:endParaRPr lang="zh-CN" altLang="en-US" sz="2000" dirty="0">
                        <a:solidFill>
                          <a:srgbClr val="FF0000"/>
                        </a:solidFill>
                      </a:endParaRPr>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1</a:t>
                      </a:r>
                      <a:endParaRPr lang="zh-CN" altLang="en-US" sz="2000" dirty="0"/>
                    </a:p>
                  </a:txBody>
                  <a:tcPr anchor="ctr"/>
                </a:tc>
                <a:tc>
                  <a:txBody>
                    <a:bodyPr/>
                    <a:lstStyle/>
                    <a:p>
                      <a:pPr algn="ctr"/>
                      <a:r>
                        <a:rPr lang="en-US" altLang="zh-CN" sz="2000" dirty="0"/>
                        <a:t>2</a:t>
                      </a:r>
                      <a:endParaRPr lang="zh-CN" altLang="en-US" sz="2000" dirty="0"/>
                    </a:p>
                  </a:txBody>
                  <a:tcPr anchor="ctr"/>
                </a:tc>
                <a:tc>
                  <a:txBody>
                    <a:bodyPr/>
                    <a:lstStyle/>
                    <a:p>
                      <a:pPr algn="ctr"/>
                      <a:r>
                        <a:rPr lang="en-US" altLang="zh-CN" sz="2000" dirty="0"/>
                        <a:t>--</a:t>
                      </a:r>
                      <a:endParaRPr lang="zh-CN" altLang="en-US" sz="20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90276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网络流例题</a:t>
            </a:r>
          </a:p>
        </p:txBody>
      </p:sp>
      <p:sp>
        <p:nvSpPr>
          <p:cNvPr id="3" name="副标题 2"/>
          <p:cNvSpPr>
            <a:spLocks noGrp="1"/>
          </p:cNvSpPr>
          <p:nvPr>
            <p:ph type="subTitle" idx="1"/>
          </p:nvPr>
        </p:nvSpPr>
        <p:spPr/>
        <p:txBody>
          <a:bodyPr/>
          <a:lstStyle/>
          <a:p>
            <a:r>
              <a:rPr lang="en-US" altLang="zh-CN" dirty="0"/>
              <a:t>8.5 </a:t>
            </a:r>
            <a:r>
              <a:rPr lang="zh-CN" altLang="en-US" dirty="0"/>
              <a:t>拓展延伸</a:t>
            </a:r>
          </a:p>
        </p:txBody>
      </p:sp>
      <p:sp>
        <p:nvSpPr>
          <p:cNvPr id="4" name="文本占位符 3"/>
          <p:cNvSpPr>
            <a:spLocks noGrp="1"/>
          </p:cNvSpPr>
          <p:nvPr>
            <p:ph type="body" idx="10"/>
          </p:nvPr>
        </p:nvSpPr>
        <p:spPr/>
        <p:txBody>
          <a:bodyPr/>
          <a:lstStyle/>
          <a:p>
            <a:r>
              <a:rPr lang="zh-CN" altLang="en-US" dirty="0"/>
              <a:t>数据结构</a:t>
            </a:r>
          </a:p>
        </p:txBody>
      </p:sp>
      <p:sp>
        <p:nvSpPr>
          <p:cNvPr id="9" name="椭圆 8">
            <a:extLst>
              <a:ext uri="{FF2B5EF4-FFF2-40B4-BE49-F238E27FC236}">
                <a16:creationId xmlns:a16="http://schemas.microsoft.com/office/drawing/2014/main" id="{A43CB8A6-82FE-47AA-5D7E-D36FFBAED9F1}"/>
              </a:ext>
            </a:extLst>
          </p:cNvPr>
          <p:cNvSpPr/>
          <p:nvPr/>
        </p:nvSpPr>
        <p:spPr>
          <a:xfrm>
            <a:off x="4343061" y="2446108"/>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A-P</a:t>
            </a:r>
            <a:endParaRPr kumimoji="1" lang="zh-CN" altLang="en-US" sz="1400" dirty="0">
              <a:solidFill>
                <a:schemeClr val="tx1"/>
              </a:solidFill>
            </a:endParaRPr>
          </a:p>
        </p:txBody>
      </p:sp>
      <p:sp>
        <p:nvSpPr>
          <p:cNvPr id="10" name="椭圆 9">
            <a:extLst>
              <a:ext uri="{FF2B5EF4-FFF2-40B4-BE49-F238E27FC236}">
                <a16:creationId xmlns:a16="http://schemas.microsoft.com/office/drawing/2014/main" id="{4B1E0FD3-3F1A-C44C-3E5A-A9C29E953EC3}"/>
              </a:ext>
            </a:extLst>
          </p:cNvPr>
          <p:cNvSpPr/>
          <p:nvPr/>
        </p:nvSpPr>
        <p:spPr>
          <a:xfrm>
            <a:off x="4343061" y="2950164"/>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A-N</a:t>
            </a:r>
            <a:endParaRPr kumimoji="1" lang="zh-CN" altLang="en-US" sz="1400" dirty="0">
              <a:solidFill>
                <a:schemeClr val="tx1"/>
              </a:solidFill>
            </a:endParaRPr>
          </a:p>
        </p:txBody>
      </p:sp>
      <p:sp>
        <p:nvSpPr>
          <p:cNvPr id="11" name="椭圆 10">
            <a:extLst>
              <a:ext uri="{FF2B5EF4-FFF2-40B4-BE49-F238E27FC236}">
                <a16:creationId xmlns:a16="http://schemas.microsoft.com/office/drawing/2014/main" id="{62016C81-38FF-125D-BFC9-1587DD5019C4}"/>
              </a:ext>
            </a:extLst>
          </p:cNvPr>
          <p:cNvSpPr/>
          <p:nvPr/>
        </p:nvSpPr>
        <p:spPr>
          <a:xfrm>
            <a:off x="4343061" y="3454220"/>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A-M</a:t>
            </a:r>
            <a:endParaRPr kumimoji="1" lang="zh-CN" altLang="en-US" sz="1400" dirty="0">
              <a:solidFill>
                <a:schemeClr val="tx1"/>
              </a:solidFill>
            </a:endParaRPr>
          </a:p>
        </p:txBody>
      </p:sp>
      <p:sp>
        <p:nvSpPr>
          <p:cNvPr id="12" name="椭圆 11">
            <a:extLst>
              <a:ext uri="{FF2B5EF4-FFF2-40B4-BE49-F238E27FC236}">
                <a16:creationId xmlns:a16="http://schemas.microsoft.com/office/drawing/2014/main" id="{C38DD458-E897-4006-A5F0-562E6125BB71}"/>
              </a:ext>
            </a:extLst>
          </p:cNvPr>
          <p:cNvSpPr/>
          <p:nvPr/>
        </p:nvSpPr>
        <p:spPr>
          <a:xfrm>
            <a:off x="4343061" y="4534340"/>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P-M</a:t>
            </a:r>
            <a:endParaRPr kumimoji="1" lang="zh-CN" altLang="en-US" sz="1400" dirty="0">
              <a:solidFill>
                <a:schemeClr val="tx1"/>
              </a:solidFill>
            </a:endParaRPr>
          </a:p>
        </p:txBody>
      </p:sp>
      <p:sp>
        <p:nvSpPr>
          <p:cNvPr id="13" name="椭圆 12">
            <a:extLst>
              <a:ext uri="{FF2B5EF4-FFF2-40B4-BE49-F238E27FC236}">
                <a16:creationId xmlns:a16="http://schemas.microsoft.com/office/drawing/2014/main" id="{3C9A7C3E-40AB-AD05-A21E-1211FB87EE45}"/>
              </a:ext>
            </a:extLst>
          </p:cNvPr>
          <p:cNvSpPr/>
          <p:nvPr/>
        </p:nvSpPr>
        <p:spPr>
          <a:xfrm>
            <a:off x="6215269" y="2302092"/>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ATL</a:t>
            </a:r>
            <a:endParaRPr kumimoji="1" lang="zh-CN" altLang="en-US" sz="1400" dirty="0">
              <a:solidFill>
                <a:schemeClr val="tx1"/>
              </a:solidFill>
            </a:endParaRPr>
          </a:p>
        </p:txBody>
      </p:sp>
      <p:sp>
        <p:nvSpPr>
          <p:cNvPr id="14" name="椭圆 13">
            <a:extLst>
              <a:ext uri="{FF2B5EF4-FFF2-40B4-BE49-F238E27FC236}">
                <a16:creationId xmlns:a16="http://schemas.microsoft.com/office/drawing/2014/main" id="{634F6078-841B-C9B4-8CDB-25A62E7E51F5}"/>
              </a:ext>
            </a:extLst>
          </p:cNvPr>
          <p:cNvSpPr/>
          <p:nvPr/>
        </p:nvSpPr>
        <p:spPr>
          <a:xfrm>
            <a:off x="6215269" y="3136342"/>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PHI</a:t>
            </a:r>
            <a:endParaRPr kumimoji="1" lang="zh-CN" altLang="en-US" sz="1400" dirty="0">
              <a:solidFill>
                <a:schemeClr val="tx1"/>
              </a:solidFill>
            </a:endParaRPr>
          </a:p>
        </p:txBody>
      </p:sp>
      <p:sp>
        <p:nvSpPr>
          <p:cNvPr id="15" name="椭圆 14">
            <a:extLst>
              <a:ext uri="{FF2B5EF4-FFF2-40B4-BE49-F238E27FC236}">
                <a16:creationId xmlns:a16="http://schemas.microsoft.com/office/drawing/2014/main" id="{0B8206E7-07A9-721B-716C-A39C8A113A57}"/>
              </a:ext>
            </a:extLst>
          </p:cNvPr>
          <p:cNvSpPr/>
          <p:nvPr/>
        </p:nvSpPr>
        <p:spPr>
          <a:xfrm>
            <a:off x="6359285" y="3943353"/>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NY</a:t>
            </a:r>
            <a:endParaRPr kumimoji="1" lang="zh-CN" altLang="en-US" sz="1400" dirty="0">
              <a:solidFill>
                <a:schemeClr val="tx1"/>
              </a:solidFill>
            </a:endParaRPr>
          </a:p>
        </p:txBody>
      </p:sp>
      <p:sp>
        <p:nvSpPr>
          <p:cNvPr id="16" name="椭圆 15">
            <a:extLst>
              <a:ext uri="{FF2B5EF4-FFF2-40B4-BE49-F238E27FC236}">
                <a16:creationId xmlns:a16="http://schemas.microsoft.com/office/drawing/2014/main" id="{ECFB37EB-89C4-031F-49C7-9320341AA58D}"/>
              </a:ext>
            </a:extLst>
          </p:cNvPr>
          <p:cNvSpPr/>
          <p:nvPr/>
        </p:nvSpPr>
        <p:spPr>
          <a:xfrm>
            <a:off x="6359285" y="4807449"/>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MON</a:t>
            </a:r>
            <a:endParaRPr kumimoji="1" lang="zh-CN" altLang="en-US" sz="1400" dirty="0">
              <a:solidFill>
                <a:schemeClr val="tx1"/>
              </a:solidFill>
            </a:endParaRPr>
          </a:p>
        </p:txBody>
      </p:sp>
      <p:sp>
        <p:nvSpPr>
          <p:cNvPr id="17" name="椭圆 16">
            <a:extLst>
              <a:ext uri="{FF2B5EF4-FFF2-40B4-BE49-F238E27FC236}">
                <a16:creationId xmlns:a16="http://schemas.microsoft.com/office/drawing/2014/main" id="{66942879-6C92-9B0B-E70D-CB53471CD918}"/>
              </a:ext>
            </a:extLst>
          </p:cNvPr>
          <p:cNvSpPr/>
          <p:nvPr/>
        </p:nvSpPr>
        <p:spPr>
          <a:xfrm>
            <a:off x="2326837" y="3856422"/>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s</a:t>
            </a:r>
            <a:endParaRPr kumimoji="1" lang="zh-CN" altLang="en-US" sz="2800" dirty="0">
              <a:solidFill>
                <a:schemeClr val="bg1"/>
              </a:solidFill>
            </a:endParaRPr>
          </a:p>
        </p:txBody>
      </p:sp>
      <p:sp>
        <p:nvSpPr>
          <p:cNvPr id="18" name="椭圆 17">
            <a:extLst>
              <a:ext uri="{FF2B5EF4-FFF2-40B4-BE49-F238E27FC236}">
                <a16:creationId xmlns:a16="http://schemas.microsoft.com/office/drawing/2014/main" id="{FEFBA37C-F45E-FD11-9715-D149DDA0F83B}"/>
              </a:ext>
            </a:extLst>
          </p:cNvPr>
          <p:cNvSpPr/>
          <p:nvPr/>
        </p:nvSpPr>
        <p:spPr>
          <a:xfrm>
            <a:off x="8722465" y="3302742"/>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chemeClr val="bg1"/>
                </a:solidFill>
              </a:rPr>
              <a:t>t</a:t>
            </a:r>
            <a:endParaRPr kumimoji="1" lang="zh-CN" altLang="en-US" sz="2800" dirty="0">
              <a:solidFill>
                <a:schemeClr val="bg1"/>
              </a:solidFill>
            </a:endParaRPr>
          </a:p>
        </p:txBody>
      </p:sp>
      <p:sp>
        <p:nvSpPr>
          <p:cNvPr id="19" name="文本框 18">
            <a:extLst>
              <a:ext uri="{FF2B5EF4-FFF2-40B4-BE49-F238E27FC236}">
                <a16:creationId xmlns:a16="http://schemas.microsoft.com/office/drawing/2014/main" id="{FEA4A39A-7556-D230-FEFD-77B4B867B031}"/>
              </a:ext>
            </a:extLst>
          </p:cNvPr>
          <p:cNvSpPr txBox="1"/>
          <p:nvPr/>
        </p:nvSpPr>
        <p:spPr>
          <a:xfrm>
            <a:off x="3858593" y="1964393"/>
            <a:ext cx="1326154"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比赛组合</a:t>
            </a:r>
          </a:p>
        </p:txBody>
      </p:sp>
      <p:sp>
        <p:nvSpPr>
          <p:cNvPr id="20" name="文本框 19">
            <a:extLst>
              <a:ext uri="{FF2B5EF4-FFF2-40B4-BE49-F238E27FC236}">
                <a16:creationId xmlns:a16="http://schemas.microsoft.com/office/drawing/2014/main" id="{E394B0E4-71FF-F4FD-076C-8C8CA19B13F1}"/>
              </a:ext>
            </a:extLst>
          </p:cNvPr>
          <p:cNvSpPr txBox="1"/>
          <p:nvPr/>
        </p:nvSpPr>
        <p:spPr>
          <a:xfrm>
            <a:off x="6359285" y="5677176"/>
            <a:ext cx="792088" cy="369332"/>
          </a:xfrm>
          <a:prstGeom prst="rect">
            <a:avLst/>
          </a:prstGeom>
          <a:noFill/>
        </p:spPr>
        <p:txBody>
          <a:bodyPr wrap="square" rtlCol="0">
            <a:spAutoFit/>
          </a:bodyPr>
          <a:lstStyle/>
          <a:p>
            <a:r>
              <a:rPr kumimoji="1" lang="zh-CN" altLang="en-US" dirty="0"/>
              <a:t>球队</a:t>
            </a:r>
          </a:p>
        </p:txBody>
      </p:sp>
      <p:cxnSp>
        <p:nvCxnSpPr>
          <p:cNvPr id="21" name="直线箭头连接符 20">
            <a:extLst>
              <a:ext uri="{FF2B5EF4-FFF2-40B4-BE49-F238E27FC236}">
                <a16:creationId xmlns:a16="http://schemas.microsoft.com/office/drawing/2014/main" id="{8FAD1FDF-C541-B265-6E2B-E3AAA96425DF}"/>
              </a:ext>
            </a:extLst>
          </p:cNvPr>
          <p:cNvCxnSpPr>
            <a:stCxn id="17" idx="6"/>
            <a:endCxn id="9" idx="2"/>
          </p:cNvCxnSpPr>
          <p:nvPr/>
        </p:nvCxnSpPr>
        <p:spPr>
          <a:xfrm flipV="1">
            <a:off x="2830893" y="2597586"/>
            <a:ext cx="1512168" cy="151086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9C54137-5C6B-F796-F10F-975090C815AB}"/>
              </a:ext>
            </a:extLst>
          </p:cNvPr>
          <p:cNvCxnSpPr>
            <a:stCxn id="17" idx="6"/>
            <a:endCxn id="10" idx="2"/>
          </p:cNvCxnSpPr>
          <p:nvPr/>
        </p:nvCxnSpPr>
        <p:spPr>
          <a:xfrm flipV="1">
            <a:off x="2830893" y="3101642"/>
            <a:ext cx="1512168" cy="100680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FCD435C-3920-6219-44EB-044BD2333C1F}"/>
              </a:ext>
            </a:extLst>
          </p:cNvPr>
          <p:cNvCxnSpPr>
            <a:stCxn id="17" idx="6"/>
            <a:endCxn id="11" idx="2"/>
          </p:cNvCxnSpPr>
          <p:nvPr/>
        </p:nvCxnSpPr>
        <p:spPr>
          <a:xfrm flipV="1">
            <a:off x="2830893" y="3605698"/>
            <a:ext cx="1512168" cy="50275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E72B1B8-DF5A-00F4-B6CA-ED9C454E233D}"/>
              </a:ext>
            </a:extLst>
          </p:cNvPr>
          <p:cNvCxnSpPr>
            <a:stCxn id="17" idx="6"/>
            <a:endCxn id="12" idx="2"/>
          </p:cNvCxnSpPr>
          <p:nvPr/>
        </p:nvCxnSpPr>
        <p:spPr>
          <a:xfrm>
            <a:off x="2830893" y="4108450"/>
            <a:ext cx="1512168" cy="57736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6CEEB1E-A3C7-88FC-DD60-E408BDA130EC}"/>
              </a:ext>
            </a:extLst>
          </p:cNvPr>
          <p:cNvSpPr txBox="1"/>
          <p:nvPr/>
        </p:nvSpPr>
        <p:spPr>
          <a:xfrm>
            <a:off x="3671742" y="2756076"/>
            <a:ext cx="298480" cy="338554"/>
          </a:xfrm>
          <a:prstGeom prst="rect">
            <a:avLst/>
          </a:prstGeom>
          <a:noFill/>
        </p:spPr>
        <p:txBody>
          <a:bodyPr wrap="none" rtlCol="0">
            <a:spAutoFit/>
          </a:bodyPr>
          <a:lstStyle/>
          <a:p>
            <a:r>
              <a:rPr kumimoji="1" lang="en-US" altLang="zh-CN" sz="1600" dirty="0"/>
              <a:t>4</a:t>
            </a:r>
            <a:endParaRPr kumimoji="1" lang="zh-CN" altLang="en-US" sz="1600" dirty="0"/>
          </a:p>
        </p:txBody>
      </p:sp>
      <p:sp>
        <p:nvSpPr>
          <p:cNvPr id="26" name="文本框 25">
            <a:extLst>
              <a:ext uri="{FF2B5EF4-FFF2-40B4-BE49-F238E27FC236}">
                <a16:creationId xmlns:a16="http://schemas.microsoft.com/office/drawing/2014/main" id="{E2096741-2519-61CF-BAC5-0151F198303D}"/>
              </a:ext>
            </a:extLst>
          </p:cNvPr>
          <p:cNvSpPr txBox="1"/>
          <p:nvPr/>
        </p:nvSpPr>
        <p:spPr>
          <a:xfrm>
            <a:off x="3709353" y="3120952"/>
            <a:ext cx="298480" cy="338554"/>
          </a:xfrm>
          <a:prstGeom prst="rect">
            <a:avLst/>
          </a:prstGeom>
          <a:noFill/>
        </p:spPr>
        <p:txBody>
          <a:bodyPr wrap="none" rtlCol="0">
            <a:spAutoFit/>
          </a:bodyPr>
          <a:lstStyle/>
          <a:p>
            <a:r>
              <a:rPr kumimoji="1" lang="en-US" altLang="zh-CN" sz="1600" dirty="0"/>
              <a:t>3</a:t>
            </a:r>
            <a:endParaRPr kumimoji="1" lang="zh-CN" altLang="en-US" sz="1600" dirty="0"/>
          </a:p>
        </p:txBody>
      </p:sp>
      <p:sp>
        <p:nvSpPr>
          <p:cNvPr id="27" name="文本框 26">
            <a:extLst>
              <a:ext uri="{FF2B5EF4-FFF2-40B4-BE49-F238E27FC236}">
                <a16:creationId xmlns:a16="http://schemas.microsoft.com/office/drawing/2014/main" id="{93231AA8-94AA-A4D1-62F3-1DB3C133CCC2}"/>
              </a:ext>
            </a:extLst>
          </p:cNvPr>
          <p:cNvSpPr txBox="1"/>
          <p:nvPr/>
        </p:nvSpPr>
        <p:spPr>
          <a:xfrm>
            <a:off x="3727727" y="3466890"/>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28" name="文本框 27">
            <a:extLst>
              <a:ext uri="{FF2B5EF4-FFF2-40B4-BE49-F238E27FC236}">
                <a16:creationId xmlns:a16="http://schemas.microsoft.com/office/drawing/2014/main" id="{31819374-9CEF-A197-1E94-564D12A7DFB0}"/>
              </a:ext>
            </a:extLst>
          </p:cNvPr>
          <p:cNvSpPr txBox="1"/>
          <p:nvPr/>
        </p:nvSpPr>
        <p:spPr>
          <a:xfrm>
            <a:off x="3735273" y="4249221"/>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29" name="文本框 28">
            <a:extLst>
              <a:ext uri="{FF2B5EF4-FFF2-40B4-BE49-F238E27FC236}">
                <a16:creationId xmlns:a16="http://schemas.microsoft.com/office/drawing/2014/main" id="{1DB017BB-1B86-72FC-C843-3E1AAC670AA7}"/>
              </a:ext>
            </a:extLst>
          </p:cNvPr>
          <p:cNvSpPr txBox="1"/>
          <p:nvPr/>
        </p:nvSpPr>
        <p:spPr>
          <a:xfrm>
            <a:off x="2458054" y="2584837"/>
            <a:ext cx="1512168"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各组合剩下比赛次数</a:t>
            </a:r>
          </a:p>
        </p:txBody>
      </p:sp>
      <p:cxnSp>
        <p:nvCxnSpPr>
          <p:cNvPr id="30" name="直线箭头连接符 29">
            <a:extLst>
              <a:ext uri="{FF2B5EF4-FFF2-40B4-BE49-F238E27FC236}">
                <a16:creationId xmlns:a16="http://schemas.microsoft.com/office/drawing/2014/main" id="{77CF119B-39AC-15F6-8C16-DE2DE03E08B3}"/>
              </a:ext>
            </a:extLst>
          </p:cNvPr>
          <p:cNvCxnSpPr>
            <a:stCxn id="9" idx="6"/>
            <a:endCxn id="13" idx="2"/>
          </p:cNvCxnSpPr>
          <p:nvPr/>
        </p:nvCxnSpPr>
        <p:spPr>
          <a:xfrm flipV="1">
            <a:off x="5279165" y="2453570"/>
            <a:ext cx="936104" cy="14401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6236B32-F9C1-EEDA-127A-AE3C3674E9F5}"/>
              </a:ext>
            </a:extLst>
          </p:cNvPr>
          <p:cNvCxnSpPr>
            <a:stCxn id="9" idx="6"/>
            <a:endCxn id="14" idx="2"/>
          </p:cNvCxnSpPr>
          <p:nvPr/>
        </p:nvCxnSpPr>
        <p:spPr>
          <a:xfrm>
            <a:off x="5279165" y="2597586"/>
            <a:ext cx="936104" cy="69023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0FA0B2CA-192B-BABC-3F5B-1BAFB839EF68}"/>
              </a:ext>
            </a:extLst>
          </p:cNvPr>
          <p:cNvCxnSpPr>
            <a:stCxn id="10" idx="6"/>
            <a:endCxn id="15" idx="2"/>
          </p:cNvCxnSpPr>
          <p:nvPr/>
        </p:nvCxnSpPr>
        <p:spPr>
          <a:xfrm>
            <a:off x="5279165" y="3101642"/>
            <a:ext cx="1080120" cy="9931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AF313AC1-F5C0-A94E-AAC1-587FEA2F3F07}"/>
              </a:ext>
            </a:extLst>
          </p:cNvPr>
          <p:cNvCxnSpPr>
            <a:stCxn id="11" idx="6"/>
            <a:endCxn id="13" idx="2"/>
          </p:cNvCxnSpPr>
          <p:nvPr/>
        </p:nvCxnSpPr>
        <p:spPr>
          <a:xfrm flipV="1">
            <a:off x="5279165" y="2453570"/>
            <a:ext cx="936104" cy="115212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03BA0BB9-CD93-7751-57CC-1D23CD178B73}"/>
              </a:ext>
            </a:extLst>
          </p:cNvPr>
          <p:cNvCxnSpPr>
            <a:stCxn id="11" idx="6"/>
            <a:endCxn id="16" idx="2"/>
          </p:cNvCxnSpPr>
          <p:nvPr/>
        </p:nvCxnSpPr>
        <p:spPr>
          <a:xfrm>
            <a:off x="5279165" y="3605698"/>
            <a:ext cx="1080120" cy="13532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F4A4CD93-442F-2F72-C920-6C55B4E2B55C}"/>
              </a:ext>
            </a:extLst>
          </p:cNvPr>
          <p:cNvCxnSpPr>
            <a:stCxn id="12" idx="6"/>
            <a:endCxn id="14" idx="2"/>
          </p:cNvCxnSpPr>
          <p:nvPr/>
        </p:nvCxnSpPr>
        <p:spPr>
          <a:xfrm flipV="1">
            <a:off x="5279165" y="3287820"/>
            <a:ext cx="936104" cy="139799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22D2084-C23D-4E6B-BE6C-49ED14512F01}"/>
              </a:ext>
            </a:extLst>
          </p:cNvPr>
          <p:cNvCxnSpPr>
            <a:stCxn id="12" idx="6"/>
            <a:endCxn id="16" idx="2"/>
          </p:cNvCxnSpPr>
          <p:nvPr/>
        </p:nvCxnSpPr>
        <p:spPr>
          <a:xfrm>
            <a:off x="5279165" y="4685818"/>
            <a:ext cx="1080120" cy="27310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FA72694-D231-0EA8-DB72-266FB26ADC86}"/>
              </a:ext>
            </a:extLst>
          </p:cNvPr>
          <p:cNvCxnSpPr>
            <a:stCxn id="13" idx="6"/>
            <a:endCxn id="18" idx="2"/>
          </p:cNvCxnSpPr>
          <p:nvPr/>
        </p:nvCxnSpPr>
        <p:spPr>
          <a:xfrm>
            <a:off x="7151373" y="2453570"/>
            <a:ext cx="1571092" cy="110120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1BA14F3B-AA2A-36EF-E8AA-80A3E413FB46}"/>
              </a:ext>
            </a:extLst>
          </p:cNvPr>
          <p:cNvCxnSpPr>
            <a:stCxn id="14" idx="6"/>
            <a:endCxn id="18" idx="2"/>
          </p:cNvCxnSpPr>
          <p:nvPr/>
        </p:nvCxnSpPr>
        <p:spPr>
          <a:xfrm>
            <a:off x="7151373" y="3287820"/>
            <a:ext cx="1571092" cy="26695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39DB4B44-D25E-6734-5E60-AE7BC66078F4}"/>
              </a:ext>
            </a:extLst>
          </p:cNvPr>
          <p:cNvCxnSpPr>
            <a:stCxn id="15" idx="6"/>
            <a:endCxn id="18" idx="2"/>
          </p:cNvCxnSpPr>
          <p:nvPr/>
        </p:nvCxnSpPr>
        <p:spPr>
          <a:xfrm flipV="1">
            <a:off x="7295389" y="3554770"/>
            <a:ext cx="1427076" cy="54006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BC2CBF07-634A-6A0D-9EE3-6D81B6B8E3AF}"/>
              </a:ext>
            </a:extLst>
          </p:cNvPr>
          <p:cNvCxnSpPr>
            <a:stCxn id="16" idx="6"/>
            <a:endCxn id="18" idx="2"/>
          </p:cNvCxnSpPr>
          <p:nvPr/>
        </p:nvCxnSpPr>
        <p:spPr>
          <a:xfrm flipV="1">
            <a:off x="7295389" y="3554770"/>
            <a:ext cx="1427076" cy="140415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3E85969-0F90-4AC2-03E7-79BB9AA7798F}"/>
              </a:ext>
            </a:extLst>
          </p:cNvPr>
          <p:cNvSpPr txBox="1"/>
          <p:nvPr/>
        </p:nvSpPr>
        <p:spPr>
          <a:xfrm>
            <a:off x="7821025" y="2704250"/>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42" name="文本框 41">
            <a:extLst>
              <a:ext uri="{FF2B5EF4-FFF2-40B4-BE49-F238E27FC236}">
                <a16:creationId xmlns:a16="http://schemas.microsoft.com/office/drawing/2014/main" id="{A73D5CC0-C7F3-DF1A-0154-3ABD5791A43C}"/>
              </a:ext>
            </a:extLst>
          </p:cNvPr>
          <p:cNvSpPr txBox="1"/>
          <p:nvPr/>
        </p:nvSpPr>
        <p:spPr>
          <a:xfrm>
            <a:off x="7655429" y="3094180"/>
            <a:ext cx="298480" cy="338554"/>
          </a:xfrm>
          <a:prstGeom prst="rect">
            <a:avLst/>
          </a:prstGeom>
          <a:noFill/>
        </p:spPr>
        <p:txBody>
          <a:bodyPr wrap="none" rtlCol="0">
            <a:spAutoFit/>
          </a:bodyPr>
          <a:lstStyle/>
          <a:p>
            <a:r>
              <a:rPr kumimoji="1" lang="en-US" altLang="zh-CN" sz="1600" dirty="0"/>
              <a:t>2</a:t>
            </a:r>
            <a:endParaRPr kumimoji="1" lang="zh-CN" altLang="en-US" sz="1600" dirty="0"/>
          </a:p>
        </p:txBody>
      </p:sp>
      <p:sp>
        <p:nvSpPr>
          <p:cNvPr id="43" name="文本框 42">
            <a:extLst>
              <a:ext uri="{FF2B5EF4-FFF2-40B4-BE49-F238E27FC236}">
                <a16:creationId xmlns:a16="http://schemas.microsoft.com/office/drawing/2014/main" id="{BB0980E9-643C-B7D5-DDB3-B8AB8907154E}"/>
              </a:ext>
            </a:extLst>
          </p:cNvPr>
          <p:cNvSpPr txBox="1"/>
          <p:nvPr/>
        </p:nvSpPr>
        <p:spPr>
          <a:xfrm>
            <a:off x="7530421" y="3620830"/>
            <a:ext cx="298480" cy="338554"/>
          </a:xfrm>
          <a:prstGeom prst="rect">
            <a:avLst/>
          </a:prstGeom>
          <a:noFill/>
        </p:spPr>
        <p:txBody>
          <a:bodyPr wrap="none" rtlCol="0">
            <a:spAutoFit/>
          </a:bodyPr>
          <a:lstStyle/>
          <a:p>
            <a:r>
              <a:rPr kumimoji="1" lang="en-US" altLang="zh-CN" sz="1600" dirty="0">
                <a:solidFill>
                  <a:srgbClr val="FF0000"/>
                </a:solidFill>
              </a:rPr>
              <a:t>6</a:t>
            </a:r>
            <a:endParaRPr kumimoji="1" lang="zh-CN" altLang="en-US" sz="1600" dirty="0">
              <a:solidFill>
                <a:srgbClr val="FF0000"/>
              </a:solidFill>
            </a:endParaRPr>
          </a:p>
        </p:txBody>
      </p:sp>
      <p:sp>
        <p:nvSpPr>
          <p:cNvPr id="44" name="文本框 43">
            <a:extLst>
              <a:ext uri="{FF2B5EF4-FFF2-40B4-BE49-F238E27FC236}">
                <a16:creationId xmlns:a16="http://schemas.microsoft.com/office/drawing/2014/main" id="{06FBB8B1-D391-3381-40A3-9C70B23F1346}"/>
              </a:ext>
            </a:extLst>
          </p:cNvPr>
          <p:cNvSpPr txBox="1"/>
          <p:nvPr/>
        </p:nvSpPr>
        <p:spPr>
          <a:xfrm>
            <a:off x="7686203" y="4081420"/>
            <a:ext cx="298480" cy="338554"/>
          </a:xfrm>
          <a:prstGeom prst="rect">
            <a:avLst/>
          </a:prstGeom>
          <a:noFill/>
        </p:spPr>
        <p:txBody>
          <a:bodyPr wrap="none" rtlCol="0">
            <a:spAutoFit/>
          </a:bodyPr>
          <a:lstStyle/>
          <a:p>
            <a:r>
              <a:rPr kumimoji="1" lang="en-US" altLang="zh-CN" sz="1600" dirty="0"/>
              <a:t>9</a:t>
            </a:r>
            <a:endParaRPr kumimoji="1" lang="zh-CN" altLang="en-US" sz="1600" dirty="0"/>
          </a:p>
        </p:txBody>
      </p:sp>
      <p:sp>
        <p:nvSpPr>
          <p:cNvPr id="45" name="椭圆 44">
            <a:extLst>
              <a:ext uri="{FF2B5EF4-FFF2-40B4-BE49-F238E27FC236}">
                <a16:creationId xmlns:a16="http://schemas.microsoft.com/office/drawing/2014/main" id="{0E3966F3-9705-E526-E098-7EFF490C2727}"/>
              </a:ext>
            </a:extLst>
          </p:cNvPr>
          <p:cNvSpPr/>
          <p:nvPr/>
        </p:nvSpPr>
        <p:spPr>
          <a:xfrm>
            <a:off x="4343061" y="4015361"/>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P-N</a:t>
            </a:r>
            <a:endParaRPr kumimoji="1" lang="zh-CN" altLang="en-US" sz="1400" dirty="0">
              <a:solidFill>
                <a:schemeClr val="tx1"/>
              </a:solidFill>
            </a:endParaRPr>
          </a:p>
        </p:txBody>
      </p:sp>
      <p:cxnSp>
        <p:nvCxnSpPr>
          <p:cNvPr id="46" name="直线箭头连接符 45">
            <a:extLst>
              <a:ext uri="{FF2B5EF4-FFF2-40B4-BE49-F238E27FC236}">
                <a16:creationId xmlns:a16="http://schemas.microsoft.com/office/drawing/2014/main" id="{3D1C7BEB-02C6-F138-5BDE-BE27D959E87F}"/>
              </a:ext>
            </a:extLst>
          </p:cNvPr>
          <p:cNvCxnSpPr>
            <a:stCxn id="17" idx="6"/>
            <a:endCxn id="45" idx="2"/>
          </p:cNvCxnSpPr>
          <p:nvPr/>
        </p:nvCxnSpPr>
        <p:spPr>
          <a:xfrm>
            <a:off x="2830893" y="4108450"/>
            <a:ext cx="1512168" cy="5838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B8D03A14-E582-00DC-528A-4B6A6BAEFA17}"/>
              </a:ext>
            </a:extLst>
          </p:cNvPr>
          <p:cNvSpPr txBox="1"/>
          <p:nvPr/>
        </p:nvSpPr>
        <p:spPr>
          <a:xfrm>
            <a:off x="3735273" y="3863667"/>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cxnSp>
        <p:nvCxnSpPr>
          <p:cNvPr id="48" name="直线箭头连接符 47">
            <a:extLst>
              <a:ext uri="{FF2B5EF4-FFF2-40B4-BE49-F238E27FC236}">
                <a16:creationId xmlns:a16="http://schemas.microsoft.com/office/drawing/2014/main" id="{B1BAEB27-1A0C-A65C-A441-4D9F698437FD}"/>
              </a:ext>
            </a:extLst>
          </p:cNvPr>
          <p:cNvCxnSpPr>
            <a:stCxn id="45" idx="6"/>
            <a:endCxn id="15" idx="2"/>
          </p:cNvCxnSpPr>
          <p:nvPr/>
        </p:nvCxnSpPr>
        <p:spPr>
          <a:xfrm flipV="1">
            <a:off x="5279165" y="4094831"/>
            <a:ext cx="1080120" cy="7200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068880-CF37-4DA6-72DA-59EF7EDBF495}"/>
              </a:ext>
            </a:extLst>
          </p:cNvPr>
          <p:cNvSpPr/>
          <p:nvPr/>
        </p:nvSpPr>
        <p:spPr>
          <a:xfrm>
            <a:off x="4271053" y="5095481"/>
            <a:ext cx="936104" cy="302955"/>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1400" dirty="0">
                <a:solidFill>
                  <a:schemeClr val="tx1"/>
                </a:solidFill>
              </a:rPr>
              <a:t>N-M</a:t>
            </a:r>
            <a:endParaRPr kumimoji="1" lang="zh-CN" altLang="en-US" sz="1400" dirty="0">
              <a:solidFill>
                <a:schemeClr val="tx1"/>
              </a:solidFill>
            </a:endParaRPr>
          </a:p>
        </p:txBody>
      </p:sp>
      <p:cxnSp>
        <p:nvCxnSpPr>
          <p:cNvPr id="50" name="直线箭头连接符 49">
            <a:extLst>
              <a:ext uri="{FF2B5EF4-FFF2-40B4-BE49-F238E27FC236}">
                <a16:creationId xmlns:a16="http://schemas.microsoft.com/office/drawing/2014/main" id="{FBC17930-5447-F2FF-2083-38E92F40412E}"/>
              </a:ext>
            </a:extLst>
          </p:cNvPr>
          <p:cNvCxnSpPr>
            <a:stCxn id="17" idx="6"/>
            <a:endCxn id="49" idx="2"/>
          </p:cNvCxnSpPr>
          <p:nvPr/>
        </p:nvCxnSpPr>
        <p:spPr>
          <a:xfrm>
            <a:off x="2830893" y="4108450"/>
            <a:ext cx="1440160" cy="113850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AC9F86E-CEC6-A7D1-D3A3-E505C1DCD336}"/>
              </a:ext>
            </a:extLst>
          </p:cNvPr>
          <p:cNvSpPr txBox="1"/>
          <p:nvPr/>
        </p:nvSpPr>
        <p:spPr>
          <a:xfrm>
            <a:off x="3732811" y="4638172"/>
            <a:ext cx="298480" cy="338554"/>
          </a:xfrm>
          <a:prstGeom prst="rect">
            <a:avLst/>
          </a:prstGeom>
          <a:noFill/>
        </p:spPr>
        <p:txBody>
          <a:bodyPr wrap="none" rtlCol="0">
            <a:spAutoFit/>
          </a:bodyPr>
          <a:lstStyle/>
          <a:p>
            <a:r>
              <a:rPr kumimoji="1" lang="en-US" altLang="zh-CN" sz="1600" dirty="0"/>
              <a:t>2</a:t>
            </a:r>
            <a:endParaRPr kumimoji="1" lang="zh-CN" altLang="en-US" sz="1600" dirty="0"/>
          </a:p>
        </p:txBody>
      </p:sp>
      <p:cxnSp>
        <p:nvCxnSpPr>
          <p:cNvPr id="52" name="直线箭头连接符 51">
            <a:extLst>
              <a:ext uri="{FF2B5EF4-FFF2-40B4-BE49-F238E27FC236}">
                <a16:creationId xmlns:a16="http://schemas.microsoft.com/office/drawing/2014/main" id="{D60438FB-4357-0B1B-62C6-8EED65498B7F}"/>
              </a:ext>
            </a:extLst>
          </p:cNvPr>
          <p:cNvCxnSpPr>
            <a:stCxn id="49" idx="6"/>
            <a:endCxn id="15" idx="2"/>
          </p:cNvCxnSpPr>
          <p:nvPr/>
        </p:nvCxnSpPr>
        <p:spPr>
          <a:xfrm flipV="1">
            <a:off x="5207157" y="4094831"/>
            <a:ext cx="1152128" cy="11521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B4A9B4B-A0F4-3120-388F-FB4DDF24B52D}"/>
              </a:ext>
            </a:extLst>
          </p:cNvPr>
          <p:cNvSpPr txBox="1"/>
          <p:nvPr/>
        </p:nvSpPr>
        <p:spPr>
          <a:xfrm>
            <a:off x="7495116" y="1825460"/>
            <a:ext cx="1571092" cy="923330"/>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各队的还能获胜的场数上限（</a:t>
            </a:r>
            <a:r>
              <a:rPr kumimoji="1" lang="en-US" altLang="zh-CN" dirty="0">
                <a:latin typeface="Microsoft YaHei" panose="020B0503020204020204" pitchFamily="34" charset="-122"/>
                <a:ea typeface="Microsoft YaHei" panose="020B0503020204020204" pitchFamily="34" charset="-122"/>
              </a:rPr>
              <a:t>84</a:t>
            </a:r>
            <a:r>
              <a:rPr kumimoji="1" lang="zh-CN" altLang="en-US" dirty="0">
                <a:latin typeface="Microsoft YaHei" panose="020B0503020204020204" pitchFamily="34" charset="-122"/>
                <a:ea typeface="Microsoft YaHei" panose="020B0503020204020204" pitchFamily="34" charset="-122"/>
              </a:rPr>
              <a:t>以下！）</a:t>
            </a:r>
          </a:p>
        </p:txBody>
      </p:sp>
      <p:sp>
        <p:nvSpPr>
          <p:cNvPr id="54" name="文本框 53">
            <a:extLst>
              <a:ext uri="{FF2B5EF4-FFF2-40B4-BE49-F238E27FC236}">
                <a16:creationId xmlns:a16="http://schemas.microsoft.com/office/drawing/2014/main" id="{123BDAD1-3556-FDD9-DDBC-0D70A16F607F}"/>
              </a:ext>
            </a:extLst>
          </p:cNvPr>
          <p:cNvSpPr txBox="1"/>
          <p:nvPr/>
        </p:nvSpPr>
        <p:spPr>
          <a:xfrm>
            <a:off x="4976651" y="1448947"/>
            <a:ext cx="1809970" cy="646331"/>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剩下比赛中各队可能的胜利场数</a:t>
            </a:r>
          </a:p>
        </p:txBody>
      </p:sp>
      <p:sp>
        <p:nvSpPr>
          <p:cNvPr id="55" name="文本框 54">
            <a:extLst>
              <a:ext uri="{FF2B5EF4-FFF2-40B4-BE49-F238E27FC236}">
                <a16:creationId xmlns:a16="http://schemas.microsoft.com/office/drawing/2014/main" id="{2100B8AD-69A0-0701-1912-1EC0ECC5D1C3}"/>
              </a:ext>
            </a:extLst>
          </p:cNvPr>
          <p:cNvSpPr txBox="1"/>
          <p:nvPr/>
        </p:nvSpPr>
        <p:spPr>
          <a:xfrm>
            <a:off x="5351173" y="5203898"/>
            <a:ext cx="1003678" cy="369332"/>
          </a:xfrm>
          <a:prstGeom prst="rect">
            <a:avLst/>
          </a:prstGeom>
          <a:noFill/>
        </p:spPr>
        <p:txBody>
          <a:bodyPr wrap="square" rtlCol="0">
            <a:spAutoFit/>
          </a:bodyPr>
          <a:lstStyle/>
          <a:p>
            <a:r>
              <a:rPr kumimoji="1" lang="en-US" altLang="zh-CN" dirty="0">
                <a:solidFill>
                  <a:srgbClr val="FF0000"/>
                </a:solidFill>
                <a:latin typeface="Microsoft YaHei" panose="020B0503020204020204" pitchFamily="34" charset="-122"/>
                <a:ea typeface="Microsoft YaHei" panose="020B0503020204020204" pitchFamily="34" charset="-122"/>
              </a:rPr>
              <a:t>NY</a:t>
            </a:r>
            <a:r>
              <a:rPr kumimoji="1" lang="zh-CN" altLang="en-US" dirty="0">
                <a:solidFill>
                  <a:srgbClr val="FF0000"/>
                </a:solidFill>
                <a:latin typeface="Microsoft YaHei" panose="020B0503020204020204" pitchFamily="34" charset="-122"/>
                <a:ea typeface="Microsoft YaHei" panose="020B0503020204020204" pitchFamily="34" charset="-122"/>
              </a:rPr>
              <a:t>全胜</a:t>
            </a:r>
          </a:p>
        </p:txBody>
      </p:sp>
      <p:sp>
        <p:nvSpPr>
          <p:cNvPr id="56" name="文本框 55">
            <a:extLst>
              <a:ext uri="{FF2B5EF4-FFF2-40B4-BE49-F238E27FC236}">
                <a16:creationId xmlns:a16="http://schemas.microsoft.com/office/drawing/2014/main" id="{5D32137C-0A2B-D025-C3B0-78D5D30C4BF7}"/>
              </a:ext>
            </a:extLst>
          </p:cNvPr>
          <p:cNvSpPr txBox="1"/>
          <p:nvPr/>
        </p:nvSpPr>
        <p:spPr>
          <a:xfrm>
            <a:off x="7936919" y="4736716"/>
            <a:ext cx="3071328" cy="1323439"/>
          </a:xfrm>
          <a:prstGeom prst="rect">
            <a:avLst/>
          </a:prstGeom>
          <a:solidFill>
            <a:srgbClr val="009999"/>
          </a:solid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判断方法</a:t>
            </a:r>
            <a:r>
              <a:rPr kumimoji="1" lang="zh-CN" altLang="en-US" sz="2000" dirty="0">
                <a:solidFill>
                  <a:schemeClr val="bg1"/>
                </a:solidFill>
                <a:latin typeface="Microsoft YaHei" panose="020B0503020204020204" pitchFamily="34" charset="-122"/>
                <a:ea typeface="Microsoft YaHei" panose="020B0503020204020204" pitchFamily="34" charset="-122"/>
              </a:rPr>
              <a:t>：如果最大流等于剩下的比赛场数之和，即</a:t>
            </a:r>
            <a:r>
              <a:rPr kumimoji="1" lang="en-US" altLang="zh-CN" sz="2000" dirty="0">
                <a:solidFill>
                  <a:schemeClr val="bg1"/>
                </a:solidFill>
                <a:latin typeface="Microsoft YaHei" panose="020B0503020204020204" pitchFamily="34" charset="-122"/>
                <a:ea typeface="Microsoft YaHei" panose="020B0503020204020204" pitchFamily="34" charset="-122"/>
              </a:rPr>
              <a:t>12</a:t>
            </a:r>
            <a:r>
              <a:rPr kumimoji="1" lang="zh-CN" altLang="en-US" sz="2000" dirty="0">
                <a:solidFill>
                  <a:schemeClr val="bg1"/>
                </a:solidFill>
                <a:latin typeface="Microsoft YaHei" panose="020B0503020204020204" pitchFamily="34" charset="-122"/>
                <a:ea typeface="Microsoft YaHei" panose="020B0503020204020204" pitchFamily="34" charset="-122"/>
              </a:rPr>
              <a:t>，则</a:t>
            </a:r>
            <a:r>
              <a:rPr kumimoji="1" lang="en-US" altLang="zh-CN" sz="2000" dirty="0">
                <a:solidFill>
                  <a:schemeClr val="bg1"/>
                </a:solidFill>
                <a:latin typeface="Microsoft YaHei" panose="020B0503020204020204" pitchFamily="34" charset="-122"/>
                <a:ea typeface="Microsoft YaHei" panose="020B0503020204020204" pitchFamily="34" charset="-122"/>
              </a:rPr>
              <a:t>NY</a:t>
            </a:r>
            <a:r>
              <a:rPr kumimoji="1" lang="zh-CN" altLang="en-US" sz="2000" dirty="0">
                <a:solidFill>
                  <a:schemeClr val="bg1"/>
                </a:solidFill>
                <a:latin typeface="Microsoft YaHei" panose="020B0503020204020204" pitchFamily="34" charset="-122"/>
                <a:ea typeface="Microsoft YaHei" panose="020B0503020204020204" pitchFamily="34" charset="-122"/>
              </a:rPr>
              <a:t>有夺冠的可能（？），否则不能夺冠！</a:t>
            </a:r>
          </a:p>
        </p:txBody>
      </p:sp>
      <p:sp>
        <p:nvSpPr>
          <p:cNvPr id="57" name="文本框 56">
            <a:extLst>
              <a:ext uri="{FF2B5EF4-FFF2-40B4-BE49-F238E27FC236}">
                <a16:creationId xmlns:a16="http://schemas.microsoft.com/office/drawing/2014/main" id="{D9717218-0655-3C15-6862-015711CA1E7C}"/>
              </a:ext>
            </a:extLst>
          </p:cNvPr>
          <p:cNvSpPr txBox="1"/>
          <p:nvPr/>
        </p:nvSpPr>
        <p:spPr>
          <a:xfrm>
            <a:off x="5556749" y="2230084"/>
            <a:ext cx="298480" cy="338554"/>
          </a:xfrm>
          <a:prstGeom prst="rect">
            <a:avLst/>
          </a:prstGeom>
          <a:noFill/>
        </p:spPr>
        <p:txBody>
          <a:bodyPr wrap="none" rtlCol="0">
            <a:spAutoFit/>
          </a:bodyPr>
          <a:lstStyle/>
          <a:p>
            <a:r>
              <a:rPr kumimoji="1" lang="en-US" altLang="zh-CN" sz="1600" dirty="0"/>
              <a:t>4</a:t>
            </a:r>
            <a:endParaRPr kumimoji="1" lang="zh-CN" altLang="en-US" sz="1600" dirty="0"/>
          </a:p>
        </p:txBody>
      </p:sp>
      <p:sp>
        <p:nvSpPr>
          <p:cNvPr id="58" name="文本框 57">
            <a:extLst>
              <a:ext uri="{FF2B5EF4-FFF2-40B4-BE49-F238E27FC236}">
                <a16:creationId xmlns:a16="http://schemas.microsoft.com/office/drawing/2014/main" id="{72391741-F329-DC83-F3A4-5E1CD1375D88}"/>
              </a:ext>
            </a:extLst>
          </p:cNvPr>
          <p:cNvSpPr txBox="1"/>
          <p:nvPr/>
        </p:nvSpPr>
        <p:spPr>
          <a:xfrm>
            <a:off x="5495189" y="2562360"/>
            <a:ext cx="298480" cy="338554"/>
          </a:xfrm>
          <a:prstGeom prst="rect">
            <a:avLst/>
          </a:prstGeom>
          <a:noFill/>
        </p:spPr>
        <p:txBody>
          <a:bodyPr wrap="none" rtlCol="0">
            <a:spAutoFit/>
          </a:bodyPr>
          <a:lstStyle/>
          <a:p>
            <a:r>
              <a:rPr kumimoji="1" lang="en-US" altLang="zh-CN" sz="1600" dirty="0"/>
              <a:t>4</a:t>
            </a:r>
            <a:endParaRPr kumimoji="1" lang="zh-CN" altLang="en-US" sz="1600" dirty="0"/>
          </a:p>
        </p:txBody>
      </p:sp>
      <p:sp>
        <p:nvSpPr>
          <p:cNvPr id="59" name="文本框 58">
            <a:extLst>
              <a:ext uri="{FF2B5EF4-FFF2-40B4-BE49-F238E27FC236}">
                <a16:creationId xmlns:a16="http://schemas.microsoft.com/office/drawing/2014/main" id="{708BF35C-92EC-9F14-1185-79B791D33BDB}"/>
              </a:ext>
            </a:extLst>
          </p:cNvPr>
          <p:cNvSpPr txBox="1"/>
          <p:nvPr/>
        </p:nvSpPr>
        <p:spPr>
          <a:xfrm>
            <a:off x="5628757" y="3015894"/>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60" name="文本框 59">
            <a:extLst>
              <a:ext uri="{FF2B5EF4-FFF2-40B4-BE49-F238E27FC236}">
                <a16:creationId xmlns:a16="http://schemas.microsoft.com/office/drawing/2014/main" id="{BA113A09-4691-9BEE-220D-5C1635529AA1}"/>
              </a:ext>
            </a:extLst>
          </p:cNvPr>
          <p:cNvSpPr txBox="1"/>
          <p:nvPr/>
        </p:nvSpPr>
        <p:spPr>
          <a:xfrm>
            <a:off x="5207157" y="3763738"/>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61" name="文本框 60">
            <a:extLst>
              <a:ext uri="{FF2B5EF4-FFF2-40B4-BE49-F238E27FC236}">
                <a16:creationId xmlns:a16="http://schemas.microsoft.com/office/drawing/2014/main" id="{706CB150-3B78-ECAF-94E8-2EAB477EBACF}"/>
              </a:ext>
            </a:extLst>
          </p:cNvPr>
          <p:cNvSpPr txBox="1"/>
          <p:nvPr/>
        </p:nvSpPr>
        <p:spPr>
          <a:xfrm>
            <a:off x="5207157" y="4195786"/>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62" name="文本框 61">
            <a:extLst>
              <a:ext uri="{FF2B5EF4-FFF2-40B4-BE49-F238E27FC236}">
                <a16:creationId xmlns:a16="http://schemas.microsoft.com/office/drawing/2014/main" id="{722DD136-CD3C-7CDA-7ACD-9006A522652B}"/>
              </a:ext>
            </a:extLst>
          </p:cNvPr>
          <p:cNvSpPr txBox="1"/>
          <p:nvPr/>
        </p:nvSpPr>
        <p:spPr>
          <a:xfrm>
            <a:off x="5772773" y="4843858"/>
            <a:ext cx="298480" cy="338554"/>
          </a:xfrm>
          <a:prstGeom prst="rect">
            <a:avLst/>
          </a:prstGeom>
          <a:noFill/>
        </p:spPr>
        <p:txBody>
          <a:bodyPr wrap="none" rtlCol="0">
            <a:spAutoFit/>
          </a:bodyPr>
          <a:lstStyle/>
          <a:p>
            <a:r>
              <a:rPr kumimoji="1" lang="en-US" altLang="zh-CN" sz="1600" dirty="0"/>
              <a:t>1</a:t>
            </a:r>
            <a:endParaRPr kumimoji="1" lang="zh-CN" altLang="en-US" sz="1600" dirty="0"/>
          </a:p>
        </p:txBody>
      </p:sp>
      <p:sp>
        <p:nvSpPr>
          <p:cNvPr id="63" name="文本框 62">
            <a:extLst>
              <a:ext uri="{FF2B5EF4-FFF2-40B4-BE49-F238E27FC236}">
                <a16:creationId xmlns:a16="http://schemas.microsoft.com/office/drawing/2014/main" id="{0F93F043-604B-5B3A-1D59-7E0545BE98F0}"/>
              </a:ext>
            </a:extLst>
          </p:cNvPr>
          <p:cNvSpPr txBox="1"/>
          <p:nvPr/>
        </p:nvSpPr>
        <p:spPr>
          <a:xfrm>
            <a:off x="5412733" y="4915866"/>
            <a:ext cx="298480" cy="338554"/>
          </a:xfrm>
          <a:prstGeom prst="rect">
            <a:avLst/>
          </a:prstGeom>
          <a:noFill/>
        </p:spPr>
        <p:txBody>
          <a:bodyPr wrap="none" rtlCol="0">
            <a:spAutoFit/>
          </a:bodyPr>
          <a:lstStyle/>
          <a:p>
            <a:r>
              <a:rPr kumimoji="1" lang="en-US" altLang="zh-CN" sz="1600" dirty="0">
                <a:solidFill>
                  <a:srgbClr val="FF0000"/>
                </a:solidFill>
              </a:rPr>
              <a:t>2</a:t>
            </a:r>
            <a:endParaRPr kumimoji="1" lang="zh-CN" altLang="en-US" sz="1600" dirty="0">
              <a:solidFill>
                <a:srgbClr val="FF0000"/>
              </a:solidFill>
            </a:endParaRPr>
          </a:p>
        </p:txBody>
      </p:sp>
      <p:sp>
        <p:nvSpPr>
          <p:cNvPr id="64" name="文本框 63">
            <a:extLst>
              <a:ext uri="{FF2B5EF4-FFF2-40B4-BE49-F238E27FC236}">
                <a16:creationId xmlns:a16="http://schemas.microsoft.com/office/drawing/2014/main" id="{357FECD9-E90E-B0F0-4C6C-45C0DC5F9185}"/>
              </a:ext>
            </a:extLst>
          </p:cNvPr>
          <p:cNvSpPr txBox="1"/>
          <p:nvPr/>
        </p:nvSpPr>
        <p:spPr>
          <a:xfrm>
            <a:off x="5783221" y="3835746"/>
            <a:ext cx="298480" cy="338554"/>
          </a:xfrm>
          <a:prstGeom prst="rect">
            <a:avLst/>
          </a:prstGeom>
          <a:noFill/>
        </p:spPr>
        <p:txBody>
          <a:bodyPr wrap="none" rtlCol="0">
            <a:spAutoFit/>
          </a:bodyPr>
          <a:lstStyle/>
          <a:p>
            <a:r>
              <a:rPr kumimoji="1" lang="en-US" altLang="zh-CN" sz="1600" dirty="0">
                <a:solidFill>
                  <a:srgbClr val="FF0000"/>
                </a:solidFill>
              </a:rPr>
              <a:t>1</a:t>
            </a:r>
            <a:endParaRPr kumimoji="1" lang="zh-CN" altLang="en-US" sz="1600" dirty="0">
              <a:solidFill>
                <a:srgbClr val="FF0000"/>
              </a:solidFill>
            </a:endParaRPr>
          </a:p>
        </p:txBody>
      </p:sp>
      <p:sp>
        <p:nvSpPr>
          <p:cNvPr id="65" name="文本框 64">
            <a:extLst>
              <a:ext uri="{FF2B5EF4-FFF2-40B4-BE49-F238E27FC236}">
                <a16:creationId xmlns:a16="http://schemas.microsoft.com/office/drawing/2014/main" id="{971F1C5D-063D-6034-B096-DE7C4E3BD13E}"/>
              </a:ext>
            </a:extLst>
          </p:cNvPr>
          <p:cNvSpPr txBox="1"/>
          <p:nvPr/>
        </p:nvSpPr>
        <p:spPr>
          <a:xfrm>
            <a:off x="5709149" y="3310204"/>
            <a:ext cx="298480" cy="338554"/>
          </a:xfrm>
          <a:prstGeom prst="rect">
            <a:avLst/>
          </a:prstGeom>
          <a:noFill/>
        </p:spPr>
        <p:txBody>
          <a:bodyPr wrap="none" rtlCol="0">
            <a:spAutoFit/>
          </a:bodyPr>
          <a:lstStyle/>
          <a:p>
            <a:r>
              <a:rPr kumimoji="1" lang="en-US" altLang="zh-CN" sz="1600" dirty="0">
                <a:solidFill>
                  <a:srgbClr val="FF0000"/>
                </a:solidFill>
              </a:rPr>
              <a:t>3</a:t>
            </a:r>
            <a:endParaRPr kumimoji="1" lang="zh-CN" altLang="en-US" sz="1600" dirty="0">
              <a:solidFill>
                <a:srgbClr val="FF0000"/>
              </a:solidFill>
            </a:endParaRPr>
          </a:p>
        </p:txBody>
      </p:sp>
    </p:spTree>
    <p:extLst>
      <p:ext uri="{BB962C8B-B14F-4D97-AF65-F5344CB8AC3E}">
        <p14:creationId xmlns:p14="http://schemas.microsoft.com/office/powerpoint/2010/main" val="290341642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8.6 </a:t>
            </a:r>
            <a:r>
              <a:rPr lang="zh-CN" altLang="en-US" sz="2800" dirty="0"/>
              <a:t>应用场景：图计算</a:t>
            </a:r>
            <a:endParaRPr lang="zh-CN" altLang="en-US" dirty="0"/>
          </a:p>
        </p:txBody>
      </p:sp>
      <p:sp>
        <p:nvSpPr>
          <p:cNvPr id="3" name="副标题 2"/>
          <p:cNvSpPr>
            <a:spLocks noGrp="1"/>
          </p:cNvSpPr>
          <p:nvPr>
            <p:ph type="subTitle" idx="1"/>
          </p:nvPr>
        </p:nvSpPr>
        <p:spPr/>
        <p:txBody>
          <a:bodyPr/>
          <a:lstStyle/>
          <a:p>
            <a:r>
              <a:rPr lang="en-US" altLang="zh-CN" dirty="0"/>
              <a:t>8.6 </a:t>
            </a:r>
            <a:r>
              <a:rPr lang="zh-CN" altLang="en-US" dirty="0"/>
              <a:t>应用场景：图计算</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84225" y="1276350"/>
            <a:ext cx="11055325" cy="5057775"/>
          </a:xfrm>
        </p:spPr>
        <p:txBody>
          <a:bodyPr>
            <a:normAutofit/>
          </a:bodyPr>
          <a:lstStyle/>
          <a:p>
            <a:pPr>
              <a:lnSpc>
                <a:spcPct val="110000"/>
              </a:lnSpc>
            </a:pPr>
            <a:endParaRPr lang="en-US" altLang="zh-CN" sz="2400" dirty="0"/>
          </a:p>
          <a:p>
            <a:pPr>
              <a:lnSpc>
                <a:spcPct val="110000"/>
              </a:lnSpc>
            </a:pPr>
            <a:endParaRPr lang="en-US" altLang="zh-CN" sz="2400" dirty="0"/>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sp>
        <p:nvSpPr>
          <p:cNvPr id="13" name="内容占位符 4"/>
          <p:cNvSpPr txBox="1"/>
          <p:nvPr/>
        </p:nvSpPr>
        <p:spPr>
          <a:xfrm>
            <a:off x="584225" y="1107743"/>
            <a:ext cx="11202391" cy="115665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sz="2200" dirty="0">
                <a:latin typeface="微软雅黑" panose="020B0503020204020204" pitchFamily="34" charset="-122"/>
                <a:ea typeface="微软雅黑" panose="020B0503020204020204" pitchFamily="34" charset="-122"/>
              </a:rPr>
              <a:t>金融领域、</a:t>
            </a:r>
            <a:r>
              <a:rPr lang="zh-CN" altLang="zh-CN" sz="2200" dirty="0">
                <a:latin typeface="微软雅黑" panose="020B0503020204020204" pitchFamily="34" charset="-122"/>
                <a:ea typeface="微软雅黑" panose="020B0503020204020204" pitchFamily="34" charset="-122"/>
              </a:rPr>
              <a:t>人际关系、分子拓扑结构、大脑神经元链接等图数据中蕴含着丰富的信息，</a:t>
            </a:r>
            <a:r>
              <a:rPr lang="zh-CN" altLang="en-US" sz="2200" dirty="0">
                <a:latin typeface="微软雅黑" panose="020B0503020204020204" pitchFamily="34" charset="-122"/>
                <a:ea typeface="微软雅黑" panose="020B0503020204020204" pitchFamily="34" charset="-122"/>
              </a:rPr>
              <a:t>利用</a:t>
            </a:r>
            <a:r>
              <a:rPr lang="zh-CN" altLang="zh-CN" sz="2200" dirty="0">
                <a:latin typeface="微软雅黑" panose="020B0503020204020204" pitchFamily="34" charset="-122"/>
                <a:ea typeface="微软雅黑" panose="020B0503020204020204" pitchFamily="34" charset="-122"/>
              </a:rPr>
              <a:t>图计算</a:t>
            </a:r>
            <a:r>
              <a:rPr lang="zh-CN" altLang="en-US" sz="2200" dirty="0">
                <a:latin typeface="微软雅黑" panose="020B0503020204020204" pitchFamily="34" charset="-122"/>
                <a:ea typeface="微软雅黑" panose="020B0503020204020204" pitchFamily="34" charset="-122"/>
              </a:rPr>
              <a:t>能够</a:t>
            </a:r>
            <a:r>
              <a:rPr lang="zh-CN" altLang="zh-CN" sz="2200" dirty="0">
                <a:latin typeface="微软雅黑" panose="020B0503020204020204" pitchFamily="34" charset="-122"/>
                <a:ea typeface="微软雅黑" panose="020B0503020204020204" pitchFamily="34" charset="-122"/>
              </a:rPr>
              <a:t>挖掘</a:t>
            </a:r>
            <a:r>
              <a:rPr lang="zh-CN" altLang="en-US" sz="2200" dirty="0">
                <a:latin typeface="微软雅黑" panose="020B0503020204020204" pitchFamily="34" charset="-122"/>
                <a:ea typeface="微软雅黑" panose="020B0503020204020204" pitchFamily="34" charset="-122"/>
              </a:rPr>
              <a:t>这些</a:t>
            </a:r>
            <a:r>
              <a:rPr lang="zh-CN" altLang="zh-CN" sz="2200" dirty="0">
                <a:latin typeface="微软雅黑" panose="020B0503020204020204" pitchFamily="34" charset="-122"/>
                <a:ea typeface="微软雅黑" panose="020B0503020204020204" pitchFamily="34" charset="-122"/>
              </a:rPr>
              <a:t>图数据中隐含</a:t>
            </a:r>
            <a:r>
              <a:rPr lang="zh-CN" altLang="en-US" sz="2200" dirty="0">
                <a:latin typeface="微软雅黑" panose="020B0503020204020204" pitchFamily="34" charset="-122"/>
                <a:ea typeface="微软雅黑" panose="020B0503020204020204" pitchFamily="34" charset="-122"/>
              </a:rPr>
              <a:t>的</a:t>
            </a:r>
            <a:r>
              <a:rPr lang="zh-CN" altLang="zh-CN" sz="2200" dirty="0">
                <a:latin typeface="微软雅黑" panose="020B0503020204020204" pitchFamily="34" charset="-122"/>
                <a:ea typeface="微软雅黑" panose="020B0503020204020204" pitchFamily="34" charset="-122"/>
              </a:rPr>
              <a:t>价值。</a:t>
            </a:r>
          </a:p>
          <a:p>
            <a:pPr>
              <a:lnSpc>
                <a:spcPct val="110000"/>
              </a:lnSpc>
            </a:pPr>
            <a:endParaRPr lang="en-US" altLang="zh-CN" sz="2200" b="1" dirty="0"/>
          </a:p>
          <a:p>
            <a:pPr>
              <a:lnSpc>
                <a:spcPct val="110000"/>
              </a:lnSpc>
            </a:pPr>
            <a:endParaRPr lang="en-US" altLang="zh-CN" sz="2200" dirty="0"/>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28451" y="2179593"/>
            <a:ext cx="5344877" cy="4113459"/>
          </a:xfrm>
          <a:prstGeom prst="rect">
            <a:avLst/>
          </a:prstGeom>
          <a:noFill/>
          <a:extLst>
            <a:ext uri="{909E8E84-426E-40DD-AFC4-6F175D3DCCD1}">
              <a14:hiddenFill xmlns:a14="http://schemas.microsoft.com/office/drawing/2010/main">
                <a:solidFill>
                  <a:srgbClr val="FFFFFF"/>
                </a:solidFill>
              </a14:hiddenFill>
            </a:ext>
          </a:extLst>
        </p:spPr>
      </p:pic>
      <p:sp>
        <p:nvSpPr>
          <p:cNvPr id="18" name="任意多边形: 形状 17"/>
          <p:cNvSpPr/>
          <p:nvPr/>
        </p:nvSpPr>
        <p:spPr>
          <a:xfrm>
            <a:off x="584225" y="4379976"/>
            <a:ext cx="6214128" cy="2077597"/>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just">
              <a:lnSpc>
                <a:spcPct val="110000"/>
              </a:lnSpc>
            </a:pPr>
            <a:r>
              <a:rPr lang="zh-CN" altLang="en-US" b="1" dirty="0">
                <a:latin typeface="微软雅黑" panose="020B0503020204020204" pitchFamily="34" charset="-122"/>
                <a:ea typeface="微软雅黑" panose="020B0503020204020204" pitchFamily="34" charset="-122"/>
              </a:rPr>
              <a:t>金融风险管理</a:t>
            </a:r>
            <a:r>
              <a:rPr lang="zh-CN" altLang="en-US" dirty="0">
                <a:latin typeface="微软雅黑" panose="020B0503020204020204" pitchFamily="34" charset="-122"/>
                <a:ea typeface="微软雅黑" panose="020B0503020204020204" pitchFamily="34" charset="-122"/>
              </a:rPr>
              <a:t>中，</a:t>
            </a:r>
            <a:r>
              <a:rPr lang="zh-CN" altLang="zh-CN" dirty="0">
                <a:latin typeface="微软雅黑" panose="020B0503020204020204" pitchFamily="34" charset="-122"/>
                <a:ea typeface="微软雅黑" panose="020B0503020204020204" pitchFamily="34" charset="-122"/>
              </a:rPr>
              <a:t>图计算可以分析金融市场中的复杂关系和相互影响，识别潜在的风险因素。通过构建</a:t>
            </a:r>
            <a:r>
              <a:rPr lang="zh-CN" altLang="zh-CN" u="sng" dirty="0">
                <a:latin typeface="微软雅黑" panose="020B0503020204020204" pitchFamily="34" charset="-122"/>
                <a:ea typeface="微软雅黑" panose="020B0503020204020204" pitchFamily="34" charset="-122"/>
              </a:rPr>
              <a:t>金融关联网络</a:t>
            </a:r>
            <a:r>
              <a:rPr lang="zh-CN" altLang="zh-CN" dirty="0">
                <a:latin typeface="微软雅黑" panose="020B0503020204020204" pitchFamily="34" charset="-122"/>
                <a:ea typeface="微软雅黑" panose="020B0503020204020204" pitchFamily="34" charset="-122"/>
              </a:rPr>
              <a:t>，包括企业、个人和资产之间的关系，可以发现系统性风险和连锁反应。通过图计算的</a:t>
            </a:r>
            <a:r>
              <a:rPr lang="zh-CN" altLang="zh-CN" u="sng" dirty="0">
                <a:latin typeface="微软雅黑" panose="020B0503020204020204" pitchFamily="34" charset="-122"/>
                <a:ea typeface="微软雅黑" panose="020B0503020204020204" pitchFamily="34" charset="-122"/>
              </a:rPr>
              <a:t>路径分析和传播模型</a:t>
            </a:r>
            <a:r>
              <a:rPr lang="zh-CN" altLang="zh-CN" dirty="0">
                <a:latin typeface="微软雅黑" panose="020B0503020204020204" pitchFamily="34" charset="-122"/>
                <a:ea typeface="微软雅黑" panose="020B0503020204020204" pitchFamily="34" charset="-122"/>
              </a:rPr>
              <a:t>，可以提前预测和评估风险的传播路径和影响范围，帮助金融机构制定有效的风险管理策略。</a:t>
            </a:r>
            <a:endParaRPr lang="en-US" altLang="zh-CN" dirty="0">
              <a:latin typeface="微软雅黑" panose="020B0503020204020204" pitchFamily="34" charset="-122"/>
              <a:ea typeface="微软雅黑" panose="020B0503020204020204" pitchFamily="34" charset="-122"/>
            </a:endParaRPr>
          </a:p>
        </p:txBody>
      </p:sp>
      <p:sp>
        <p:nvSpPr>
          <p:cNvPr id="22" name="任意多边形: 形状 21"/>
          <p:cNvSpPr/>
          <p:nvPr/>
        </p:nvSpPr>
        <p:spPr>
          <a:xfrm>
            <a:off x="584224" y="2054611"/>
            <a:ext cx="6180535" cy="2077598"/>
          </a:xfrm>
          <a:custGeom>
            <a:avLst/>
            <a:gdLst>
              <a:gd name="connsiteX0" fmla="*/ 0 w 11055350"/>
              <a:gd name="connsiteY0" fmla="*/ 188921 h 1889214"/>
              <a:gd name="connsiteX1" fmla="*/ 188921 w 11055350"/>
              <a:gd name="connsiteY1" fmla="*/ 0 h 1889214"/>
              <a:gd name="connsiteX2" fmla="*/ 10866429 w 11055350"/>
              <a:gd name="connsiteY2" fmla="*/ 0 h 1889214"/>
              <a:gd name="connsiteX3" fmla="*/ 11055350 w 11055350"/>
              <a:gd name="connsiteY3" fmla="*/ 188921 h 1889214"/>
              <a:gd name="connsiteX4" fmla="*/ 11055350 w 11055350"/>
              <a:gd name="connsiteY4" fmla="*/ 1700293 h 1889214"/>
              <a:gd name="connsiteX5" fmla="*/ 10866429 w 11055350"/>
              <a:gd name="connsiteY5" fmla="*/ 1889214 h 1889214"/>
              <a:gd name="connsiteX6" fmla="*/ 188921 w 11055350"/>
              <a:gd name="connsiteY6" fmla="*/ 1889214 h 1889214"/>
              <a:gd name="connsiteX7" fmla="*/ 0 w 11055350"/>
              <a:gd name="connsiteY7" fmla="*/ 1700293 h 1889214"/>
              <a:gd name="connsiteX8" fmla="*/ 0 w 11055350"/>
              <a:gd name="connsiteY8" fmla="*/ 188921 h 188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55350" h="1889214">
                <a:moveTo>
                  <a:pt x="0" y="188921"/>
                </a:moveTo>
                <a:cubicBezTo>
                  <a:pt x="0" y="84583"/>
                  <a:pt x="84583" y="0"/>
                  <a:pt x="188921" y="0"/>
                </a:cubicBezTo>
                <a:lnTo>
                  <a:pt x="10866429" y="0"/>
                </a:lnTo>
                <a:cubicBezTo>
                  <a:pt x="10970767" y="0"/>
                  <a:pt x="11055350" y="84583"/>
                  <a:pt x="11055350" y="188921"/>
                </a:cubicBezTo>
                <a:lnTo>
                  <a:pt x="11055350" y="1700293"/>
                </a:lnTo>
                <a:cubicBezTo>
                  <a:pt x="11055350" y="1804631"/>
                  <a:pt x="10970767" y="1889214"/>
                  <a:pt x="10866429" y="1889214"/>
                </a:cubicBezTo>
                <a:lnTo>
                  <a:pt x="188921" y="1889214"/>
                </a:lnTo>
                <a:cubicBezTo>
                  <a:pt x="84583" y="1889214"/>
                  <a:pt x="0" y="1804631"/>
                  <a:pt x="0" y="1700293"/>
                </a:cubicBezTo>
                <a:lnTo>
                  <a:pt x="0" y="188921"/>
                </a:lnTo>
                <a:close/>
              </a:path>
            </a:pathLst>
          </a:custGeom>
          <a:solidFill>
            <a:srgbClr val="00999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393" tIns="154393" rIns="154393" bIns="154393" numCol="1" spcCol="1270" anchor="ctr" anchorCtr="0">
            <a:noAutofit/>
          </a:bodyPr>
          <a:lstStyle/>
          <a:p>
            <a:pPr algn="just">
              <a:lnSpc>
                <a:spcPct val="110000"/>
              </a:lnSpc>
            </a:pPr>
            <a:r>
              <a:rPr lang="zh-CN" altLang="en-US" b="1" dirty="0">
                <a:latin typeface="微软雅黑" panose="020B0503020204020204" pitchFamily="34" charset="-122"/>
                <a:ea typeface="微软雅黑" panose="020B0503020204020204" pitchFamily="34" charset="-122"/>
              </a:rPr>
              <a:t>金融数据挖掘</a:t>
            </a:r>
            <a:r>
              <a:rPr lang="zh-CN" altLang="en-US" dirty="0">
                <a:latin typeface="微软雅黑" panose="020B0503020204020204" pitchFamily="34" charset="-122"/>
                <a:ea typeface="微软雅黑" panose="020B0503020204020204" pitchFamily="34" charset="-122"/>
              </a:rPr>
              <a:t>中，金融图数据包含数十亿级节点和边，结点和边反映不同类型的实体和关系。</a:t>
            </a:r>
            <a:endParaRPr lang="en-US" altLang="zh-CN" dirty="0">
              <a:latin typeface="微软雅黑" panose="020B0503020204020204" pitchFamily="34" charset="-122"/>
              <a:ea typeface="微软雅黑" panose="020B0503020204020204" pitchFamily="34" charset="-122"/>
            </a:endParaRPr>
          </a:p>
          <a:p>
            <a:pPr algn="just">
              <a:lnSpc>
                <a:spcPct val="110000"/>
              </a:lnSpc>
            </a:pPr>
            <a:r>
              <a:rPr lang="zh-CN" altLang="en-US" dirty="0">
                <a:latin typeface="微软雅黑" panose="020B0503020204020204" pitchFamily="34" charset="-122"/>
                <a:ea typeface="微软雅黑" panose="020B0503020204020204" pitchFamily="34" charset="-122"/>
              </a:rPr>
              <a:t>传统数据分析和挖掘技术通常从个体（企业、个人、金融机构等）出发，分析个体间的差异；</a:t>
            </a:r>
            <a:endParaRPr lang="en-US" altLang="zh-CN" dirty="0">
              <a:latin typeface="微软雅黑" panose="020B0503020204020204" pitchFamily="34" charset="-122"/>
              <a:ea typeface="微软雅黑" panose="020B0503020204020204" pitchFamily="34" charset="-122"/>
            </a:endParaRPr>
          </a:p>
          <a:p>
            <a:pPr algn="just">
              <a:lnSpc>
                <a:spcPct val="110000"/>
              </a:lnSpc>
            </a:pPr>
            <a:r>
              <a:rPr lang="zh-CN" altLang="en-US" dirty="0">
                <a:latin typeface="微软雅黑" panose="020B0503020204020204" pitchFamily="34" charset="-122"/>
                <a:ea typeface="微软雅黑" panose="020B0503020204020204" pitchFamily="34" charset="-122"/>
              </a:rPr>
              <a:t>图计算技术从个体间的关联出发，分析个体之间存在的经济行为关系。</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normAutofit/>
          </a:bodyPr>
          <a:lstStyle/>
          <a:p>
            <a:r>
              <a:rPr lang="en-US" altLang="zh-CN" sz="2800" dirty="0"/>
              <a:t>8.7  </a:t>
            </a:r>
            <a:r>
              <a:rPr lang="zh-CN" altLang="en-US" sz="2800" dirty="0"/>
              <a:t>小结</a:t>
            </a:r>
          </a:p>
        </p:txBody>
      </p:sp>
      <p:sp>
        <p:nvSpPr>
          <p:cNvPr id="14" name="副标题 13"/>
          <p:cNvSpPr>
            <a:spLocks noGrp="1"/>
          </p:cNvSpPr>
          <p:nvPr>
            <p:ph type="subTitle" idx="1"/>
          </p:nvPr>
        </p:nvSpPr>
        <p:spPr/>
        <p:txBody>
          <a:bodyPr/>
          <a:lstStyle/>
          <a:p>
            <a:r>
              <a:rPr lang="en-US" altLang="zh-CN" dirty="0"/>
              <a:t>8.7 </a:t>
            </a:r>
            <a:r>
              <a:rPr lang="zh-CN" altLang="en-US" dirty="0"/>
              <a:t>小结</a:t>
            </a:r>
          </a:p>
        </p:txBody>
      </p:sp>
      <p:sp>
        <p:nvSpPr>
          <p:cNvPr id="15" name="文本占位符 14"/>
          <p:cNvSpPr>
            <a:spLocks noGrp="1"/>
          </p:cNvSpPr>
          <p:nvPr>
            <p:ph type="body" idx="10"/>
          </p:nvPr>
        </p:nvSpPr>
        <p:spPr/>
        <p:txBody>
          <a:bodyPr/>
          <a:lstStyle/>
          <a:p>
            <a:r>
              <a:rPr lang="zh-CN" altLang="en-US" dirty="0"/>
              <a:t>数据结构</a:t>
            </a:r>
          </a:p>
        </p:txBody>
      </p:sp>
      <p:sp>
        <p:nvSpPr>
          <p:cNvPr id="16" name="内容占位符 15"/>
          <p:cNvSpPr>
            <a:spLocks noGrp="1"/>
          </p:cNvSpPr>
          <p:nvPr>
            <p:ph idx="11"/>
          </p:nvPr>
        </p:nvSpPr>
        <p:spPr>
          <a:xfrm>
            <a:off x="584225" y="1276350"/>
            <a:ext cx="11055325" cy="5142738"/>
          </a:xfrm>
        </p:spPr>
        <p:txBody>
          <a:bodyPr>
            <a:normAutofit lnSpcReduction="10000"/>
          </a:bodyPr>
          <a:lstStyle/>
          <a:p>
            <a:pPr eaLnBrk="0" fontAlgn="base" hangingPunct="0">
              <a:lnSpc>
                <a:spcPct val="110000"/>
              </a:lnSpc>
              <a:spcAft>
                <a:spcPct val="0"/>
              </a:spcAft>
            </a:pPr>
            <a:r>
              <a:rPr lang="zh-CN" altLang="zh-CN" sz="2400" dirty="0"/>
              <a:t>本章主要介绍了</a:t>
            </a:r>
            <a:r>
              <a:rPr lang="zh-CN" altLang="en-US" sz="2400" dirty="0"/>
              <a:t>图在实际应用中的几种经典算法：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最短路径</a:t>
            </a:r>
            <a:r>
              <a:rPr lang="zh-CN" altLang="en-US" sz="2400" dirty="0"/>
              <a:t>：重点介绍了两个常用的算法：求单源最短路径的</a:t>
            </a:r>
            <a:r>
              <a:rPr lang="en-US" altLang="zh-CN" sz="2400" dirty="0"/>
              <a:t>Dijkstra</a:t>
            </a:r>
            <a:r>
              <a:rPr lang="zh-CN" altLang="en-US" sz="2400" dirty="0"/>
              <a:t>算法和求所有结点之间的最短路径的</a:t>
            </a:r>
            <a:r>
              <a:rPr lang="en-US" altLang="zh-CN" sz="2400" dirty="0"/>
              <a:t>Floyd</a:t>
            </a:r>
            <a:r>
              <a:rPr lang="zh-CN" altLang="en-US" sz="2400" dirty="0"/>
              <a:t>算法。讨论了单源最短路径中的一些特例，包括非加权图、含有负权值的图和无环图；</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最小生成树</a:t>
            </a:r>
            <a:r>
              <a:rPr lang="zh-CN" altLang="en-US" sz="2400" dirty="0"/>
              <a:t>：介绍了最小生成树的概念，以及寻找最小生成树的两个经典算法：</a:t>
            </a:r>
            <a:r>
              <a:rPr lang="en-US" altLang="zh-CN" sz="2400" dirty="0"/>
              <a:t>Kruskal</a:t>
            </a:r>
            <a:r>
              <a:rPr lang="zh-CN" altLang="en-US" sz="2400" dirty="0"/>
              <a:t>算法和</a:t>
            </a:r>
            <a:r>
              <a:rPr lang="en-US" altLang="zh-CN" sz="2400" dirty="0"/>
              <a:t>Prim</a:t>
            </a:r>
            <a:r>
              <a:rPr lang="zh-CN" altLang="en-US" sz="2400" dirty="0"/>
              <a:t>算法；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拓扑排序</a:t>
            </a:r>
            <a:r>
              <a:rPr lang="zh-CN" altLang="en-US" sz="2400" dirty="0"/>
              <a:t>：介绍了有向无环图（</a:t>
            </a:r>
            <a:r>
              <a:rPr lang="en-US" altLang="zh-CN" sz="2400" dirty="0"/>
              <a:t>DAG</a:t>
            </a:r>
            <a:r>
              <a:rPr lang="zh-CN" altLang="en-US" sz="2400" dirty="0"/>
              <a:t>）、</a:t>
            </a:r>
            <a:r>
              <a:rPr lang="en-US" altLang="zh-CN" sz="2400" dirty="0"/>
              <a:t>AOV</a:t>
            </a:r>
            <a:r>
              <a:rPr lang="zh-CN" altLang="en-US" sz="2400" dirty="0"/>
              <a:t>网络和</a:t>
            </a:r>
            <a:r>
              <a:rPr lang="en-US" altLang="zh-CN" sz="2400" dirty="0"/>
              <a:t>AOE</a:t>
            </a:r>
            <a:r>
              <a:rPr lang="zh-CN" altLang="en-US" sz="2400" dirty="0"/>
              <a:t>网络的概念、拓扑排序算法、关键路径和关键活动的求解方法；</a:t>
            </a:r>
            <a:endParaRPr lang="en-US"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二部图及匹配</a:t>
            </a:r>
            <a:r>
              <a:rPr lang="zh-CN" altLang="en-US" sz="2400" dirty="0"/>
              <a:t>：介绍了二部图的概念及二部图的匹配，以及求解二部图最大匹配常用的匈牙利算法；</a:t>
            </a:r>
            <a:endParaRPr lang="zh-CN" altLang="zh-CN" sz="2400" dirty="0"/>
          </a:p>
          <a:p>
            <a:pPr marL="342900" lvl="0" indent="-342900" eaLnBrk="0" fontAlgn="base" hangingPunct="0">
              <a:lnSpc>
                <a:spcPct val="110000"/>
              </a:lnSpc>
              <a:spcAft>
                <a:spcPct val="0"/>
              </a:spcAft>
              <a:buFont typeface="Arial" panose="020B0604020202020204" pitchFamily="34" charset="0"/>
              <a:buChar char="•"/>
            </a:pPr>
            <a:r>
              <a:rPr lang="zh-CN" altLang="en-US" sz="2400" b="1" dirty="0"/>
              <a:t>网络流</a:t>
            </a:r>
            <a:r>
              <a:rPr lang="zh-CN" altLang="en-US" sz="2400" dirty="0"/>
              <a:t>：介绍了流网络和网络流的概念和性质，介绍了最大流最小割定理，并通过例题介绍网络流建模的方法。</a:t>
            </a:r>
            <a:endParaRPr lang="en-US" altLang="zh-CN" sz="24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a:ext>
            </a:extLst>
          </a:blip>
          <a:srcRect/>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a:ext>
            </a:extLst>
          </a:blip>
          <a:srcRect/>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Segoe UI Black" panose="020B0A02040204020203" pitchFamily="34" charset="0"/>
                  <a:cs typeface="+mn-cs"/>
                </a:rPr>
                <a:t>101</a:t>
              </a:r>
              <a:endParaRPr kumimoji="0" lang="zh-CN" altLang="en-US" sz="11500" b="1" i="0" u="none" strike="noStrike" kern="1200" cap="none" spc="0" normalizeH="0" baseline="0" noProof="0" dirty="0">
                <a:ln>
                  <a:noFill/>
                </a:ln>
                <a:gradFill>
                  <a:gsLst>
                    <a:gs pos="30000">
                      <a:srgbClr val="007684"/>
                    </a:gs>
                    <a:gs pos="83000">
                      <a:srgbClr val="016773"/>
                    </a:gs>
                  </a:gsLst>
                  <a:lin ang="5400000" scaled="0"/>
                </a:gradFill>
                <a:effectLst/>
                <a:uLnTx/>
                <a:uFillTx/>
                <a:latin typeface="Bauhaus 93" panose="04030905020B02020C02" pitchFamily="82" charset="0"/>
                <a:ea typeface="宋体" panose="02010600030101010101" pitchFamily="2" charset="-122"/>
                <a:cs typeface="+mn-cs"/>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a:ext>
              </a:extLst>
            </a:blip>
            <a:srcRect/>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8800" b="0" i="0" u="none" strike="noStrike" kern="1200" cap="none" spc="-300" normalizeH="0" baseline="0" noProof="0" dirty="0">
              <a:ln>
                <a:noFill/>
              </a:ln>
              <a:gradFill flip="none" rotWithShape="1">
                <a:gsLst>
                  <a:gs pos="100000">
                    <a:prstClr val="white">
                      <a:alpha val="0"/>
                    </a:prstClr>
                  </a:gs>
                  <a:gs pos="54000">
                    <a:prstClr val="white"/>
                  </a:gs>
                </a:gsLst>
                <a:lin ang="0" scaled="0"/>
                <a:tileRect/>
              </a:gradFill>
              <a:effectLst/>
              <a:uLnTx/>
              <a:uFillTx/>
              <a:latin typeface="方正美黑简体" panose="03000509000000000000" pitchFamily="65" charset="-122"/>
              <a:ea typeface="方正美黑简体" panose="03000509000000000000" pitchFamily="65"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3234861111"/>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810111"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solidFill>
                  <a:schemeClr val="tx1"/>
                </a:solidFill>
              </a:rPr>
              <a:t>C</a:t>
            </a:r>
            <a:r>
              <a:rPr kumimoji="1" lang="en-US" altLang="zh-CN" sz="2400" baseline="-25000" dirty="0">
                <a:solidFill>
                  <a:schemeClr val="tx1"/>
                </a:solidFill>
              </a:rPr>
              <a:t>2</a:t>
            </a:r>
            <a:r>
              <a:rPr kumimoji="1" lang="en-US" altLang="zh-CN" sz="2400" dirty="0">
                <a:solidFill>
                  <a:schemeClr val="tx1"/>
                </a:solidFill>
              </a:rPr>
              <a:t>,</a:t>
            </a:r>
            <a:r>
              <a:rPr kumimoji="1" lang="zh-CN" altLang="en-US" sz="2400" dirty="0">
                <a:solidFill>
                  <a:schemeClr val="tx1"/>
                </a:solidFill>
              </a:rPr>
              <a:t> </a:t>
            </a:r>
            <a:r>
              <a:rPr kumimoji="1" lang="en-US" altLang="zh-CN" sz="2400" dirty="0">
                <a:solidFill>
                  <a:srgbClr val="00B0F0"/>
                </a:solidFill>
              </a:rPr>
              <a:t>C</a:t>
            </a:r>
            <a:r>
              <a:rPr kumimoji="1" lang="en-US" altLang="zh-CN" sz="2400" baseline="-25000" dirty="0">
                <a:solidFill>
                  <a:srgbClr val="00B0F0"/>
                </a:solidFill>
              </a:rPr>
              <a:t>4</a:t>
            </a:r>
            <a:endParaRPr kumimoji="1" lang="zh-CN" altLang="en-US" sz="2400" baseline="-25000" dirty="0">
              <a:solidFill>
                <a:srgbClr val="00B0F0"/>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3103222"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008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3574299128"/>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39653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solidFill>
                  <a:schemeClr val="tx1"/>
                </a:solidFill>
              </a:rPr>
              <a:t>C</a:t>
            </a:r>
            <a:r>
              <a:rPr kumimoji="1" lang="en-US" altLang="zh-CN" sz="2400" baseline="-25000" dirty="0">
                <a:solidFill>
                  <a:schemeClr val="tx1"/>
                </a:solidFill>
              </a:rPr>
              <a:t>4</a:t>
            </a:r>
            <a:endParaRPr kumimoji="1" lang="zh-CN" altLang="en-US" sz="2400" baseline="-25000" dirty="0">
              <a:solidFill>
                <a:schemeClr val="tx1"/>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3827779"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8339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013009537"/>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tc>
                  <a:txBody>
                    <a:bodyPr/>
                    <a:lstStyle/>
                    <a:p>
                      <a:pPr algn="ctr"/>
                      <a:r>
                        <a:rPr lang="en-US" altLang="zh-CN" sz="2000" dirty="0"/>
                        <a:t>1</a:t>
                      </a:r>
                      <a:endParaRPr lang="zh-CN" altLang="en-US" sz="2000" dirty="0"/>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86140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solidFill>
                  <a:srgbClr val="00B0F0"/>
                </a:solidFill>
              </a:rPr>
              <a:t>C</a:t>
            </a:r>
            <a:r>
              <a:rPr kumimoji="1" lang="en-US" altLang="zh-CN" sz="2400" baseline="-25000" dirty="0">
                <a:solidFill>
                  <a:srgbClr val="00B0F0"/>
                </a:solidFill>
              </a:rPr>
              <a:t>5</a:t>
            </a:r>
            <a:r>
              <a:rPr kumimoji="1" lang="en-US" altLang="zh-CN" sz="2400" dirty="0">
                <a:solidFill>
                  <a:srgbClr val="00B0F0"/>
                </a:solidFill>
              </a:rPr>
              <a:t>,</a:t>
            </a:r>
            <a:r>
              <a:rPr kumimoji="1" lang="zh-CN" altLang="en-US" sz="2400" dirty="0">
                <a:solidFill>
                  <a:srgbClr val="00B0F0"/>
                </a:solidFill>
              </a:rPr>
              <a:t> </a:t>
            </a:r>
            <a:r>
              <a:rPr kumimoji="1" lang="en-US" altLang="zh-CN" sz="2400" dirty="0">
                <a:solidFill>
                  <a:srgbClr val="00B0F0"/>
                </a:solidFill>
              </a:rPr>
              <a:t>C</a:t>
            </a:r>
            <a:r>
              <a:rPr kumimoji="1" lang="en-US" altLang="zh-CN" sz="2400" baseline="-25000" dirty="0">
                <a:solidFill>
                  <a:srgbClr val="00B0F0"/>
                </a:solidFill>
              </a:rPr>
              <a:t>6</a:t>
            </a:r>
            <a:endParaRPr kumimoji="1" lang="zh-CN" altLang="en-US" sz="2400" baseline="-25000" dirty="0">
              <a:solidFill>
                <a:srgbClr val="00B0F0"/>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4552336"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4</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167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721855704"/>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86140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solidFill>
                  <a:schemeClr val="tx1"/>
                </a:solidFill>
              </a:rPr>
              <a:t>C</a:t>
            </a:r>
            <a:r>
              <a:rPr kumimoji="1" lang="en-US" altLang="zh-CN" sz="2400" baseline="-25000" dirty="0">
                <a:solidFill>
                  <a:schemeClr val="tx1"/>
                </a:solidFill>
              </a:rPr>
              <a:t>6</a:t>
            </a:r>
            <a:r>
              <a:rPr kumimoji="1" lang="en-US" altLang="zh-CN" sz="2400" dirty="0">
                <a:solidFill>
                  <a:schemeClr val="tx1"/>
                </a:solidFill>
              </a:rPr>
              <a:t>,</a:t>
            </a:r>
            <a:r>
              <a:rPr kumimoji="1" lang="zh-CN" altLang="en-US" sz="2400" dirty="0">
                <a:solidFill>
                  <a:schemeClr val="tx1"/>
                </a:solidFill>
              </a:rPr>
              <a:t> </a:t>
            </a:r>
            <a:r>
              <a:rPr kumimoji="1" lang="en-US" altLang="zh-CN" sz="2400" dirty="0">
                <a:solidFill>
                  <a:srgbClr val="00B0F0"/>
                </a:solidFill>
              </a:rPr>
              <a:t>C</a:t>
            </a:r>
            <a:r>
              <a:rPr kumimoji="1" lang="en-US" altLang="zh-CN" sz="2400" baseline="-25000" dirty="0">
                <a:solidFill>
                  <a:srgbClr val="00B0F0"/>
                </a:solidFill>
              </a:rPr>
              <a:t>7</a:t>
            </a:r>
            <a:endParaRPr kumimoji="1" lang="zh-CN" altLang="en-US" sz="2400" baseline="-25000" dirty="0">
              <a:solidFill>
                <a:srgbClr val="00B0F0"/>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527689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5</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6842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396536"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r>
              <a:rPr kumimoji="1" lang="en-US" altLang="zh-CN" sz="2400" dirty="0">
                <a:solidFill>
                  <a:schemeClr val="tx1"/>
                </a:solidFill>
              </a:rPr>
              <a:t>C</a:t>
            </a:r>
            <a:r>
              <a:rPr kumimoji="1" lang="en-US" altLang="zh-CN" sz="2400" baseline="-25000" dirty="0">
                <a:solidFill>
                  <a:schemeClr val="tx1"/>
                </a:solidFill>
              </a:rPr>
              <a:t>7</a:t>
            </a:r>
            <a:endParaRPr kumimoji="1" lang="zh-CN" altLang="en-US" sz="2400" baseline="-25000" dirty="0">
              <a:solidFill>
                <a:schemeClr val="tx1"/>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600145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5</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6</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333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chemeClr val="bg1"/>
                          </a:solidFill>
                        </a:rPr>
                        <a:t>0</a:t>
                      </a:r>
                      <a:endParaRPr lang="zh-CN" altLang="en-US" sz="2000" dirty="0">
                        <a:solidFill>
                          <a:schemeClr val="bg1"/>
                        </a:solidFill>
                      </a:endParaRPr>
                    </a:p>
                  </a:txBody>
                  <a:tcPr anchor="ctr">
                    <a:solidFill>
                      <a:srgbClr val="009999"/>
                    </a:solidFill>
                  </a:tcPr>
                </a:tc>
                <a:tc>
                  <a:txBody>
                    <a:bodyPr/>
                    <a:lstStyle/>
                    <a:p>
                      <a:pPr algn="ctr"/>
                      <a:r>
                        <a:rPr lang="en-US" altLang="zh-CN" sz="2000" dirty="0">
                          <a:solidFill>
                            <a:srgbClr val="FFFF00"/>
                          </a:solidFill>
                        </a:rPr>
                        <a:t>0</a:t>
                      </a:r>
                      <a:endParaRPr lang="zh-CN" altLang="en-US" sz="2000" dirty="0">
                        <a:solidFill>
                          <a:srgbClr val="FFFF00"/>
                        </a:solidFill>
                      </a:endParaRPr>
                    </a:p>
                  </a:txBody>
                  <a:tcPr anchor="ctr">
                    <a:solidFill>
                      <a:srgbClr val="009999"/>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124320" y="4888601"/>
            <a:ext cx="1104598" cy="400110"/>
          </a:xfrm>
          <a:prstGeom prst="rect">
            <a:avLst/>
          </a:prstGeom>
          <a:noFill/>
        </p:spPr>
        <p:txBody>
          <a:bodyPr wrap="none" rtlCol="0">
            <a:spAutoFit/>
          </a:bodyPr>
          <a:lstStyle/>
          <a:p>
            <a:r>
              <a:rPr kumimoji="1" lang="en-US" altLang="zh-CN" sz="2000" dirty="0">
                <a:solidFill>
                  <a:srgbClr val="C00000"/>
                </a:solidFill>
              </a:rPr>
              <a:t>indegree</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4" name="文本框 53">
            <a:extLst>
              <a:ext uri="{FF2B5EF4-FFF2-40B4-BE49-F238E27FC236}">
                <a16:creationId xmlns:a16="http://schemas.microsoft.com/office/drawing/2014/main" id="{7529A57F-8FB6-1FE2-36D1-6A00FE856EDE}"/>
              </a:ext>
            </a:extLst>
          </p:cNvPr>
          <p:cNvSpPr txBox="1"/>
          <p:nvPr/>
        </p:nvSpPr>
        <p:spPr>
          <a:xfrm>
            <a:off x="584225" y="3279643"/>
            <a:ext cx="1128835"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zh-CN" sz="2400" dirty="0"/>
              <a:t>queue:</a:t>
            </a:r>
            <a:r>
              <a:rPr kumimoji="1" lang="zh-CN" altLang="en-US" sz="2400" dirty="0"/>
              <a:t> </a:t>
            </a:r>
            <a:endParaRPr kumimoji="1" lang="zh-CN" altLang="en-US" sz="2400" baseline="-25000" dirty="0">
              <a:solidFill>
                <a:schemeClr val="tx1"/>
              </a:solidFill>
            </a:endParaRPr>
          </a:p>
        </p:txBody>
      </p:sp>
      <p:sp>
        <p:nvSpPr>
          <p:cNvPr id="5" name="文本框 4">
            <a:extLst>
              <a:ext uri="{FF2B5EF4-FFF2-40B4-BE49-F238E27FC236}">
                <a16:creationId xmlns:a16="http://schemas.microsoft.com/office/drawing/2014/main" id="{945A12BF-2B16-8F23-3B20-E750BFDB9682}"/>
              </a:ext>
            </a:extLst>
          </p:cNvPr>
          <p:cNvSpPr txBox="1"/>
          <p:nvPr/>
        </p:nvSpPr>
        <p:spPr>
          <a:xfrm>
            <a:off x="2999774" y="5977731"/>
            <a:ext cx="6726008"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5</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6</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7</a:t>
            </a:r>
            <a:r>
              <a:rPr kumimoji="1" lang="zh-CN" altLang="en-US" sz="2000" baseline="-25000" dirty="0">
                <a:latin typeface="Microsoft YaHei" panose="020B0503020204020204" pitchFamily="34" charset="-122"/>
                <a:ea typeface="Microsoft YaHei" panose="020B0503020204020204" pitchFamily="34" charset="-122"/>
              </a:rPr>
              <a:t> </a:t>
            </a:r>
          </a:p>
        </p:txBody>
      </p:sp>
      <p:cxnSp>
        <p:nvCxnSpPr>
          <p:cNvPr id="6" name="1-4">
            <a:extLst>
              <a:ext uri="{FF2B5EF4-FFF2-40B4-BE49-F238E27FC236}">
                <a16:creationId xmlns:a16="http://schemas.microsoft.com/office/drawing/2014/main" id="{1B29EBCE-235C-11E0-9D89-4EF312D5005D}"/>
              </a:ext>
            </a:extLst>
          </p:cNvPr>
          <p:cNvCxnSpPr/>
          <p:nvPr/>
        </p:nvCxnSpPr>
        <p:spPr>
          <a:xfrm flipV="1">
            <a:off x="4677589" y="3025183"/>
            <a:ext cx="633833" cy="285203"/>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 name="5-6">
            <a:extLst>
              <a:ext uri="{FF2B5EF4-FFF2-40B4-BE49-F238E27FC236}">
                <a16:creationId xmlns:a16="http://schemas.microsoft.com/office/drawing/2014/main" id="{333A9680-EC39-7541-E275-E66BF9C3D82D}"/>
              </a:ext>
            </a:extLst>
          </p:cNvPr>
          <p:cNvCxnSpPr/>
          <p:nvPr/>
        </p:nvCxnSpPr>
        <p:spPr>
          <a:xfrm flipV="1">
            <a:off x="5673644" y="3031971"/>
            <a:ext cx="984818" cy="862119"/>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grpSp>
        <p:nvGrpSpPr>
          <p:cNvPr id="8" name="节点2">
            <a:extLst>
              <a:ext uri="{FF2B5EF4-FFF2-40B4-BE49-F238E27FC236}">
                <a16:creationId xmlns:a16="http://schemas.microsoft.com/office/drawing/2014/main" id="{224762FD-7A92-4DA7-3516-6FCBC6320342}"/>
              </a:ext>
            </a:extLst>
          </p:cNvPr>
          <p:cNvGrpSpPr/>
          <p:nvPr/>
        </p:nvGrpSpPr>
        <p:grpSpPr>
          <a:xfrm>
            <a:off x="4304949" y="2315476"/>
            <a:ext cx="407253" cy="434280"/>
            <a:chOff x="-44827" y="-47031"/>
            <a:chExt cx="313942" cy="290735"/>
          </a:xfrm>
        </p:grpSpPr>
        <p:sp>
          <p:nvSpPr>
            <p:cNvPr id="9" name="node2">
              <a:extLst>
                <a:ext uri="{FF2B5EF4-FFF2-40B4-BE49-F238E27FC236}">
                  <a16:creationId xmlns:a16="http://schemas.microsoft.com/office/drawing/2014/main" id="{FA046411-3784-7E69-BF71-96E727A67654}"/>
                </a:ext>
              </a:extLst>
            </p:cNvPr>
            <p:cNvSpPr/>
            <p:nvPr/>
          </p:nvSpPr>
          <p:spPr>
            <a:xfrm>
              <a:off x="-18885" y="-47031"/>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11" name="2">
              <a:extLst>
                <a:ext uri="{FF2B5EF4-FFF2-40B4-BE49-F238E27FC236}">
                  <a16:creationId xmlns:a16="http://schemas.microsoft.com/office/drawing/2014/main" id="{4B5F80C4-402B-9B17-EBEA-D7BAD8485A66}"/>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12" name="节点1">
            <a:extLst>
              <a:ext uri="{FF2B5EF4-FFF2-40B4-BE49-F238E27FC236}">
                <a16:creationId xmlns:a16="http://schemas.microsoft.com/office/drawing/2014/main" id="{37342312-A264-6783-1200-293207A71E9E}"/>
              </a:ext>
            </a:extLst>
          </p:cNvPr>
          <p:cNvGrpSpPr/>
          <p:nvPr/>
        </p:nvGrpSpPr>
        <p:grpSpPr>
          <a:xfrm>
            <a:off x="4303989" y="3082534"/>
            <a:ext cx="373600" cy="442950"/>
            <a:chOff x="-45567" y="466487"/>
            <a:chExt cx="288000" cy="296539"/>
          </a:xfrm>
        </p:grpSpPr>
        <p:sp>
          <p:nvSpPr>
            <p:cNvPr id="55" name="node1">
              <a:extLst>
                <a:ext uri="{FF2B5EF4-FFF2-40B4-BE49-F238E27FC236}">
                  <a16:creationId xmlns:a16="http://schemas.microsoft.com/office/drawing/2014/main" id="{BE895C84-19EB-6537-B4A1-32E9B98FA100}"/>
                </a:ext>
              </a:extLst>
            </p:cNvPr>
            <p:cNvSpPr/>
            <p:nvPr/>
          </p:nvSpPr>
          <p:spPr>
            <a:xfrm>
              <a:off x="-45567" y="47502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6" name="1">
              <a:extLst>
                <a:ext uri="{FF2B5EF4-FFF2-40B4-BE49-F238E27FC236}">
                  <a16:creationId xmlns:a16="http://schemas.microsoft.com/office/drawing/2014/main" id="{77686264-8ED3-1D2B-19ED-51946E5ADCE0}"/>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4">
            <a:extLst>
              <a:ext uri="{FF2B5EF4-FFF2-40B4-BE49-F238E27FC236}">
                <a16:creationId xmlns:a16="http://schemas.microsoft.com/office/drawing/2014/main" id="{0885A2C7-26AD-C4AC-F4CD-323F6863F444}"/>
              </a:ext>
            </a:extLst>
          </p:cNvPr>
          <p:cNvGrpSpPr/>
          <p:nvPr/>
        </p:nvGrpSpPr>
        <p:grpSpPr>
          <a:xfrm>
            <a:off x="5311423" y="2793752"/>
            <a:ext cx="395133" cy="446529"/>
            <a:chOff x="731041" y="273158"/>
            <a:chExt cx="304599" cy="298935"/>
          </a:xfrm>
        </p:grpSpPr>
        <p:sp>
          <p:nvSpPr>
            <p:cNvPr id="58" name="node4">
              <a:extLst>
                <a:ext uri="{FF2B5EF4-FFF2-40B4-BE49-F238E27FC236}">
                  <a16:creationId xmlns:a16="http://schemas.microsoft.com/office/drawing/2014/main" id="{26BFF4A4-236A-FF5D-6680-A7AB032CE124}"/>
                </a:ext>
              </a:extLst>
            </p:cNvPr>
            <p:cNvSpPr/>
            <p:nvPr/>
          </p:nvSpPr>
          <p:spPr>
            <a:xfrm>
              <a:off x="731041" y="284093"/>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9" name="4">
              <a:extLst>
                <a:ext uri="{FF2B5EF4-FFF2-40B4-BE49-F238E27FC236}">
                  <a16:creationId xmlns:a16="http://schemas.microsoft.com/office/drawing/2014/main" id="{C5AB46FF-B60A-AECD-290E-E4FB20FD92CF}"/>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3">
            <a:extLst>
              <a:ext uri="{FF2B5EF4-FFF2-40B4-BE49-F238E27FC236}">
                <a16:creationId xmlns:a16="http://schemas.microsoft.com/office/drawing/2014/main" id="{D5BB8C27-AC82-2D12-D037-0817554DBE12}"/>
              </a:ext>
            </a:extLst>
          </p:cNvPr>
          <p:cNvGrpSpPr/>
          <p:nvPr/>
        </p:nvGrpSpPr>
        <p:grpSpPr>
          <a:xfrm>
            <a:off x="4297201" y="3932861"/>
            <a:ext cx="406242" cy="463481"/>
            <a:chOff x="-50800" y="1035751"/>
            <a:chExt cx="313163" cy="310284"/>
          </a:xfrm>
        </p:grpSpPr>
        <p:sp>
          <p:nvSpPr>
            <p:cNvPr id="61" name="node3">
              <a:extLst>
                <a:ext uri="{FF2B5EF4-FFF2-40B4-BE49-F238E27FC236}">
                  <a16:creationId xmlns:a16="http://schemas.microsoft.com/office/drawing/2014/main" id="{ABAF6AD2-FC0D-2BD7-A17A-19BFA25993E4}"/>
                </a:ext>
              </a:extLst>
            </p:cNvPr>
            <p:cNvSpPr/>
            <p:nvPr/>
          </p:nvSpPr>
          <p:spPr>
            <a:xfrm>
              <a:off x="-50800" y="1058035"/>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2" name="3">
              <a:extLst>
                <a:ext uri="{FF2B5EF4-FFF2-40B4-BE49-F238E27FC236}">
                  <a16:creationId xmlns:a16="http://schemas.microsoft.com/office/drawing/2014/main" id="{A3740784-8648-4B49-77B5-B92579F4C8D5}"/>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3" name="节点6">
            <a:extLst>
              <a:ext uri="{FF2B5EF4-FFF2-40B4-BE49-F238E27FC236}">
                <a16:creationId xmlns:a16="http://schemas.microsoft.com/office/drawing/2014/main" id="{A9F9352E-02E5-029C-FC1C-BC99261289A0}"/>
              </a:ext>
            </a:extLst>
          </p:cNvPr>
          <p:cNvGrpSpPr/>
          <p:nvPr/>
        </p:nvGrpSpPr>
        <p:grpSpPr>
          <a:xfrm>
            <a:off x="6658461" y="2807583"/>
            <a:ext cx="390345" cy="439486"/>
            <a:chOff x="1769443" y="282417"/>
            <a:chExt cx="300908" cy="294220"/>
          </a:xfrm>
        </p:grpSpPr>
        <p:sp>
          <p:nvSpPr>
            <p:cNvPr id="64" name="node6">
              <a:extLst>
                <a:ext uri="{FF2B5EF4-FFF2-40B4-BE49-F238E27FC236}">
                  <a16:creationId xmlns:a16="http://schemas.microsoft.com/office/drawing/2014/main" id="{3CCE9BDB-E5D4-B7E1-881B-5274152655EA}"/>
                </a:ext>
              </a:extLst>
            </p:cNvPr>
            <p:cNvSpPr/>
            <p:nvPr/>
          </p:nvSpPr>
          <p:spPr>
            <a:xfrm>
              <a:off x="1769443" y="288637"/>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6">
              <a:extLst>
                <a:ext uri="{FF2B5EF4-FFF2-40B4-BE49-F238E27FC236}">
                  <a16:creationId xmlns:a16="http://schemas.microsoft.com/office/drawing/2014/main" id="{8FA147FF-0237-5462-70A7-F11B48166FDA}"/>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6" name="节点5">
            <a:extLst>
              <a:ext uri="{FF2B5EF4-FFF2-40B4-BE49-F238E27FC236}">
                <a16:creationId xmlns:a16="http://schemas.microsoft.com/office/drawing/2014/main" id="{480668E5-B699-DA31-6FED-0DBB2FB471B4}"/>
              </a:ext>
            </a:extLst>
          </p:cNvPr>
          <p:cNvGrpSpPr/>
          <p:nvPr/>
        </p:nvGrpSpPr>
        <p:grpSpPr>
          <a:xfrm>
            <a:off x="5260277" y="3603443"/>
            <a:ext cx="488229" cy="567055"/>
            <a:chOff x="691614" y="815217"/>
            <a:chExt cx="376365" cy="379623"/>
          </a:xfrm>
        </p:grpSpPr>
        <p:sp>
          <p:nvSpPr>
            <p:cNvPr id="67" name="node5">
              <a:extLst>
                <a:ext uri="{FF2B5EF4-FFF2-40B4-BE49-F238E27FC236}">
                  <a16:creationId xmlns:a16="http://schemas.microsoft.com/office/drawing/2014/main" id="{1E3E3F67-F773-F4B1-5EA7-C27409F61F7D}"/>
                </a:ext>
              </a:extLst>
            </p:cNvPr>
            <p:cNvSpPr/>
            <p:nvPr/>
          </p:nvSpPr>
          <p:spPr>
            <a:xfrm>
              <a:off x="726775" y="859422"/>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8" name="5">
              <a:extLst>
                <a:ext uri="{FF2B5EF4-FFF2-40B4-BE49-F238E27FC236}">
                  <a16:creationId xmlns:a16="http://schemas.microsoft.com/office/drawing/2014/main" id="{13B36447-6223-6B46-5D74-239764BB7357}"/>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9" name="节点7">
            <a:extLst>
              <a:ext uri="{FF2B5EF4-FFF2-40B4-BE49-F238E27FC236}">
                <a16:creationId xmlns:a16="http://schemas.microsoft.com/office/drawing/2014/main" id="{5A7AAB43-B0DC-E835-B422-C8FDFB15BFAD}"/>
              </a:ext>
            </a:extLst>
          </p:cNvPr>
          <p:cNvGrpSpPr/>
          <p:nvPr/>
        </p:nvGrpSpPr>
        <p:grpSpPr>
          <a:xfrm>
            <a:off x="6658460" y="3663235"/>
            <a:ext cx="374113" cy="436431"/>
            <a:chOff x="1769442" y="855246"/>
            <a:chExt cx="288395" cy="292175"/>
          </a:xfrm>
        </p:grpSpPr>
        <p:sp>
          <p:nvSpPr>
            <p:cNvPr id="70" name="node7">
              <a:extLst>
                <a:ext uri="{FF2B5EF4-FFF2-40B4-BE49-F238E27FC236}">
                  <a16:creationId xmlns:a16="http://schemas.microsoft.com/office/drawing/2014/main" id="{4BD6E099-7AEB-4EB8-C5AE-295AC30FE7E2}"/>
                </a:ext>
              </a:extLst>
            </p:cNvPr>
            <p:cNvSpPr/>
            <p:nvPr/>
          </p:nvSpPr>
          <p:spPr>
            <a:xfrm>
              <a:off x="1769837" y="855246"/>
              <a:ext cx="288000" cy="288000"/>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7">
              <a:extLst>
                <a:ext uri="{FF2B5EF4-FFF2-40B4-BE49-F238E27FC236}">
                  <a16:creationId xmlns:a16="http://schemas.microsoft.com/office/drawing/2014/main" id="{8B5BAFF8-6DEB-8CD9-EB5B-F453C41A9B97}"/>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2" name="1-2">
            <a:extLst>
              <a:ext uri="{FF2B5EF4-FFF2-40B4-BE49-F238E27FC236}">
                <a16:creationId xmlns:a16="http://schemas.microsoft.com/office/drawing/2014/main" id="{C15D5AD5-4A42-2352-68CD-494A518DAE82}"/>
              </a:ext>
            </a:extLst>
          </p:cNvPr>
          <p:cNvCxnSpPr/>
          <p:nvPr/>
        </p:nvCxnSpPr>
        <p:spPr>
          <a:xfrm>
            <a:off x="4657489" y="2682669"/>
            <a:ext cx="653934" cy="342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B6172C59-F1D8-4DF3-5629-A6DA6AD5FCC1}"/>
              </a:ext>
            </a:extLst>
          </p:cNvPr>
          <p:cNvCxnSpPr/>
          <p:nvPr/>
        </p:nvCxnSpPr>
        <p:spPr>
          <a:xfrm>
            <a:off x="4661341" y="3325554"/>
            <a:ext cx="646006" cy="569514"/>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4" name="1-2">
            <a:extLst>
              <a:ext uri="{FF2B5EF4-FFF2-40B4-BE49-F238E27FC236}">
                <a16:creationId xmlns:a16="http://schemas.microsoft.com/office/drawing/2014/main" id="{F60E0A5B-8CF5-F02B-159D-BD40D9F9D6D8}"/>
              </a:ext>
            </a:extLst>
          </p:cNvPr>
          <p:cNvCxnSpPr/>
          <p:nvPr/>
        </p:nvCxnSpPr>
        <p:spPr>
          <a:xfrm>
            <a:off x="4672006" y="2690326"/>
            <a:ext cx="634579" cy="1180310"/>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5" name="1-2">
            <a:extLst>
              <a:ext uri="{FF2B5EF4-FFF2-40B4-BE49-F238E27FC236}">
                <a16:creationId xmlns:a16="http://schemas.microsoft.com/office/drawing/2014/main" id="{DFC3811F-5D5F-3325-F978-23F03BFCC9AF}"/>
              </a:ext>
            </a:extLst>
          </p:cNvPr>
          <p:cNvCxnSpPr/>
          <p:nvPr/>
        </p:nvCxnSpPr>
        <p:spPr>
          <a:xfrm flipV="1">
            <a:off x="4661341" y="3895911"/>
            <a:ext cx="636103" cy="28307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cxnSp>
        <p:nvCxnSpPr>
          <p:cNvPr id="76" name="5-6">
            <a:extLst>
              <a:ext uri="{FF2B5EF4-FFF2-40B4-BE49-F238E27FC236}">
                <a16:creationId xmlns:a16="http://schemas.microsoft.com/office/drawing/2014/main" id="{7B207C44-2650-7012-D806-056AFACADCAC}"/>
              </a:ext>
            </a:extLst>
          </p:cNvPr>
          <p:cNvCxnSpPr/>
          <p:nvPr/>
        </p:nvCxnSpPr>
        <p:spPr>
          <a:xfrm flipV="1">
            <a:off x="5684438" y="3888328"/>
            <a:ext cx="972056" cy="5897"/>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7" name="node7">
            <a:extLst>
              <a:ext uri="{FF2B5EF4-FFF2-40B4-BE49-F238E27FC236}">
                <a16:creationId xmlns:a16="http://schemas.microsoft.com/office/drawing/2014/main" id="{9964A153-217E-BE7B-DDD5-9C07632C583E}"/>
              </a:ext>
            </a:extLst>
          </p:cNvPr>
          <p:cNvSpPr/>
          <p:nvPr/>
        </p:nvSpPr>
        <p:spPr>
          <a:xfrm>
            <a:off x="7507425" y="3254786"/>
            <a:ext cx="386232" cy="476842"/>
          </a:xfrm>
          <a:prstGeom prst="ellipse">
            <a:avLst/>
          </a:prstGeom>
          <a:solidFill>
            <a:sysClr val="window" lastClr="FFFFFF"/>
          </a:solidFill>
          <a:ln w="28575" cap="flat" cmpd="sng" algn="ctr">
            <a:solidFill>
              <a:schemeClr val="accent1">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8" name="4-6">
            <a:extLst>
              <a:ext uri="{FF2B5EF4-FFF2-40B4-BE49-F238E27FC236}">
                <a16:creationId xmlns:a16="http://schemas.microsoft.com/office/drawing/2014/main" id="{4179A4D9-F9B8-8304-E872-172D5F04B9AD}"/>
              </a:ext>
            </a:extLst>
          </p:cNvPr>
          <p:cNvCxnSpPr/>
          <p:nvPr/>
        </p:nvCxnSpPr>
        <p:spPr>
          <a:xfrm>
            <a:off x="7030538" y="3059331"/>
            <a:ext cx="481457" cy="385012"/>
          </a:xfrm>
          <a:prstGeom prst="line">
            <a:avLst/>
          </a:prstGeom>
          <a:noFill/>
          <a:ln w="19050" cap="flat" cmpd="sng" algn="ctr">
            <a:solidFill>
              <a:schemeClr val="accent2">
                <a:lumMod val="60000"/>
                <a:lumOff val="40000"/>
              </a:schemeClr>
            </a:solidFill>
            <a:prstDash val="solid"/>
            <a:round/>
            <a:headEnd type="none" w="med" len="med"/>
            <a:tailEnd type="arrow" w="med" len="med"/>
          </a:ln>
          <a:effectLst/>
        </p:spPr>
      </p:cxnSp>
      <p:sp>
        <p:nvSpPr>
          <p:cNvPr id="79" name="文本框 183">
            <a:extLst>
              <a:ext uri="{FF2B5EF4-FFF2-40B4-BE49-F238E27FC236}">
                <a16:creationId xmlns:a16="http://schemas.microsoft.com/office/drawing/2014/main" id="{9E309D8E-EC7F-2CAB-AE9E-A505882DB058}"/>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79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文本框 4">
            <a:extLst>
              <a:ext uri="{FF2B5EF4-FFF2-40B4-BE49-F238E27FC236}">
                <a16:creationId xmlns:a16="http://schemas.microsoft.com/office/drawing/2014/main" id="{945A12BF-2B16-8F23-3B20-E750BFDB9682}"/>
              </a:ext>
            </a:extLst>
          </p:cNvPr>
          <p:cNvSpPr txBox="1"/>
          <p:nvPr/>
        </p:nvSpPr>
        <p:spPr>
          <a:xfrm>
            <a:off x="2614117" y="1795288"/>
            <a:ext cx="6963766"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拓扑序列：</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3</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4</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5</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6</a:t>
            </a:r>
            <a:r>
              <a:rPr kumimoji="1" lang="en-US" altLang="zh-CN" sz="2000" dirty="0">
                <a:latin typeface="Microsoft YaHei" panose="020B0503020204020204" pitchFamily="34" charset="-122"/>
                <a:ea typeface="Microsoft YaHei" panose="020B0503020204020204" pitchFamily="34" charset="-122"/>
              </a:rPr>
              <a:t> -&gt;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7</a:t>
            </a:r>
            <a:r>
              <a:rPr kumimoji="1" lang="zh-CN" altLang="en-US" sz="2000" baseline="-25000" dirty="0">
                <a:latin typeface="Microsoft YaHei" panose="020B0503020204020204" pitchFamily="34" charset="-122"/>
                <a:ea typeface="Microsoft YaHei" panose="020B0503020204020204" pitchFamily="34" charset="-122"/>
              </a:rPr>
              <a:t> </a:t>
            </a:r>
          </a:p>
        </p:txBody>
      </p:sp>
      <p:graphicFrame>
        <p:nvGraphicFramePr>
          <p:cNvPr id="13" name="表格 12">
            <a:extLst>
              <a:ext uri="{FF2B5EF4-FFF2-40B4-BE49-F238E27FC236}">
                <a16:creationId xmlns:a16="http://schemas.microsoft.com/office/drawing/2014/main" id="{175D9B8A-6191-F27A-7198-49542827EF47}"/>
              </a:ext>
            </a:extLst>
          </p:cNvPr>
          <p:cNvGraphicFramePr>
            <a:graphicFrameLocks noGrp="1"/>
          </p:cNvGraphicFramePr>
          <p:nvPr>
            <p:extLst>
              <p:ext uri="{D42A27DB-BD31-4B8C-83A1-F6EECF244321}">
                <p14:modId xmlns:p14="http://schemas.microsoft.com/office/powerpoint/2010/main" val="2701160378"/>
              </p:ext>
            </p:extLst>
          </p:nvPr>
        </p:nvGraphicFramePr>
        <p:xfrm>
          <a:off x="1454806" y="2489142"/>
          <a:ext cx="8821882" cy="3104746"/>
        </p:xfrm>
        <a:graphic>
          <a:graphicData uri="http://schemas.openxmlformats.org/drawingml/2006/table">
            <a:tbl>
              <a:tblPr firstRow="1" firstCol="1" bandRow="1">
                <a:tableStyleId>{5C22544A-7EE6-4342-B048-85BDC9FD1C3A}</a:tableStyleId>
              </a:tblPr>
              <a:tblGrid>
                <a:gridCol w="2307400">
                  <a:extLst>
                    <a:ext uri="{9D8B030D-6E8A-4147-A177-3AD203B41FA5}">
                      <a16:colId xmlns:a16="http://schemas.microsoft.com/office/drawing/2014/main" val="20000"/>
                    </a:ext>
                  </a:extLst>
                </a:gridCol>
                <a:gridCol w="2100182">
                  <a:extLst>
                    <a:ext uri="{9D8B030D-6E8A-4147-A177-3AD203B41FA5}">
                      <a16:colId xmlns:a16="http://schemas.microsoft.com/office/drawing/2014/main" val="20001"/>
                    </a:ext>
                  </a:extLst>
                </a:gridCol>
                <a:gridCol w="2207150">
                  <a:extLst>
                    <a:ext uri="{9D8B030D-6E8A-4147-A177-3AD203B41FA5}">
                      <a16:colId xmlns:a16="http://schemas.microsoft.com/office/drawing/2014/main" val="20002"/>
                    </a:ext>
                  </a:extLst>
                </a:gridCol>
                <a:gridCol w="2207150">
                  <a:extLst>
                    <a:ext uri="{9D8B030D-6E8A-4147-A177-3AD203B41FA5}">
                      <a16:colId xmlns:a16="http://schemas.microsoft.com/office/drawing/2014/main" val="2406909050"/>
                    </a:ext>
                  </a:extLst>
                </a:gridCol>
              </a:tblGrid>
              <a:tr h="337823">
                <a:tc>
                  <a:txBody>
                    <a:bodyPr/>
                    <a:lstStyle/>
                    <a:p>
                      <a:pPr algn="just">
                        <a:lnSpc>
                          <a:spcPts val="2200"/>
                        </a:lnSpc>
                      </a:pPr>
                      <a:r>
                        <a:rPr lang="zh-CN" sz="2000" kern="100">
                          <a:effectLst/>
                        </a:rPr>
                        <a:t>课程名称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课程代码</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先修课程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课程学习顺序</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44551">
                <a:tc>
                  <a:txBody>
                    <a:bodyPr/>
                    <a:lstStyle/>
                    <a:p>
                      <a:pPr algn="just">
                        <a:lnSpc>
                          <a:spcPts val="2200"/>
                        </a:lnSpc>
                      </a:pPr>
                      <a:r>
                        <a:rPr lang="zh-CN" sz="2000" kern="100">
                          <a:effectLst/>
                        </a:rPr>
                        <a:t>微积分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4551">
                <a:tc>
                  <a:txBody>
                    <a:bodyPr/>
                    <a:lstStyle/>
                    <a:p>
                      <a:pPr algn="just">
                        <a:lnSpc>
                          <a:spcPts val="2200"/>
                        </a:lnSpc>
                      </a:pPr>
                      <a:r>
                        <a:rPr lang="zh-CN" sz="2000" kern="100">
                          <a:effectLst/>
                        </a:rPr>
                        <a:t>线性代数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5066">
                <a:tc>
                  <a:txBody>
                    <a:bodyPr/>
                    <a:lstStyle/>
                    <a:p>
                      <a:pPr algn="just">
                        <a:lnSpc>
                          <a:spcPts val="2200"/>
                        </a:lnSpc>
                      </a:pPr>
                      <a:r>
                        <a:rPr lang="zh-CN" sz="2000" kern="100" dirty="0">
                          <a:effectLst/>
                        </a:rPr>
                        <a:t>概率论与数理统计</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4551">
                <a:tc>
                  <a:txBody>
                    <a:bodyPr/>
                    <a:lstStyle/>
                    <a:p>
                      <a:pPr algn="just">
                        <a:lnSpc>
                          <a:spcPts val="2200"/>
                        </a:lnSpc>
                      </a:pPr>
                      <a:r>
                        <a:rPr lang="zh-CN" sz="2000" kern="100" dirty="0">
                          <a:effectLst/>
                        </a:rPr>
                        <a:t>程序设计基础</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a:effectLst/>
                        </a:rPr>
                        <a:t>无</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4551">
                <a:tc>
                  <a:txBody>
                    <a:bodyPr/>
                    <a:lstStyle/>
                    <a:p>
                      <a:pPr algn="just">
                        <a:lnSpc>
                          <a:spcPts val="2200"/>
                        </a:lnSpc>
                      </a:pPr>
                      <a:r>
                        <a:rPr lang="zh-CN" sz="2000" kern="100">
                          <a:effectLst/>
                        </a:rPr>
                        <a:t>数据结构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r>
                        <a:rPr lang="zh-CN" sz="2000" kern="100" baseline="-25000">
                          <a:effectLst/>
                        </a:rPr>
                        <a:t>，</a:t>
                      </a: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4551">
                <a:tc>
                  <a:txBody>
                    <a:bodyPr/>
                    <a:lstStyle/>
                    <a:p>
                      <a:pPr algn="just">
                        <a:lnSpc>
                          <a:spcPts val="2200"/>
                        </a:lnSpc>
                      </a:pPr>
                      <a:r>
                        <a:rPr lang="zh-CN" sz="2000" kern="100">
                          <a:effectLst/>
                        </a:rPr>
                        <a:t>计算机组成原理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4551">
                <a:tc>
                  <a:txBody>
                    <a:bodyPr/>
                    <a:lstStyle/>
                    <a:p>
                      <a:pPr algn="just">
                        <a:lnSpc>
                          <a:spcPts val="2200"/>
                        </a:lnSpc>
                      </a:pPr>
                      <a:r>
                        <a:rPr lang="zh-CN" sz="2000" kern="100">
                          <a:effectLst/>
                        </a:rPr>
                        <a:t>操作系统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4551">
                <a:tc>
                  <a:txBody>
                    <a:bodyPr/>
                    <a:lstStyle/>
                    <a:p>
                      <a:pPr algn="just">
                        <a:lnSpc>
                          <a:spcPts val="2200"/>
                        </a:lnSpc>
                      </a:pPr>
                      <a:r>
                        <a:rPr lang="zh-CN" sz="2000" kern="100">
                          <a:effectLst/>
                        </a:rPr>
                        <a:t>计算机体系结构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77925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84225" y="1276350"/>
                <a:ext cx="10402643" cy="5057775"/>
              </a:xfrm>
            </p:spPr>
            <p:txBody>
              <a:bodyPr>
                <a:normAutofit/>
              </a:bodyPr>
              <a:lstStyle/>
              <a:p>
                <a:pPr algn="just">
                  <a:lnSpc>
                    <a:spcPct val="110000"/>
                  </a:lnSpc>
                </a:pPr>
                <a:r>
                  <a:rPr lang="en-US" altLang="zh-CN" sz="2400" b="1" dirty="0"/>
                  <a:t>DFS</a:t>
                </a:r>
                <a:r>
                  <a:rPr lang="zh-CN" altLang="en-US" sz="2400" b="1" dirty="0"/>
                  <a:t>算法：</a:t>
                </a:r>
                <a:endParaRPr lang="en-US" altLang="zh-CN" sz="2400" b="1" dirty="0"/>
              </a:p>
              <a:p>
                <a:pPr marL="457200" lvl="0" indent="-457200" eaLnBrk="0" fontAlgn="base" hangingPunct="0">
                  <a:lnSpc>
                    <a:spcPct val="150000"/>
                  </a:lnSpc>
                  <a:spcBef>
                    <a:spcPct val="0"/>
                  </a:spcBef>
                  <a:spcAft>
                    <a:spcPct val="0"/>
                  </a:spcAft>
                  <a:buAutoNum type="arabicParenBoth"/>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从</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DAG</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中的某一个</a:t>
                </a:r>
                <a:r>
                  <a:rPr lang="zh-CN" altLang="zh-CN"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未访问过的</a:t>
                </a:r>
                <a:r>
                  <a:rPr lang="zh-CN" altLang="en-US" sz="2400"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出发，访问并对该</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solidFill>
                      <a:srgbClr val="00B0F0"/>
                    </a:solidFill>
                    <a:latin typeface="Microsoft YaHei" panose="020B0503020204020204" pitchFamily="34" charset="-122"/>
                    <a:ea typeface="Microsoft YaHei" panose="020B0503020204020204" pitchFamily="34" charset="-122"/>
                    <a:cs typeface="Times New Roman" panose="02020603050405020304" pitchFamily="18" charset="0"/>
                  </a:rPr>
                  <a:t>加已访问标志</a:t>
                </a:r>
                <a:endParaRPr lang="en-US" altLang="zh-CN" sz="3200" dirty="0">
                  <a:latin typeface="Microsoft YaHei" panose="020B0503020204020204" pitchFamily="34" charset="-122"/>
                  <a:ea typeface="Microsoft YaHei" panose="020B0503020204020204" pitchFamily="34" charset="-122"/>
                </a:endParaRPr>
              </a:p>
              <a:p>
                <a:pPr marL="457200" lvl="0" indent="-457200" eaLnBrk="0" fontAlgn="base" hangingPunct="0">
                  <a:lnSpc>
                    <a:spcPct val="150000"/>
                  </a:lnSpc>
                  <a:spcBef>
                    <a:spcPct val="0"/>
                  </a:spcBef>
                  <a:spcAft>
                    <a:spcPct val="0"/>
                  </a:spcAft>
                  <a:buAutoNum type="arabicParenBoth"/>
                </a:pP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如果</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该</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结点无邻接结点（出度为</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0</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）或者所有邻接结点访问完毕，</a:t>
                </a:r>
                <a:r>
                  <a:rPr lang="zh-CN" altLang="en-US" sz="2400" dirty="0">
                    <a:solidFill>
                      <a:srgbClr val="0000FF"/>
                    </a:solidFill>
                    <a:latin typeface="Microsoft YaHei" panose="020B0503020204020204" pitchFamily="34" charset="-122"/>
                    <a:ea typeface="Microsoft YaHei" panose="020B0503020204020204" pitchFamily="34" charset="-122"/>
                    <a:cs typeface="Times New Roman" panose="02020603050405020304" pitchFamily="18" charset="0"/>
                  </a:rPr>
                  <a:t>输出结点并返回</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；否则找到</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未被访问过的</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邻接结点，执行步骤</a:t>
                </a:r>
                <a:r>
                  <a:rPr lang="en-US" altLang="zh-CN" sz="2400" dirty="0">
                    <a:latin typeface="Microsoft YaHei" panose="020B0503020204020204" pitchFamily="34" charset="-122"/>
                    <a:ea typeface="Microsoft YaHei" panose="020B0503020204020204" pitchFamily="34" charset="-122"/>
                    <a:cs typeface="Arial" panose="020B0604020202020204" pitchFamily="34" charset="0"/>
                  </a:rPr>
                  <a:t>(1)</a:t>
                </a:r>
                <a:endParaRPr lang="en-US" altLang="zh-CN" sz="3200" dirty="0">
                  <a:latin typeface="Microsoft YaHei" panose="020B0503020204020204" pitchFamily="34" charset="-122"/>
                  <a:ea typeface="Microsoft YaHei" panose="020B0503020204020204" pitchFamily="34" charset="-122"/>
                </a:endParaRPr>
              </a:p>
              <a:p>
                <a:pPr marL="457200" lvl="0" indent="-457200" eaLnBrk="0" fontAlgn="base" hangingPunct="0">
                  <a:lnSpc>
                    <a:spcPct val="150000"/>
                  </a:lnSpc>
                  <a:spcBef>
                    <a:spcPct val="0"/>
                  </a:spcBef>
                  <a:spcAft>
                    <a:spcPct val="0"/>
                  </a:spcAft>
                  <a:buAutoNum type="arabicParenBoth"/>
                </a:pP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如果还有</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未被访问过，选中其中一个</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作为起始</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，再次转向</a:t>
                </a:r>
                <a:r>
                  <a:rPr lang="en-US" altLang="zh-CN" sz="24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zh-CN" sz="2400" dirty="0">
                    <a:latin typeface="Microsoft YaHei" panose="020B0503020204020204" pitchFamily="34" charset="-122"/>
                    <a:ea typeface="Microsoft YaHei" panose="020B0503020204020204" pitchFamily="34" charset="-122"/>
                    <a:cs typeface="Arial" panose="020B0604020202020204" pitchFamily="34" charset="0"/>
                  </a:rPr>
                  <a:t>1</a:t>
                </a:r>
                <a:r>
                  <a:rPr lang="en-US" altLang="zh-CN" sz="2400" dirty="0">
                    <a:latin typeface="Microsoft YaHei" panose="020B0503020204020204" pitchFamily="34" charset="-122"/>
                    <a:ea typeface="Microsoft YaHei" panose="020B0503020204020204" pitchFamily="34" charset="-122"/>
                    <a:cs typeface="Arial" panose="020B0604020202020204" pitchFamily="34" charset="0"/>
                  </a:rPr>
                  <a:t>)</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。如果所有的</a:t>
                </a:r>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结点</a:t>
                </a:r>
                <a:r>
                  <a:rPr lang="zh-CN" altLang="zh-CN" sz="2400" dirty="0">
                    <a:latin typeface="Microsoft YaHei" panose="020B0503020204020204" pitchFamily="34" charset="-122"/>
                    <a:ea typeface="Microsoft YaHei" panose="020B0503020204020204" pitchFamily="34" charset="-122"/>
                    <a:cs typeface="Times New Roman" panose="02020603050405020304" pitchFamily="18" charset="0"/>
                  </a:rPr>
                  <a:t>都被访问到，遍历结束</a:t>
                </a:r>
                <a:endParaRPr lang="zh-CN" altLang="zh-CN" sz="4800" dirty="0">
                  <a:latin typeface="Microsoft YaHei" panose="020B0503020204020204" pitchFamily="34" charset="-122"/>
                  <a:ea typeface="Microsoft YaHei" panose="020B0503020204020204" pitchFamily="34" charset="-122"/>
                </a:endParaRPr>
              </a:p>
              <a:p>
                <a:pPr algn="just">
                  <a:lnSpc>
                    <a:spcPct val="110000"/>
                  </a:lnSpc>
                </a:pPr>
                <a:endParaRPr lang="en-US" altLang="zh-CN" sz="2400" dirty="0"/>
              </a:p>
              <a:p>
                <a:pPr algn="just">
                  <a:lnSpc>
                    <a:spcPct val="110000"/>
                  </a:lnSpc>
                </a:pPr>
                <a:r>
                  <a:rPr lang="zh-CN" altLang="en-US" sz="2400" b="1" dirty="0"/>
                  <a:t>时间复杂度：</a:t>
                </a:r>
                <a14:m>
                  <m:oMath xmlns:m="http://schemas.openxmlformats.org/officeDocument/2006/math">
                    <m:r>
                      <m:rPr>
                        <m:sty m:val="p"/>
                      </m:rPr>
                      <a:rPr lang="en-US" altLang="zh-CN" sz="2400" i="0" dirty="0">
                        <a:latin typeface="Cambria Math" panose="02040503050406030204" charset="0"/>
                      </a:rPr>
                      <m:t>O</m:t>
                    </m:r>
                    <m:r>
                      <a:rPr lang="en-US" altLang="zh-CN" sz="2400" i="0" dirty="0">
                        <a:latin typeface="Cambria Math" panose="02040503050406030204" charset="0"/>
                      </a:rPr>
                      <m:t>(</m:t>
                    </m:r>
                    <m:d>
                      <m:dPr>
                        <m:begChr m:val="|"/>
                        <m:endChr m:val="|"/>
                        <m:ctrlPr>
                          <a:rPr lang="en-US" altLang="zh-CN" sz="2400" i="1" dirty="0">
                            <a:latin typeface="Cambria Math" panose="02040503050406030204" pitchFamily="18" charset="0"/>
                          </a:rPr>
                        </m:ctrlPr>
                      </m:dPr>
                      <m:e>
                        <m:r>
                          <m:rPr>
                            <m:sty m:val="p"/>
                          </m:rPr>
                          <a:rPr lang="en-US" altLang="zh-CN" sz="2400" i="0" dirty="0">
                            <a:latin typeface="Cambria Math" panose="02040503050406030204" charset="0"/>
                          </a:rPr>
                          <m:t>V</m:t>
                        </m:r>
                      </m:e>
                    </m:d>
                    <m:r>
                      <a:rPr lang="en-US" altLang="zh-CN" sz="2400" i="0" dirty="0">
                        <a:latin typeface="Cambria Math" panose="02040503050406030204" charset="0"/>
                      </a:rPr>
                      <m:t>+|</m:t>
                    </m:r>
                    <m:r>
                      <m:rPr>
                        <m:sty m:val="p"/>
                      </m:rPr>
                      <a:rPr lang="en-US" altLang="zh-CN" sz="2400" i="0" dirty="0">
                        <a:latin typeface="Cambria Math" panose="02040503050406030204" charset="0"/>
                      </a:rPr>
                      <m:t>E</m:t>
                    </m:r>
                    <m:r>
                      <a:rPr lang="en-US" altLang="zh-CN" sz="2400" i="0" dirty="0">
                        <a:latin typeface="Cambria Math" panose="02040503050406030204" charset="0"/>
                      </a:rPr>
                      <m:t>|)</m:t>
                    </m:r>
                  </m:oMath>
                </a14:m>
                <a:endParaRPr lang="en-US" altLang="zh-CN" sz="2400" dirty="0"/>
              </a:p>
              <a:p>
                <a:pPr marL="457200" indent="-457200" algn="just">
                  <a:lnSpc>
                    <a:spcPct val="110000"/>
                  </a:lnSpc>
                  <a:buFont typeface="+mj-ea"/>
                  <a:buAutoNum type="circleNumDbPlain"/>
                </a:pPr>
                <a:endParaRPr lang="en-US" altLang="zh-CN" sz="2400" dirty="0">
                  <a:latin typeface="+mn-lt"/>
                  <a:ea typeface="+mn-ea"/>
                </a:endParaRPr>
              </a:p>
              <a:p>
                <a:pPr algn="just">
                  <a:lnSpc>
                    <a:spcPct val="110000"/>
                  </a:lnSpc>
                </a:pP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84225" y="1276350"/>
                <a:ext cx="10402643" cy="5057775"/>
              </a:xfrm>
              <a:blipFill>
                <a:blip r:embed="rId3"/>
                <a:stretch>
                  <a:fillRect l="-1221" t="-75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967182A-23C4-A106-F5D4-C5EE654ED2DD}"/>
              </a:ext>
            </a:extLst>
          </p:cNvPr>
          <p:cNvSpPr txBox="1"/>
          <p:nvPr/>
        </p:nvSpPr>
        <p:spPr>
          <a:xfrm>
            <a:off x="4715493" y="4796820"/>
            <a:ext cx="6271375" cy="1569660"/>
          </a:xfrm>
          <a:prstGeom prst="rect">
            <a:avLst/>
          </a:prstGeom>
          <a:solidFill>
            <a:srgbClr val="009999"/>
          </a:solidFill>
        </p:spPr>
        <p:txBody>
          <a:bodyPr wrap="square" rtlCol="0">
            <a:spAutoFit/>
          </a:bodyPr>
          <a:lstStyle/>
          <a:p>
            <a:pPr marL="342900" indent="-342900" algn="just">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在基于</a:t>
            </a:r>
            <a:r>
              <a:rPr lang="en-US" altLang="zh-CN" sz="2400" dirty="0">
                <a:solidFill>
                  <a:schemeClr val="bg1"/>
                </a:solidFill>
                <a:latin typeface="微软雅黑" panose="020B0503020204020204" pitchFamily="34" charset="-122"/>
                <a:ea typeface="微软雅黑" panose="020B0503020204020204" pitchFamily="34" charset="-122"/>
              </a:rPr>
              <a:t>BFS</a:t>
            </a:r>
            <a:r>
              <a:rPr lang="zh-CN" altLang="en-US" sz="2400" dirty="0">
                <a:solidFill>
                  <a:schemeClr val="bg1"/>
                </a:solidFill>
                <a:latin typeface="微软雅黑" panose="020B0503020204020204" pitchFamily="34" charset="-122"/>
                <a:ea typeface="微软雅黑" panose="020B0503020204020204" pitchFamily="34" charset="-122"/>
              </a:rPr>
              <a:t>的算法中，如果图中有环（回路），则构成环的所有结点</a:t>
            </a:r>
            <a:r>
              <a:rPr lang="zh-CN" altLang="en-US" sz="2400" dirty="0">
                <a:solidFill>
                  <a:srgbClr val="FFFF00"/>
                </a:solidFill>
                <a:latin typeface="微软雅黑" panose="020B0503020204020204" pitchFamily="34" charset="-122"/>
                <a:ea typeface="微软雅黑" panose="020B0503020204020204" pitchFamily="34" charset="-122"/>
              </a:rPr>
              <a:t>无法输出</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思考</a:t>
            </a:r>
            <a:r>
              <a:rPr lang="zh-CN" altLang="en-US" sz="2400" dirty="0">
                <a:solidFill>
                  <a:schemeClr val="bg1"/>
                </a:solidFill>
                <a:latin typeface="微软雅黑" panose="020B0503020204020204" pitchFamily="34" charset="-122"/>
                <a:ea typeface="微软雅黑" panose="020B0503020204020204" pitchFamily="34" charset="-122"/>
              </a:rPr>
              <a:t>：如果有向图有环，</a:t>
            </a:r>
            <a:r>
              <a:rPr lang="en-US" altLang="zh-CN" sz="2400" dirty="0">
                <a:solidFill>
                  <a:schemeClr val="bg1"/>
                </a:solidFill>
                <a:latin typeface="微软雅黑" panose="020B0503020204020204" pitchFamily="34" charset="-122"/>
                <a:ea typeface="微软雅黑" panose="020B0503020204020204" pitchFamily="34" charset="-122"/>
              </a:rPr>
              <a:t>DFS</a:t>
            </a:r>
            <a:r>
              <a:rPr lang="zh-CN" altLang="en-US" sz="2400" dirty="0">
                <a:solidFill>
                  <a:schemeClr val="bg1"/>
                </a:solidFill>
                <a:latin typeface="微软雅黑" panose="020B0503020204020204" pitchFamily="34" charset="-122"/>
                <a:ea typeface="微软雅黑" panose="020B0503020204020204" pitchFamily="34" charset="-122"/>
              </a:rPr>
              <a:t>算法能否输出环上的结点？</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39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custDataLst>
              <p:tags r:id="rId1"/>
            </p:custDataLst>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947965" y="1658707"/>
            <a:ext cx="4410710" cy="3283912"/>
          </a:xfrm>
          <a:prstGeom prst="rect">
            <a:avLst/>
          </a:prstGeom>
          <a:noFill/>
        </p:spPr>
        <p:txBody>
          <a:bodyPr wrap="square" tIns="0" rtlCol="0">
            <a:spAutoFit/>
          </a:bodyPr>
          <a:lstStyle/>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8.1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拓扑排序</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8.2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最短路径问题</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8.3   </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最小生成树（不相交集）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8.4   拓展延伸</a:t>
            </a:r>
          </a:p>
          <a:p>
            <a:pPr>
              <a:lnSpc>
                <a:spcPct val="150000"/>
              </a:lnSpc>
              <a:spcBef>
                <a:spcPts val="600"/>
              </a:spcBef>
            </a:pP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8.5   应用场景：图计算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12" presetClass="entr" presetSubtype="2"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0" presetClass="entr" presetSubtype="0" fill="hold" grpId="0" nodeType="withEffect">
                                  <p:stCondLst>
                                    <p:cond delay="1000"/>
                                  </p:stCondLst>
                                  <p:iterate type="wd">
                                    <p:tmPct val="10000"/>
                                  </p:iterate>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1"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189FD-2D63-F855-DA59-F074C9CD2767}"/>
                  </a:ext>
                </a:extLst>
              </p:cNvPr>
              <p:cNvSpPr txBox="1"/>
              <p:nvPr/>
            </p:nvSpPr>
            <p:spPr>
              <a:xfrm>
                <a:off x="584225" y="1276294"/>
                <a:ext cx="11283478" cy="5570756"/>
              </a:xfrm>
              <a:prstGeom prst="rect">
                <a:avLst/>
              </a:prstGeom>
              <a:noFill/>
            </p:spPr>
            <p:txBody>
              <a:bodyPr wrap="square" rtlCol="0">
                <a:spAutoFit/>
              </a:bodyPr>
              <a:lstStyle/>
              <a:p>
                <a:pPr lvl="0" eaLnBrk="0" fontAlgn="base" hangingPunct="0">
                  <a:spcBef>
                    <a:spcPct val="0"/>
                  </a:spcBef>
                  <a:spcAft>
                    <a:spcPct val="0"/>
                  </a:spcAft>
                </a:pPr>
                <a:r>
                  <a:rPr lang="zh-CN" altLang="zh-CN" sz="2400" b="1" u="sng" dirty="0">
                    <a:latin typeface="宋体" panose="02010600030101010101" pitchFamily="2" charset="-122"/>
                    <a:cs typeface="Times New Roman" panose="02020603050405020304" pitchFamily="18" charset="0"/>
                  </a:rPr>
                  <a:t>算法</a:t>
                </a:r>
                <a:r>
                  <a:rPr lang="zh-CN" altLang="zh-CN" sz="2400" b="1" u="sng" dirty="0">
                    <a:latin typeface="Times New Roman" panose="02020603050405020304" pitchFamily="18" charset="0"/>
                    <a:cs typeface="Times New Roman" panose="02020603050405020304" pitchFamily="18" charset="0"/>
                  </a:rPr>
                  <a:t>: </a:t>
                </a:r>
                <a:r>
                  <a:rPr lang="zh-CN" altLang="en-US" sz="2400" u="sng" dirty="0">
                    <a:latin typeface="宋体" panose="02010600030101010101" pitchFamily="2" charset="-122"/>
                    <a:cs typeface="Times New Roman" panose="02020603050405020304" pitchFamily="18" charset="0"/>
                  </a:rPr>
                  <a:t> </a:t>
                </a:r>
                <a:r>
                  <a:rPr lang="en-US" altLang="zh-CN" sz="2400" u="sng" dirty="0" err="1">
                    <a:latin typeface="宋体" panose="02010600030101010101" pitchFamily="2" charset="-122"/>
                    <a:cs typeface="Times New Roman" panose="02020603050405020304" pitchFamily="18" charset="0"/>
                  </a:rPr>
                  <a:t>TopSort</a:t>
                </a:r>
                <a:r>
                  <a:rPr lang="en-US" altLang="zh-CN" sz="2400" u="sng" dirty="0">
                    <a:latin typeface="宋体" panose="02010600030101010101" pitchFamily="2" charset="-122"/>
                    <a:cs typeface="Times New Roman" panose="02020603050405020304" pitchFamily="18" charset="0"/>
                  </a:rPr>
                  <a:t>-</a:t>
                </a:r>
                <a:r>
                  <a:rPr lang="en-US" altLang="zh-CN" sz="2400" b="1" u="sng" dirty="0">
                    <a:latin typeface="宋体" panose="02010600030101010101" pitchFamily="2" charset="-122"/>
                    <a:cs typeface="Times New Roman" panose="02020603050405020304" pitchFamily="18" charset="0"/>
                  </a:rPr>
                  <a:t>DFS</a:t>
                </a:r>
                <a:r>
                  <a:rPr lang="zh-CN" altLang="zh-CN" sz="2400" u="sng" dirty="0">
                    <a:latin typeface="Times New Roman" panose="02020603050405020304" pitchFamily="18" charset="0"/>
                    <a:cs typeface="Times New Roman" panose="02020603050405020304" pitchFamily="18" charset="0"/>
                  </a:rPr>
                  <a:t>(</a:t>
                </a:r>
                <a:r>
                  <a:rPr lang="en-US" altLang="zh-CN" sz="2400" i="1" u="sng" dirty="0" err="1">
                    <a:latin typeface="Times New Roman" panose="02020603050405020304" pitchFamily="18" charset="0"/>
                    <a:cs typeface="Times New Roman" panose="02020603050405020304" pitchFamily="18" charset="0"/>
                  </a:rPr>
                  <a:t>dag</a:t>
                </a:r>
                <a:r>
                  <a:rPr lang="zh-CN" altLang="zh-CN" sz="2400" i="1" u="sng" dirty="0">
                    <a:latin typeface="Times New Roman" panose="02020603050405020304" pitchFamily="18" charset="0"/>
                    <a:cs typeface="Times New Roman" panose="02020603050405020304" pitchFamily="18" charset="0"/>
                  </a:rPr>
                  <a:t>, </a:t>
                </a:r>
                <a:r>
                  <a:rPr lang="en-US" altLang="zh-CN" sz="2400" i="1" u="sng" dirty="0">
                    <a:latin typeface="Times New Roman" panose="02020603050405020304" pitchFamily="18" charset="0"/>
                    <a:cs typeface="Times New Roman" panose="02020603050405020304" pitchFamily="18" charset="0"/>
                  </a:rPr>
                  <a:t>n,</a:t>
                </a:r>
                <a:r>
                  <a:rPr lang="zh-CN" altLang="en-US" sz="2400" i="1" u="sng" dirty="0">
                    <a:latin typeface="Times New Roman" panose="02020603050405020304" pitchFamily="18" charset="0"/>
                    <a:cs typeface="Times New Roman" panose="02020603050405020304" pitchFamily="18" charset="0"/>
                  </a:rPr>
                  <a:t> </a:t>
                </a:r>
                <a:r>
                  <a:rPr lang="en-US" altLang="zh-CN" sz="2400" i="1" u="sng" dirty="0" err="1">
                    <a:latin typeface="Times New Roman" panose="02020603050405020304" pitchFamily="18" charset="0"/>
                    <a:cs typeface="Times New Roman" panose="02020603050405020304" pitchFamily="18" charset="0"/>
                  </a:rPr>
                  <a:t>top_list</a:t>
                </a:r>
                <a:r>
                  <a:rPr lang="zh-CN" altLang="zh-CN" sz="2400" u="sng" dirty="0">
                    <a:latin typeface="Times New Roman" panose="02020603050405020304" pitchFamily="18" charset="0"/>
                    <a:cs typeface="Times New Roman" panose="02020603050405020304" pitchFamily="18" charset="0"/>
                  </a:rPr>
                  <a:t>)</a:t>
                </a:r>
                <a:endParaRPr lang="zh-CN" altLang="zh-CN" sz="3200" u="sng" dirty="0"/>
              </a:p>
              <a:p>
                <a:pPr lvl="0" eaLnBrk="0" fontAlgn="base" hangingPunct="0">
                  <a:spcBef>
                    <a:spcPct val="0"/>
                  </a:spcBef>
                  <a:spcAft>
                    <a:spcPct val="0"/>
                  </a:spcAft>
                </a:pPr>
                <a:r>
                  <a:rPr lang="zh-CN" altLang="zh-CN" sz="2400" b="1" dirty="0">
                    <a:latin typeface="宋体" panose="02010600030101010101" pitchFamily="2" charset="-122"/>
                    <a:cs typeface="Times New Roman" panose="02020603050405020304" pitchFamily="18" charset="0"/>
                  </a:rPr>
                  <a:t>输入：</a:t>
                </a:r>
                <a:r>
                  <a:rPr lang="zh-CN" altLang="en-US" sz="2400" b="1" dirty="0">
                    <a:latin typeface="宋体" panose="02010600030101010101" pitchFamily="2" charset="-122"/>
                    <a:cs typeface="Times New Roman" panose="02020603050405020304" pitchFamily="18" charset="0"/>
                  </a:rPr>
                  <a:t>有向无环</a:t>
                </a:r>
                <a:r>
                  <a:rPr lang="zh-CN" altLang="zh-CN" sz="2400" dirty="0">
                    <a:latin typeface="宋体" panose="02010600030101010101" pitchFamily="2" charset="-122"/>
                    <a:cs typeface="Times New Roman" panose="02020603050405020304" pitchFamily="18" charset="0"/>
                  </a:rPr>
                  <a:t>图</a:t>
                </a:r>
                <a:r>
                  <a:rPr lang="en-US" altLang="zh-CN" sz="2400" i="1" dirty="0" err="1">
                    <a:latin typeface="Times New Roman" panose="02020603050405020304" pitchFamily="18" charset="0"/>
                    <a:cs typeface="Times New Roman" panose="02020603050405020304" pitchFamily="18" charset="0"/>
                  </a:rPr>
                  <a:t>dag</a:t>
                </a:r>
                <a:r>
                  <a:rPr lang="zh-CN"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结点数</a:t>
                </a:r>
                <a:r>
                  <a:rPr lang="en-US" altLang="zh-CN" sz="2400" i="1" dirty="0">
                    <a:latin typeface="Times New Roman" panose="02020603050405020304" pitchFamily="18" charset="0"/>
                    <a:cs typeface="Times New Roman" panose="02020603050405020304" pitchFamily="18" charset="0"/>
                  </a:rPr>
                  <a:t>n</a:t>
                </a:r>
                <a:endParaRPr lang="zh-CN" altLang="zh-CN" sz="32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zh-CN" sz="2400" b="1" dirty="0">
                    <a:latin typeface="宋体" panose="02010600030101010101" pitchFamily="2" charset="-122"/>
                    <a:cs typeface="Times New Roman" panose="02020603050405020304" pitchFamily="18" charset="0"/>
                  </a:rPr>
                  <a:t>输出：</a:t>
                </a:r>
                <a:r>
                  <a:rPr lang="zh-CN" altLang="zh-CN" sz="2400" dirty="0">
                    <a:latin typeface="宋体" panose="02010600030101010101" pitchFamily="2" charset="-122"/>
                    <a:cs typeface="Times New Roman" panose="02020603050405020304" pitchFamily="18" charset="0"/>
                  </a:rPr>
                  <a:t>图</a:t>
                </a:r>
                <a:r>
                  <a:rPr lang="en-US" altLang="zh-CN" sz="2400" i="1" dirty="0" err="1">
                    <a:latin typeface="Times New Roman" panose="02020603050405020304" pitchFamily="18" charset="0"/>
                    <a:cs typeface="Times New Roman" panose="02020603050405020304" pitchFamily="18" charset="0"/>
                  </a:rPr>
                  <a:t>dag</a:t>
                </a:r>
                <a:r>
                  <a:rPr lang="zh-CN" altLang="en-US" sz="2400" dirty="0">
                    <a:latin typeface="Times New Roman" panose="02020603050405020304" pitchFamily="18" charset="0"/>
                    <a:cs typeface="Times New Roman" panose="02020603050405020304" pitchFamily="18" charset="0"/>
                  </a:rPr>
                  <a:t>的拓扑序列</a:t>
                </a:r>
                <a:r>
                  <a:rPr lang="en-US" altLang="zh-CN" sz="2400" dirty="0" err="1">
                    <a:latin typeface="Times New Roman" panose="02020603050405020304" pitchFamily="18" charset="0"/>
                    <a:cs typeface="Times New Roman" panose="02020603050405020304" pitchFamily="18" charset="0"/>
                  </a:rPr>
                  <a:t>top_list</a:t>
                </a:r>
                <a:endParaRPr lang="en-US" altLang="zh-CN" sz="24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zh-CN" altLang="en-US" sz="2400" b="1" dirty="0">
                    <a:latin typeface="Times New Roman" panose="02020603050405020304" pitchFamily="18" charset="0"/>
                    <a:cs typeface="Times New Roman" panose="02020603050405020304" pitchFamily="18" charset="0"/>
                  </a:rPr>
                  <a:t>关键数据结构</a:t>
                </a:r>
                <a:r>
                  <a:rPr lang="zh-CN" altLang="en-US" sz="2400" dirty="0">
                    <a:latin typeface="Times New Roman" panose="02020603050405020304" pitchFamily="18" charset="0"/>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顺序表</a:t>
                </a:r>
                <a:r>
                  <a:rPr lang="en-US" altLang="zh-CN" sz="2400" dirty="0">
                    <a:latin typeface="Times New Roman" panose="02020603050405020304" pitchFamily="18" charset="0"/>
                    <a:cs typeface="Times New Roman" panose="02020603050405020304" pitchFamily="18" charset="0"/>
                  </a:rPr>
                  <a:t>visited</a:t>
                </a:r>
              </a:p>
              <a:p>
                <a:pPr lvl="0" eaLnBrk="0" fontAlgn="base" hangingPunct="0">
                  <a:spcBef>
                    <a:spcPct val="0"/>
                  </a:spcBef>
                  <a:spcAft>
                    <a:spcPct val="0"/>
                  </a:spcAft>
                </a:pPr>
                <a:endParaRPr lang="zh-CN" altLang="zh-CN" sz="3200" dirty="0"/>
              </a:p>
              <a:p>
                <a:pPr marL="457200" lvl="0" indent="-188913" eaLnBrk="0" fontAlgn="base" hangingPunct="0">
                  <a:spcBef>
                    <a:spcPct val="0"/>
                  </a:spcBef>
                  <a:spcAft>
                    <a:spcPct val="0"/>
                  </a:spcAft>
                  <a:buFont typeface="+mj-lt"/>
                  <a:buAutoNum type="arabicPeriod"/>
                </a:pP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for</a:t>
                </a:r>
                <a:r>
                  <a:rPr lang="zh-CN" altLang="zh-CN"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v</a:t>
                </a:r>
                <a:r>
                  <a:rPr lang="zh-CN" altLang="en-US" sz="24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1</m:t>
                    </m:r>
                  </m:oMath>
                </a14:m>
                <a:r>
                  <a:rPr lang="zh-CN" altLang="zh-CN" sz="36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to</a:t>
                </a:r>
                <a:r>
                  <a:rPr lang="zh-CN"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n</a:t>
                </a:r>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do</a:t>
                </a:r>
                <a:r>
                  <a:rPr lang="zh-CN" altLang="zh-CN" sz="2400" dirty="0">
                    <a:latin typeface="Times New Roman" panose="02020603050405020304" pitchFamily="18" charset="0"/>
                    <a:cs typeface="Times New Roman" panose="02020603050405020304" pitchFamily="18" charset="0"/>
                  </a:rPr>
                  <a:t> //</a:t>
                </a:r>
                <a:r>
                  <a:rPr lang="zh-CN" altLang="zh-CN" sz="2400" dirty="0">
                    <a:latin typeface="宋体" panose="02010600030101010101" pitchFamily="2" charset="-122"/>
                    <a:cs typeface="Times New Roman" panose="02020603050405020304" pitchFamily="18" charset="0"/>
                  </a:rPr>
                  <a:t>初始化各</a:t>
                </a:r>
                <a:r>
                  <a:rPr lang="zh-CN" altLang="en-US" sz="2400" dirty="0">
                    <a:latin typeface="宋体" panose="02010600030101010101" pitchFamily="2" charset="-122"/>
                    <a:cs typeface="Times New Roman" panose="02020603050405020304" pitchFamily="18" charset="0"/>
                  </a:rPr>
                  <a:t>结点</a:t>
                </a:r>
                <a:r>
                  <a:rPr lang="zh-CN" altLang="zh-CN" sz="2400" dirty="0">
                    <a:latin typeface="宋体" panose="02010600030101010101" pitchFamily="2" charset="-122"/>
                    <a:cs typeface="Times New Roman" panose="02020603050405020304" pitchFamily="18" charset="0"/>
                  </a:rPr>
                  <a:t>的已访问标志为未访问</a:t>
                </a:r>
                <a:endParaRPr lang="zh-CN" altLang="zh-CN" sz="3200" dirty="0"/>
              </a:p>
              <a:p>
                <a:pPr marL="457200" lvl="0" indent="-188913" eaLnBrk="0" fontAlgn="base" hangingPunct="0">
                  <a:spcBef>
                    <a:spcPct val="0"/>
                  </a:spcBef>
                  <a:spcAft>
                    <a:spcPct val="0"/>
                  </a:spcAft>
                  <a:buFont typeface="+mj-lt"/>
                  <a:buAutoNum type="arabicPeriod"/>
                </a:pP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a:t>
                </a:r>
                <a:r>
                  <a:rPr lang="zh-CN" altLang="zh-CN" sz="2400" dirty="0">
                    <a:latin typeface="等线" panose="02010600030101010101" pitchFamily="2" charset="-122"/>
                    <a:ea typeface="等线" panose="02010600030101010101" pitchFamily="2" charset="-122"/>
                    <a:cs typeface="Times New Roman" panose="02020603050405020304" pitchFamily="18" charset="0"/>
                  </a:rPr>
                  <a:t> </a:t>
                </a:r>
                <a:r>
                  <a:rPr lang="en-US" altLang="zh-CN" sz="24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visited</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v</a:t>
                </a:r>
                <a:r>
                  <a:rPr lang="zh-CN"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cs typeface="Times New Roman" panose="02020603050405020304" pitchFamily="18" charset="0"/>
                      </a:rPr>
                      <m:t>←</m:t>
                    </m:r>
                  </m:oMath>
                </a14:m>
                <a:r>
                  <a:rPr lang="zh-CN" altLang="zh-CN"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false</a:t>
                </a:r>
                <a:endParaRPr lang="zh-CN" altLang="zh-CN" sz="3200" b="1" dirty="0"/>
              </a:p>
              <a:p>
                <a:pPr marL="457200" indent="-188913" eaLnBrk="0" fontAlgn="base" hangingPunct="0">
                  <a:spcBef>
                    <a:spcPct val="0"/>
                  </a:spcBef>
                  <a:spcAft>
                    <a:spcPct val="0"/>
                  </a:spcAft>
                  <a:buFont typeface="+mj-lt"/>
                  <a:buAutoNum type="arabicPeriod"/>
                </a:pP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end</a:t>
                </a:r>
                <a:endParaRPr lang="en-US" altLang="zh-CN" sz="2400" b="1" dirty="0">
                  <a:latin typeface="Times New Roman" panose="02020603050405020304" pitchFamily="18" charset="0"/>
                  <a:cs typeface="Times New Roman" panose="02020603050405020304" pitchFamily="18" charset="0"/>
                </a:endParaRPr>
              </a:p>
              <a:p>
                <a:pPr marL="457200" indent="-188913" eaLnBrk="0" fontAlgn="base" hangingPunct="0">
                  <a:spcBef>
                    <a:spcPct val="0"/>
                  </a:spcBef>
                  <a:spcAft>
                    <a:spcPct val="0"/>
                  </a:spcAft>
                  <a:buFont typeface="+mj-lt"/>
                  <a:buAutoNum type="arabicPeriod"/>
                </a:pPr>
                <a:r>
                  <a:rPr lang="en-US"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for</a:t>
                </a:r>
                <a:r>
                  <a:rPr lang="zh-CN" altLang="zh-CN"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v </a:t>
                </a:r>
                <a14:m>
                  <m:oMath xmlns:m="http://schemas.openxmlformats.org/officeDocument/2006/math">
                    <m:r>
                      <a:rPr lang="zh-CN" altLang="en-US" sz="2400">
                        <a:latin typeface="Cambria Math" panose="02040503050406030204" pitchFamily="18" charset="0"/>
                        <a:cs typeface="Times New Roman" panose="02020603050405020304" pitchFamily="18" charset="0"/>
                      </a:rPr>
                      <m:t>←</m:t>
                    </m:r>
                    <m:r>
                      <a:rPr lang="en-US" altLang="zh-CN" sz="2400" b="0" i="0" smtClean="0">
                        <a:latin typeface="Cambria Math" panose="02040503050406030204" pitchFamily="18" charset="0"/>
                        <a:cs typeface="Times New Roman" panose="02020603050405020304" pitchFamily="18" charset="0"/>
                      </a:rPr>
                      <m:t>1</m:t>
                    </m:r>
                  </m:oMath>
                </a14:m>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to</a:t>
                </a:r>
                <a:r>
                  <a:rPr lang="zh-CN"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n</a:t>
                </a:r>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do</a:t>
                </a:r>
              </a:p>
              <a:p>
                <a:pPr marL="457200" indent="-188913" eaLnBrk="0" fontAlgn="base" hangingPunct="0">
                  <a:spcBef>
                    <a:spcPct val="0"/>
                  </a:spcBef>
                  <a:spcAft>
                    <a:spcPct val="0"/>
                  </a:spcAft>
                  <a:buFont typeface="+mj-lt"/>
                  <a:buAutoNum type="arabicPeriod"/>
                </a:pPr>
                <a:r>
                  <a:rPr lang="zh-CN" altLang="zh-CN" sz="2400" dirty="0">
                    <a:latin typeface="Times New Roman" panose="02020603050405020304" pitchFamily="18" charset="0"/>
                    <a:cs typeface="Times New Roman" panose="02020603050405020304" pitchFamily="18" charset="0"/>
                  </a:rPr>
                  <a:t> |  </a:t>
                </a:r>
                <a:r>
                  <a:rPr lang="en-US"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if</a:t>
                </a:r>
                <a:r>
                  <a:rPr lang="zh-CN" altLang="zh-CN"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visited</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v</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false</a:t>
                </a:r>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then</a:t>
                </a:r>
              </a:p>
              <a:p>
                <a:pPr marL="457200" indent="-188913" eaLnBrk="0" fontAlgn="base" hangingPunct="0">
                  <a:spcBef>
                    <a:spcPct val="0"/>
                  </a:spcBef>
                  <a:spcAft>
                    <a:spcPct val="0"/>
                  </a:spcAft>
                  <a:buFont typeface="+mj-lt"/>
                  <a:buAutoNum type="arabicPeriod"/>
                </a:pP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DFS</a:t>
                </a:r>
                <a:r>
                  <a:rPr lang="en-US" altLang="zh-CN" sz="2400" dirty="0">
                    <a:latin typeface="Times New Roman" panose="02020603050405020304" pitchFamily="18" charset="0"/>
                    <a:cs typeface="Times New Roman" panose="02020603050405020304" pitchFamily="18" charset="0"/>
                  </a:rPr>
                  <a:t>-Sort</a:t>
                </a:r>
                <a:r>
                  <a:rPr lang="zh-CN"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dag</a:t>
                </a:r>
                <a:r>
                  <a:rPr lang="zh-CN" altLang="zh-CN" sz="2400" i="1" dirty="0">
                    <a:latin typeface="Times New Roman" panose="02020603050405020304" pitchFamily="18" charset="0"/>
                    <a:cs typeface="Times New Roman" panose="02020603050405020304" pitchFamily="18" charset="0"/>
                  </a:rPr>
                  <a:t>, v, visited</a:t>
                </a:r>
                <a:r>
                  <a:rPr lang="en-US" altLang="zh-CN" sz="2400" i="1"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top_list</a:t>
                </a:r>
                <a:r>
                  <a:rPr lang="zh-CN" altLang="zh-CN" sz="2400" dirty="0">
                    <a:latin typeface="Times New Roman" panose="02020603050405020304" pitchFamily="18" charset="0"/>
                    <a:cs typeface="Times New Roman" panose="02020603050405020304" pitchFamily="18" charset="0"/>
                  </a:rPr>
                  <a:t>)</a:t>
                </a:r>
              </a:p>
              <a:p>
                <a:pPr marL="457200" indent="-188913" eaLnBrk="0" fontAlgn="base" hangingPunct="0">
                  <a:spcBef>
                    <a:spcPct val="0"/>
                  </a:spcBef>
                  <a:spcAft>
                    <a:spcPct val="0"/>
                  </a:spcAft>
                  <a:buFont typeface="+mj-lt"/>
                  <a:buAutoNum type="arabicPeriod"/>
                </a:pP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end</a:t>
                </a:r>
              </a:p>
              <a:p>
                <a:pPr marL="457200" indent="-188913" eaLnBrk="0" fontAlgn="base" hangingPunct="0">
                  <a:spcBef>
                    <a:spcPct val="0"/>
                  </a:spcBef>
                  <a:spcAft>
                    <a:spcPct val="0"/>
                  </a:spcAft>
                  <a:buFont typeface="+mj-lt"/>
                  <a:buAutoNum type="arabicPeriod"/>
                </a:pPr>
                <a:r>
                  <a:rPr lang="en-US" altLang="zh-CN" sz="2400" b="1"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end</a:t>
                </a:r>
              </a:p>
              <a:p>
                <a:pPr lvl="0" eaLnBrk="0" fontAlgn="base" hangingPunct="0">
                  <a:spcBef>
                    <a:spcPct val="0"/>
                  </a:spcBef>
                  <a:spcAft>
                    <a:spcPct val="0"/>
                  </a:spcAft>
                </a:pPr>
                <a:endParaRPr lang="en-US" altLang="zh-CN" sz="240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53189FD-2D63-F855-DA59-F074C9CD2767}"/>
                  </a:ext>
                </a:extLst>
              </p:cNvPr>
              <p:cNvSpPr txBox="1">
                <a:spLocks noRot="1" noChangeAspect="1" noMove="1" noResize="1" noEditPoints="1" noAdjustHandles="1" noChangeArrowheads="1" noChangeShapeType="1" noTextEdit="1"/>
              </p:cNvSpPr>
              <p:nvPr/>
            </p:nvSpPr>
            <p:spPr>
              <a:xfrm>
                <a:off x="584225" y="1276294"/>
                <a:ext cx="11283478" cy="5570756"/>
              </a:xfrm>
              <a:prstGeom prst="rect">
                <a:avLst/>
              </a:prstGeom>
              <a:blipFill>
                <a:blip r:embed="rId2"/>
                <a:stretch>
                  <a:fillRect l="-900" t="-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6730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189FD-2D63-F855-DA59-F074C9CD2767}"/>
                  </a:ext>
                </a:extLst>
              </p:cNvPr>
              <p:cNvSpPr txBox="1"/>
              <p:nvPr/>
            </p:nvSpPr>
            <p:spPr>
              <a:xfrm>
                <a:off x="2138289" y="963619"/>
                <a:ext cx="9215511" cy="4524315"/>
              </a:xfrm>
              <a:prstGeom prst="rect">
                <a:avLst/>
              </a:prstGeom>
              <a:solidFill>
                <a:schemeClr val="bg1"/>
              </a:solidFill>
            </p:spPr>
            <p:txBody>
              <a:bodyPr wrap="square" rtlCol="0">
                <a:spAutoFit/>
              </a:bodyPr>
              <a:lstStyle/>
              <a:p>
                <a:pPr lvl="0" eaLnBrk="0" fontAlgn="base" hangingPunct="0">
                  <a:spcBef>
                    <a:spcPct val="0"/>
                  </a:spcBef>
                  <a:spcAft>
                    <a:spcPct val="0"/>
                  </a:spcAft>
                </a:pPr>
                <a:r>
                  <a:rPr lang="zh-CN" altLang="zh-CN" sz="2400" b="1" u="sng" dirty="0">
                    <a:latin typeface="宋体" panose="02010600030101010101" pitchFamily="2" charset="-122"/>
                    <a:cs typeface="Times New Roman" panose="02020603050405020304" pitchFamily="18" charset="0"/>
                  </a:rPr>
                  <a:t>算法</a:t>
                </a:r>
                <a:r>
                  <a:rPr lang="zh-CN" altLang="zh-CN" sz="2400" b="1" u="sng" dirty="0">
                    <a:latin typeface="Times New Roman" panose="02020603050405020304" pitchFamily="18" charset="0"/>
                    <a:cs typeface="Times New Roman" panose="02020603050405020304" pitchFamily="18" charset="0"/>
                  </a:rPr>
                  <a:t>: </a:t>
                </a:r>
                <a:r>
                  <a:rPr lang="zh-CN" altLang="en-US" sz="2400" b="1" u="sng" dirty="0">
                    <a:latin typeface="宋体" panose="02010600030101010101" pitchFamily="2" charset="-122"/>
                    <a:cs typeface="Times New Roman" panose="02020603050405020304" pitchFamily="18" charset="0"/>
                  </a:rPr>
                  <a:t> </a:t>
                </a:r>
                <a:r>
                  <a:rPr lang="en-US" altLang="zh-CN" sz="2400" b="1" u="sng" dirty="0">
                    <a:latin typeface="宋体" panose="02010600030101010101" pitchFamily="2" charset="-122"/>
                    <a:cs typeface="Times New Roman" panose="02020603050405020304" pitchFamily="18" charset="0"/>
                  </a:rPr>
                  <a:t>DFS-Sort</a:t>
                </a:r>
                <a:r>
                  <a:rPr lang="zh-CN" altLang="zh-CN" sz="2400" u="sng" dirty="0">
                    <a:latin typeface="Times New Roman" panose="02020603050405020304" pitchFamily="18" charset="0"/>
                    <a:cs typeface="Times New Roman" panose="02020603050405020304" pitchFamily="18" charset="0"/>
                  </a:rPr>
                  <a:t>(</a:t>
                </a:r>
                <a:r>
                  <a:rPr lang="en-US" altLang="zh-CN" sz="2400" i="1" u="sng" dirty="0" err="1">
                    <a:latin typeface="Times New Roman" panose="02020603050405020304" pitchFamily="18" charset="0"/>
                    <a:cs typeface="Times New Roman" panose="02020603050405020304" pitchFamily="18" charset="0"/>
                  </a:rPr>
                  <a:t>dag</a:t>
                </a:r>
                <a:r>
                  <a:rPr lang="zh-CN" altLang="zh-CN" sz="2400" i="1" u="sng" dirty="0">
                    <a:latin typeface="Times New Roman" panose="02020603050405020304" pitchFamily="18" charset="0"/>
                    <a:cs typeface="Times New Roman" panose="02020603050405020304" pitchFamily="18" charset="0"/>
                  </a:rPr>
                  <a:t>, </a:t>
                </a:r>
                <a:r>
                  <a:rPr lang="en-US" altLang="zh-CN" sz="2400" i="1" u="sng" dirty="0">
                    <a:latin typeface="Times New Roman" panose="02020603050405020304" pitchFamily="18" charset="0"/>
                    <a:cs typeface="Times New Roman" panose="02020603050405020304" pitchFamily="18" charset="0"/>
                  </a:rPr>
                  <a:t>v,</a:t>
                </a:r>
                <a:r>
                  <a:rPr lang="zh-CN" altLang="en-US" sz="2400" i="1" u="sng" dirty="0">
                    <a:latin typeface="Times New Roman" panose="02020603050405020304" pitchFamily="18" charset="0"/>
                    <a:cs typeface="Times New Roman" panose="02020603050405020304" pitchFamily="18" charset="0"/>
                  </a:rPr>
                  <a:t> </a:t>
                </a:r>
                <a:r>
                  <a:rPr lang="en-US" altLang="zh-CN" sz="2400" i="1" u="sng" dirty="0">
                    <a:latin typeface="Times New Roman" panose="02020603050405020304" pitchFamily="18" charset="0"/>
                    <a:cs typeface="Times New Roman" panose="02020603050405020304" pitchFamily="18" charset="0"/>
                  </a:rPr>
                  <a:t>visited,</a:t>
                </a:r>
                <a:r>
                  <a:rPr lang="zh-CN" altLang="en-US" sz="2400" i="1" u="sng" dirty="0">
                    <a:latin typeface="Times New Roman" panose="02020603050405020304" pitchFamily="18" charset="0"/>
                    <a:cs typeface="Times New Roman" panose="02020603050405020304" pitchFamily="18" charset="0"/>
                  </a:rPr>
                  <a:t> </a:t>
                </a:r>
                <a:r>
                  <a:rPr lang="en-US" altLang="zh-CN" sz="2400" i="1" u="sng" dirty="0" err="1">
                    <a:latin typeface="Times New Roman" panose="02020603050405020304" pitchFamily="18" charset="0"/>
                    <a:cs typeface="Times New Roman" panose="02020603050405020304" pitchFamily="18" charset="0"/>
                  </a:rPr>
                  <a:t>top_list</a:t>
                </a:r>
                <a:r>
                  <a:rPr lang="zh-CN" altLang="zh-CN" sz="2400" u="sng" dirty="0">
                    <a:latin typeface="Times New Roman" panose="02020603050405020304" pitchFamily="18" charset="0"/>
                    <a:cs typeface="Times New Roman" panose="02020603050405020304" pitchFamily="18" charset="0"/>
                  </a:rPr>
                  <a:t>)</a:t>
                </a:r>
                <a:endParaRPr lang="zh-CN" altLang="zh-CN" sz="3200" u="sng" dirty="0"/>
              </a:p>
              <a:p>
                <a:pPr marL="457200" lvl="0" indent="-457200" eaLnBrk="0" fontAlgn="base" hangingPunct="0">
                  <a:spcBef>
                    <a:spcPct val="0"/>
                  </a:spcBef>
                  <a:spcAft>
                    <a:spcPct val="0"/>
                  </a:spcAft>
                  <a:buFont typeface="+mj-lt"/>
                  <a:buAutoNum type="arabicPeriod"/>
                </a:pPr>
                <a:r>
                  <a:rPr lang="zh-CN" altLang="zh-CN" sz="2400" i="1" dirty="0">
                    <a:latin typeface="Times New Roman" panose="02020603050405020304" pitchFamily="18" charset="0"/>
                    <a:cs typeface="Times New Roman" panose="02020603050405020304" pitchFamily="18" charset="0"/>
                  </a:rPr>
                  <a:t>visited</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v</a:t>
                </a:r>
                <a:r>
                  <a:rPr lang="zh-CN" altLang="zh-CN" sz="24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400" b="0" i="0" smtClean="0">
                        <a:latin typeface="Cambria Math" panose="02040503050406030204" pitchFamily="18" charset="0"/>
                        <a:cs typeface="Times New Roman" panose="02020603050405020304" pitchFamily="18" charset="0"/>
                      </a:rPr>
                      <m:t> </m:t>
                    </m:r>
                    <m:r>
                      <a:rPr lang="zh-CN" altLang="en-US" sz="240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true</a:t>
                </a:r>
                <a:r>
                  <a:rPr lang="zh-CN" altLang="zh-CN" sz="2400" b="1"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 </a:t>
                </a:r>
                <a:r>
                  <a:rPr lang="zh-CN" altLang="zh-CN" sz="36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标记结点</a:t>
                </a:r>
                <a:endParaRPr lang="zh-CN" altLang="zh-CN" sz="3200" dirty="0"/>
              </a:p>
              <a:p>
                <a:pPr marL="457200" lvl="0" indent="-457200" eaLnBrk="0" fontAlgn="base" hangingPunct="0">
                  <a:spcBef>
                    <a:spcPct val="0"/>
                  </a:spcBef>
                  <a:spcAft>
                    <a:spcPct val="0"/>
                  </a:spcAft>
                  <a:buFont typeface="+mj-lt"/>
                  <a:buAutoNum type="arabicPeriod"/>
                </a:pPr>
                <a:r>
                  <a:rPr lang="zh-CN" altLang="zh-CN" sz="2400" i="1" dirty="0">
                    <a:latin typeface="Times New Roman" panose="02020603050405020304" pitchFamily="18" charset="0"/>
                    <a:cs typeface="Times New Roman" panose="02020603050405020304" pitchFamily="18" charset="0"/>
                  </a:rPr>
                  <a:t>p</a:t>
                </a:r>
                <a:r>
                  <a:rPr lang="zh-CN" altLang="en-US" sz="2400" dirty="0">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cs typeface="Times New Roman" panose="02020603050405020304" pitchFamily="18" charset="0"/>
                      </a:rPr>
                      <m:t>←</m:t>
                    </m:r>
                  </m:oMath>
                </a14:m>
                <a:r>
                  <a:rPr lang="zh-CN" altLang="zh-CN" sz="36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dag</a:t>
                </a:r>
                <a:r>
                  <a:rPr lang="zh-CN" altLang="zh-CN" sz="2400" i="1" dirty="0">
                    <a:latin typeface="Times New Roman" panose="02020603050405020304" pitchFamily="18" charset="0"/>
                    <a:cs typeface="Times New Roman" panose="02020603050405020304" pitchFamily="18" charset="0"/>
                  </a:rPr>
                  <a:t>.ver_list</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v</a:t>
                </a:r>
                <a:r>
                  <a:rPr lang="zh-CN" altLang="zh-CN" sz="2400" dirty="0">
                    <a:latin typeface="Times New Roman" panose="02020603050405020304" pitchFamily="18" charset="0"/>
                    <a:cs typeface="Times New Roman" panose="02020603050405020304" pitchFamily="18" charset="0"/>
                  </a:rPr>
                  <a:t>].adj</a:t>
                </a:r>
                <a:r>
                  <a:rPr lang="zh-CN" altLang="en-US"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sz="2400" b="1" dirty="0">
                    <a:latin typeface="Times New Roman" panose="02020603050405020304" pitchFamily="18" charset="0"/>
                    <a:cs typeface="Times New Roman" panose="02020603050405020304" pitchFamily="18" charset="0"/>
                  </a:rPr>
                  <a:t>while</a:t>
                </a:r>
                <a:r>
                  <a:rPr lang="zh-CN" altLang="zh-CN"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p</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 </m:t>
                    </m:r>
                    <m:r>
                      <a:rPr lang="zh-CN" altLang="en-US" sz="2400" i="1" smtClean="0">
                        <a:latin typeface="Cambria Math" panose="02040503050406030204" pitchFamily="18" charset="0"/>
                        <a:cs typeface="Times New Roman" panose="02020603050405020304" pitchFamily="18" charset="0"/>
                      </a:rPr>
                      <m:t>≠</m:t>
                    </m:r>
                  </m:oMath>
                </a14:m>
                <a:r>
                  <a:rPr lang="zh-CN"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N</a:t>
                </a:r>
                <a:r>
                  <a:rPr lang="zh-CN" altLang="zh-CN" sz="2400" dirty="0">
                    <a:latin typeface="Times New Roman" panose="02020603050405020304" pitchFamily="18" charset="0"/>
                    <a:cs typeface="Times New Roman" panose="02020603050405020304" pitchFamily="18" charset="0"/>
                  </a:rPr>
                  <a:t>IL </a:t>
                </a:r>
                <a:r>
                  <a:rPr lang="zh-CN" altLang="zh-CN" sz="2400" b="1" dirty="0">
                    <a:latin typeface="Times New Roman" panose="02020603050405020304" pitchFamily="18" charset="0"/>
                    <a:cs typeface="Times New Roman" panose="02020603050405020304" pitchFamily="18" charset="0"/>
                  </a:rPr>
                  <a:t>do</a:t>
                </a:r>
                <a:endParaRPr lang="zh-CN" altLang="zh-CN" sz="3200" dirty="0"/>
              </a:p>
              <a:p>
                <a:pPr marL="457200" lvl="0" indent="-457200" eaLnBrk="0" fontAlgn="base" hangingPunct="0">
                  <a:spcBef>
                    <a:spcPct val="0"/>
                  </a:spcBef>
                  <a:spcAft>
                    <a:spcPct val="0"/>
                  </a:spcAft>
                  <a:buFont typeface="+mj-lt"/>
                  <a:buAutoNum type="arabicPeriod"/>
                </a:pPr>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if</a:t>
                </a:r>
                <a:r>
                  <a:rPr lang="zh-CN" altLang="zh-CN"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visited</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p.dest</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false then</a:t>
                </a:r>
                <a:r>
                  <a:rPr lang="zh-CN"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邻接结点未访问</a:t>
                </a:r>
                <a:endParaRPr lang="zh-CN" altLang="zh-CN" sz="3200" dirty="0"/>
              </a:p>
              <a:p>
                <a:pPr marL="457200" lvl="0" indent="-457200" eaLnBrk="0" fontAlgn="base" hangingPunct="0">
                  <a:spcBef>
                    <a:spcPct val="0"/>
                  </a:spcBef>
                  <a:spcAft>
                    <a:spcPct val="0"/>
                  </a:spcAft>
                  <a:buFont typeface="+mj-lt"/>
                  <a:buAutoNum type="arabicPeriod"/>
                </a:pPr>
                <a:r>
                  <a:rPr lang="zh-CN"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DFS</a:t>
                </a:r>
                <a:r>
                  <a:rPr lang="en-US" altLang="zh-CN" sz="2400" dirty="0">
                    <a:latin typeface="Times New Roman" panose="02020603050405020304" pitchFamily="18" charset="0"/>
                    <a:cs typeface="Times New Roman" panose="02020603050405020304" pitchFamily="18" charset="0"/>
                  </a:rPr>
                  <a:t>-Sort</a:t>
                </a:r>
                <a:r>
                  <a:rPr lang="zh-CN" altLang="zh-CN" sz="2400" dirty="0">
                    <a:latin typeface="Times New Roman" panose="02020603050405020304" pitchFamily="18" charset="0"/>
                    <a:cs typeface="Times New Roman" panose="02020603050405020304" pitchFamily="18" charset="0"/>
                  </a:rPr>
                  <a:t>(</a:t>
                </a:r>
                <a:r>
                  <a:rPr lang="zh-CN" altLang="zh-CN" sz="2400" i="1" dirty="0">
                    <a:latin typeface="Times New Roman" panose="02020603050405020304" pitchFamily="18" charset="0"/>
                    <a:cs typeface="Times New Roman" panose="02020603050405020304" pitchFamily="18" charset="0"/>
                  </a:rPr>
                  <a:t>graph, p.dest, visited</a:t>
                </a:r>
                <a:r>
                  <a:rPr lang="en-US" altLang="zh-CN" sz="2400" i="1"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 </a:t>
                </a:r>
                <a:r>
                  <a:rPr lang="en-US" altLang="zh-CN" sz="2400" i="1" dirty="0" err="1">
                    <a:latin typeface="Times New Roman" panose="02020603050405020304" pitchFamily="18" charset="0"/>
                    <a:cs typeface="Times New Roman" panose="02020603050405020304" pitchFamily="18" charset="0"/>
                  </a:rPr>
                  <a:t>top_list</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递归排序邻接结点</a:t>
                </a:r>
                <a:endParaRPr lang="zh-CN" altLang="zh-CN" sz="3200" dirty="0"/>
              </a:p>
              <a:p>
                <a:pPr marL="457200" lvl="0" indent="-457200" eaLnBrk="0" fontAlgn="base" hangingPunct="0">
                  <a:spcBef>
                    <a:spcPct val="0"/>
                  </a:spcBef>
                  <a:spcAft>
                    <a:spcPct val="0"/>
                  </a:spcAft>
                  <a:buFont typeface="+mj-lt"/>
                  <a:buAutoNum type="arabicPeriod"/>
                </a:pPr>
                <a:r>
                  <a:rPr lang="zh-CN" altLang="zh-CN" sz="2400" dirty="0">
                    <a:latin typeface="Times New Roman" panose="02020603050405020304" pitchFamily="18" charset="0"/>
                    <a:cs typeface="Times New Roman" panose="02020603050405020304" pitchFamily="18" charset="0"/>
                  </a:rPr>
                  <a:t>|  </a:t>
                </a:r>
                <a:r>
                  <a:rPr lang="zh-CN" altLang="zh-CN" sz="2400" b="1" dirty="0">
                    <a:latin typeface="Times New Roman" panose="02020603050405020304" pitchFamily="18" charset="0"/>
                    <a:cs typeface="Times New Roman" panose="02020603050405020304" pitchFamily="18" charset="0"/>
                  </a:rPr>
                  <a:t>end</a:t>
                </a:r>
                <a:endParaRPr lang="zh-CN" altLang="zh-CN" sz="3200" dirty="0"/>
              </a:p>
              <a:p>
                <a:pPr marL="457200" lvl="0" indent="-457200" eaLnBrk="0" fontAlgn="base" hangingPunct="0">
                  <a:spcBef>
                    <a:spcPct val="0"/>
                  </a:spcBef>
                  <a:spcAft>
                    <a:spcPct val="0"/>
                  </a:spcAft>
                  <a:buFont typeface="+mj-lt"/>
                  <a:buAutoNum type="arabicPeriod"/>
                </a:pPr>
                <a:r>
                  <a:rPr lang="zh-CN"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p</a:t>
                </a:r>
                <a:r>
                  <a:rPr lang="zh-CN" altLang="en-US" sz="2400" dirty="0">
                    <a:cs typeface="Times New Roman" panose="02020603050405020304" pitchFamily="18" charset="0"/>
                  </a:rPr>
                  <a:t> </a:t>
                </a:r>
                <a14:m>
                  <m:oMath xmlns:m="http://schemas.openxmlformats.org/officeDocument/2006/math">
                    <m:r>
                      <a:rPr lang="zh-CN" altLang="en-US" sz="2400" i="1">
                        <a:latin typeface="Cambria Math" panose="02040503050406030204" pitchFamily="18" charset="0"/>
                        <a:cs typeface="Times New Roman" panose="02020603050405020304" pitchFamily="18" charset="0"/>
                      </a:rPr>
                      <m:t>←</m:t>
                    </m:r>
                  </m:oMath>
                </a14:m>
                <a:r>
                  <a:rPr lang="zh-CN" altLang="en-US" sz="2400" i="1" dirty="0">
                    <a:latin typeface="Times New Roman" panose="02020603050405020304" pitchFamily="18" charset="0"/>
                    <a:cs typeface="Times New Roman" panose="02020603050405020304" pitchFamily="18" charset="0"/>
                  </a:rPr>
                  <a:t> </a:t>
                </a:r>
                <a:r>
                  <a:rPr lang="zh-CN" altLang="zh-CN" sz="2400" i="1" dirty="0">
                    <a:latin typeface="Times New Roman" panose="02020603050405020304" pitchFamily="18" charset="0"/>
                    <a:cs typeface="Times New Roman" panose="02020603050405020304" pitchFamily="18" charset="0"/>
                  </a:rPr>
                  <a:t>p.next</a:t>
                </a:r>
                <a:r>
                  <a:rPr lang="zh-CN" altLang="en-US"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继续遍历下一个邻接结点</a:t>
                </a:r>
                <a:endParaRPr lang="zh-CN" altLang="zh-CN" sz="3200" dirty="0"/>
              </a:p>
              <a:p>
                <a:pPr marL="457200" lvl="0" indent="-457200" eaLnBrk="0" fontAlgn="base" hangingPunct="0">
                  <a:spcBef>
                    <a:spcPct val="0"/>
                  </a:spcBef>
                  <a:spcAft>
                    <a:spcPct val="0"/>
                  </a:spcAft>
                  <a:buFont typeface="+mj-lt"/>
                  <a:buAutoNum type="arabicPeriod"/>
                </a:pPr>
                <a:r>
                  <a:rPr lang="zh-CN" altLang="zh-CN" sz="2400" b="1" dirty="0">
                    <a:latin typeface="Times New Roman" panose="02020603050405020304" pitchFamily="18" charset="0"/>
                    <a:cs typeface="Times New Roman" panose="02020603050405020304" pitchFamily="18" charset="0"/>
                  </a:rPr>
                  <a:t>end</a:t>
                </a:r>
                <a:r>
                  <a:rPr lang="zh-CN" altLang="en-US"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无邻接结点（出度</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）或所有邻接结点已标记</a:t>
                </a:r>
                <a:endParaRPr lang="en-US" altLang="zh-CN" sz="24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400" dirty="0">
                    <a:latin typeface="Times New Roman" panose="02020603050405020304" pitchFamily="18" charset="0"/>
                    <a:cs typeface="Times New Roman" panose="02020603050405020304" pitchFamily="18" charset="0"/>
                  </a:rPr>
                  <a:t>Insert(</a:t>
                </a:r>
                <a:r>
                  <a:rPr lang="en-US" altLang="zh-CN" sz="2400" i="1" dirty="0" err="1">
                    <a:latin typeface="Times New Roman" panose="02020603050405020304" pitchFamily="18" charset="0"/>
                    <a:cs typeface="Times New Roman" panose="02020603050405020304" pitchFamily="18" charset="0"/>
                  </a:rPr>
                  <a:t>top_list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v</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zh-CN" altLang="en-US" sz="2400" dirty="0">
                    <a:solidFill>
                      <a:srgbClr val="C00000"/>
                    </a:solidFill>
                    <a:latin typeface="Times New Roman" panose="02020603050405020304" pitchFamily="18" charset="0"/>
                    <a:cs typeface="Times New Roman" panose="02020603050405020304" pitchFamily="18" charset="0"/>
                  </a:rPr>
                  <a:t>结点插入拓扑序列的头位置（？）</a:t>
                </a:r>
                <a:endParaRPr lang="zh-CN" altLang="zh-CN" sz="24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endParaRPr lang="zh-CN" altLang="zh-CN" sz="24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53189FD-2D63-F855-DA59-F074C9CD2767}"/>
                  </a:ext>
                </a:extLst>
              </p:cNvPr>
              <p:cNvSpPr txBox="1">
                <a:spLocks noRot="1" noChangeAspect="1" noMove="1" noResize="1" noEditPoints="1" noAdjustHandles="1" noChangeArrowheads="1" noChangeShapeType="1" noTextEdit="1"/>
              </p:cNvSpPr>
              <p:nvPr/>
            </p:nvSpPr>
            <p:spPr>
              <a:xfrm>
                <a:off x="2138289" y="963619"/>
                <a:ext cx="9215511" cy="4524315"/>
              </a:xfrm>
              <a:prstGeom prst="rect">
                <a:avLst/>
              </a:prstGeom>
              <a:blipFill>
                <a:blip r:embed="rId3"/>
                <a:stretch>
                  <a:fillRect l="-1058" t="-161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E3AE7DE-7AA3-FF86-E2F1-5D583682E346}"/>
              </a:ext>
            </a:extLst>
          </p:cNvPr>
          <p:cNvSpPr txBox="1"/>
          <p:nvPr/>
        </p:nvSpPr>
        <p:spPr>
          <a:xfrm>
            <a:off x="2670062" y="5642981"/>
            <a:ext cx="3425938"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时间复杂度：</a:t>
            </a:r>
            <a:r>
              <a:rPr kumimoji="1" lang="en-US" altLang="zh-CN" sz="2400" dirty="0">
                <a:solidFill>
                  <a:schemeClr val="bg1"/>
                </a:solidFill>
                <a:latin typeface="Microsoft YaHei" panose="020B0503020204020204" pitchFamily="34" charset="-122"/>
                <a:ea typeface="Microsoft YaHei" panose="020B0503020204020204" pitchFamily="34" charset="-122"/>
              </a:rPr>
              <a:t>O(|V|+|E|)</a:t>
            </a:r>
          </a:p>
        </p:txBody>
      </p:sp>
      <p:sp>
        <p:nvSpPr>
          <p:cNvPr id="8" name="文本框 7">
            <a:extLst>
              <a:ext uri="{FF2B5EF4-FFF2-40B4-BE49-F238E27FC236}">
                <a16:creationId xmlns:a16="http://schemas.microsoft.com/office/drawing/2014/main" id="{099C2599-5EF5-8AB8-5D3F-AA59921F0BE6}"/>
              </a:ext>
            </a:extLst>
          </p:cNvPr>
          <p:cNvSpPr txBox="1"/>
          <p:nvPr/>
        </p:nvSpPr>
        <p:spPr>
          <a:xfrm>
            <a:off x="6746044" y="5458314"/>
            <a:ext cx="4794833" cy="830997"/>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思考</a:t>
            </a:r>
            <a:r>
              <a:rPr kumimoji="1" lang="zh-CN" altLang="en-US" sz="2400" dirty="0">
                <a:solidFill>
                  <a:schemeClr val="bg1"/>
                </a:solidFill>
                <a:latin typeface="Microsoft YaHei" panose="020B0503020204020204" pitchFamily="34" charset="-122"/>
                <a:ea typeface="Microsoft YaHei" panose="020B0503020204020204" pitchFamily="34" charset="-122"/>
              </a:rPr>
              <a:t>：如何判断有向图中是否有环（回路）？</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31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F0BC40-861A-48E8-9BAC-72C6F19483E1}"/>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DFS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对有向图作拓扑排序，如果发现当前结点</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的邻居</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已经被访问过，即</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visited[v]=true,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能否判断图中有回路存在？</a:t>
            </a:r>
          </a:p>
        </p:txBody>
      </p:sp>
      <p:sp>
        <p:nvSpPr>
          <p:cNvPr id="9" name="文本框 8">
            <a:extLst>
              <a:ext uri="{FF2B5EF4-FFF2-40B4-BE49-F238E27FC236}">
                <a16:creationId xmlns:a16="http://schemas.microsoft.com/office/drawing/2014/main" id="{12BDD95D-29C0-418F-9605-06A10957BFB8}"/>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能</a:t>
            </a:r>
          </a:p>
        </p:txBody>
      </p:sp>
      <p:sp>
        <p:nvSpPr>
          <p:cNvPr id="10" name="文本框 9">
            <a:extLst>
              <a:ext uri="{FF2B5EF4-FFF2-40B4-BE49-F238E27FC236}">
                <a16:creationId xmlns:a16="http://schemas.microsoft.com/office/drawing/2014/main" id="{FC099FCD-3DCD-4C75-97CB-33243144D6E3}"/>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不能</a:t>
            </a:r>
          </a:p>
        </p:txBody>
      </p:sp>
      <p:sp>
        <p:nvSpPr>
          <p:cNvPr id="13" name="椭圆 12">
            <a:extLst>
              <a:ext uri="{FF2B5EF4-FFF2-40B4-BE49-F238E27FC236}">
                <a16:creationId xmlns:a16="http://schemas.microsoft.com/office/drawing/2014/main" id="{2AD5A867-E076-4A72-9CB0-64C5EEDB7C5C}"/>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0ABEBDEE-BBEC-4FEE-B362-2B019DBF0470}"/>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E1BB8FCD-6996-4082-A299-34F0B75B40EB}"/>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1B0548DA-98ED-42C9-AB53-FF09FD3AA28E}"/>
              </a:ext>
            </a:extLst>
          </p:cNvPr>
          <p:cNvGrpSpPr/>
          <p:nvPr>
            <p:custDataLst>
              <p:tags r:id="rId8"/>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D49EF0C1-8EE0-4752-B68D-F65502951F9D}"/>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8A2DDE58-4481-43F9-B22B-492E69796A65}"/>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B247DC56-0199-405E-94E7-F56484A7B375}"/>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DC69ECAD-FDE0-4B62-A6D5-5807BB42ABEE}"/>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B7834372-AAF3-4A4B-A387-A2D50A81912C}"/>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89806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469852721"/>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133030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33910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19050" cap="flat" cmpd="sng" algn="ctr">
            <a:solidFill>
              <a:schemeClr val="tx1"/>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240416586"/>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1330301"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669585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324495333"/>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165250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02510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573703019"/>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165250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863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chemeClr val="tx1"/>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975546421"/>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237866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99238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237866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87040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3104824"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27215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拓扑排序：问题引入</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68337" y="1083906"/>
            <a:ext cx="11055325" cy="5057775"/>
          </a:xfrm>
        </p:spPr>
        <p:txBody>
          <a:bodyPr>
            <a:normAutofit/>
          </a:bodyPr>
          <a:lstStyle/>
          <a:p>
            <a:pPr>
              <a:lnSpc>
                <a:spcPct val="110000"/>
              </a:lnSpc>
            </a:pPr>
            <a:r>
              <a:rPr lang="zh-CN" altLang="en-US" sz="2400" b="1" dirty="0"/>
              <a:t>问题</a:t>
            </a:r>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针对规模大且难度高的任务，通常会把大任务分解成多个规模小且简单的子任务，然后</a:t>
            </a:r>
            <a:r>
              <a:rPr lang="zh-CN" altLang="en-US" sz="2400" dirty="0">
                <a:solidFill>
                  <a:srgbClr val="0000FF"/>
                </a:solidFill>
              </a:rPr>
              <a:t>按照一定的顺序</a:t>
            </a:r>
            <a:r>
              <a:rPr lang="zh-CN" altLang="en-US" sz="2400" dirty="0"/>
              <a:t>逐个解决所有的子任务（</a:t>
            </a:r>
            <a:r>
              <a:rPr lang="zh-CN" altLang="en-US" sz="2400" dirty="0">
                <a:solidFill>
                  <a:srgbClr val="00B0F0"/>
                </a:solidFill>
              </a:rPr>
              <a:t>分治法思想、序列化方法</a:t>
            </a:r>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在所有子任务中，有些子任务之间是独立的关系，即没有先后之别，但有些子任务之间却存在</a:t>
            </a:r>
            <a:r>
              <a:rPr lang="zh-CN" altLang="en-US" sz="2400" dirty="0">
                <a:solidFill>
                  <a:srgbClr val="C00000"/>
                </a:solidFill>
              </a:rPr>
              <a:t>依赖关系</a:t>
            </a:r>
            <a:r>
              <a:rPr lang="zh-CN" altLang="en-US" sz="2400" dirty="0"/>
              <a:t>。</a:t>
            </a:r>
            <a:endParaRPr lang="en-US" altLang="zh-CN" sz="2400" dirty="0"/>
          </a:p>
          <a:p>
            <a:pPr marL="342900" indent="-342900">
              <a:lnSpc>
                <a:spcPct val="110000"/>
              </a:lnSpc>
              <a:buFont typeface="Arial" panose="020B0604020202020204" pitchFamily="34" charset="0"/>
              <a:buChar char="•"/>
            </a:pPr>
            <a:r>
              <a:rPr lang="zh-CN" altLang="en-US" sz="2400" dirty="0"/>
              <a:t>因此对所有子任务</a:t>
            </a:r>
            <a:r>
              <a:rPr lang="zh-CN" altLang="en-US" sz="2400" dirty="0">
                <a:solidFill>
                  <a:srgbClr val="FF0000"/>
                </a:solidFill>
              </a:rPr>
              <a:t>序列化</a:t>
            </a:r>
            <a:r>
              <a:rPr lang="zh-CN" altLang="en-US" sz="2400" dirty="0"/>
              <a:t>时，如果子任务</a:t>
            </a:r>
            <a:r>
              <a:rPr lang="en-US" altLang="zh-CN" sz="2400" b="1" dirty="0">
                <a:solidFill>
                  <a:srgbClr val="0000FF"/>
                </a:solidFill>
              </a:rPr>
              <a:t>b</a:t>
            </a:r>
            <a:r>
              <a:rPr lang="zh-CN" altLang="en-US" sz="2400" dirty="0"/>
              <a:t>依赖于子任务</a:t>
            </a:r>
            <a:r>
              <a:rPr lang="en-US" altLang="zh-CN" sz="2400" b="1" dirty="0">
                <a:solidFill>
                  <a:srgbClr val="C00000"/>
                </a:solidFill>
              </a:rPr>
              <a:t>a</a:t>
            </a:r>
            <a:r>
              <a:rPr lang="zh-CN" altLang="en-US" sz="2400" dirty="0"/>
              <a:t>，则</a:t>
            </a:r>
            <a:r>
              <a:rPr lang="en-US" altLang="zh-CN" sz="2400" b="1" dirty="0">
                <a:solidFill>
                  <a:srgbClr val="C00000"/>
                </a:solidFill>
              </a:rPr>
              <a:t>a</a:t>
            </a:r>
            <a:r>
              <a:rPr lang="zh-CN" altLang="en-US" sz="2400" dirty="0"/>
              <a:t>必须安排在</a:t>
            </a:r>
            <a:r>
              <a:rPr lang="en-US" altLang="zh-CN" sz="2400" b="1" dirty="0">
                <a:solidFill>
                  <a:srgbClr val="0000FF"/>
                </a:solidFill>
              </a:rPr>
              <a:t>b</a:t>
            </a:r>
            <a:r>
              <a:rPr lang="zh-CN" altLang="en-US" sz="2400" dirty="0"/>
              <a:t>的前面（</a:t>
            </a:r>
            <a:r>
              <a:rPr lang="zh-CN" altLang="en-US" sz="2400" dirty="0">
                <a:solidFill>
                  <a:srgbClr val="00B0F0"/>
                </a:solidFill>
              </a:rPr>
              <a:t>可以不连续</a:t>
            </a:r>
            <a:r>
              <a:rPr lang="zh-CN" altLang="en-US" sz="2400" dirty="0"/>
              <a:t>！），如何合理安排所有子任务的次序？</a:t>
            </a:r>
            <a:endParaRPr lang="en-US" altLang="zh-CN" sz="2400" dirty="0"/>
          </a:p>
        </p:txBody>
      </p:sp>
      <p:sp>
        <p:nvSpPr>
          <p:cNvPr id="6" name="文本框 5">
            <a:extLst>
              <a:ext uri="{FF2B5EF4-FFF2-40B4-BE49-F238E27FC236}">
                <a16:creationId xmlns:a16="http://schemas.microsoft.com/office/drawing/2014/main" id="{7ACBEF42-E820-D479-C81B-FBD7094A3619}"/>
              </a:ext>
            </a:extLst>
          </p:cNvPr>
          <p:cNvSpPr txBox="1"/>
          <p:nvPr/>
        </p:nvSpPr>
        <p:spPr>
          <a:xfrm>
            <a:off x="2121450" y="4799592"/>
            <a:ext cx="9033242" cy="1200329"/>
          </a:xfrm>
          <a:prstGeom prst="rect">
            <a:avLst/>
          </a:prstGeom>
          <a:solidFill>
            <a:srgbClr val="009999"/>
          </a:solidFill>
        </p:spPr>
        <p:txBody>
          <a:bodyPr wrap="none" rtlCol="0">
            <a:spAutoFit/>
          </a:bodyPr>
          <a:lstStyle/>
          <a:p>
            <a:pPr marL="342900" indent="-342900">
              <a:buFont typeface="Wingdings" pitchFamily="2" charset="2"/>
              <a:buChar char="Ø"/>
            </a:pPr>
            <a:r>
              <a:rPr kumimoji="1" lang="zh-CN" altLang="en-US" sz="2400" dirty="0">
                <a:solidFill>
                  <a:schemeClr val="bg1"/>
                </a:solidFill>
                <a:latin typeface="Microsoft YaHei" panose="020B0503020204020204" pitchFamily="34" charset="-122"/>
                <a:ea typeface="Microsoft YaHei" panose="020B0503020204020204" pitchFamily="34" charset="-122"/>
              </a:rPr>
              <a:t>用 </a:t>
            </a:r>
            <a:r>
              <a:rPr kumimoji="1" lang="en-US" altLang="zh-CN" sz="2400" dirty="0">
                <a:solidFill>
                  <a:schemeClr val="bg1"/>
                </a:solidFill>
                <a:latin typeface="Microsoft YaHei" panose="020B0503020204020204" pitchFamily="34" charset="-122"/>
                <a:ea typeface="Microsoft YaHei" panose="020B0503020204020204" pitchFamily="34" charset="-122"/>
              </a:rPr>
              <a:t>a&gt;b</a:t>
            </a:r>
            <a:r>
              <a:rPr kumimoji="1" lang="zh-CN" altLang="en-US" sz="2400" dirty="0">
                <a:solidFill>
                  <a:schemeClr val="bg1"/>
                </a:solidFill>
                <a:latin typeface="Microsoft YaHei" panose="020B0503020204020204" pitchFamily="34" charset="-122"/>
                <a:ea typeface="Microsoft YaHei" panose="020B0503020204020204" pitchFamily="34" charset="-122"/>
              </a:rPr>
              <a:t> 表示 </a:t>
            </a:r>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chemeClr val="bg1"/>
                </a:solidFill>
                <a:latin typeface="Microsoft YaHei" panose="020B0503020204020204" pitchFamily="34" charset="-122"/>
                <a:ea typeface="Microsoft YaHei" panose="020B0503020204020204" pitchFamily="34" charset="-122"/>
              </a:rPr>
              <a:t>依赖于</a:t>
            </a:r>
            <a:r>
              <a:rPr kumimoji="1" lang="en-US" altLang="zh-CN" sz="2400" dirty="0">
                <a:solidFill>
                  <a:schemeClr val="bg1"/>
                </a:solidFill>
                <a:latin typeface="Microsoft YaHei" panose="020B0503020204020204" pitchFamily="34" charset="-122"/>
                <a:ea typeface="Microsoft YaHei" panose="020B0503020204020204" pitchFamily="34" charset="-122"/>
              </a:rPr>
              <a:t>a</a:t>
            </a:r>
            <a:r>
              <a:rPr kumimoji="1" lang="zh-CN" altLang="en-US" sz="2400" dirty="0">
                <a:solidFill>
                  <a:schemeClr val="bg1"/>
                </a:solidFill>
                <a:latin typeface="Microsoft YaHei" panose="020B0503020204020204" pitchFamily="34" charset="-122"/>
                <a:ea typeface="Microsoft YaHei" panose="020B0503020204020204" pitchFamily="34" charset="-122"/>
              </a:rPr>
              <a:t>或者</a:t>
            </a:r>
            <a:r>
              <a:rPr kumimoji="1" lang="en-US" altLang="zh-CN" sz="2400" dirty="0">
                <a:solidFill>
                  <a:schemeClr val="bg1"/>
                </a:solidFill>
                <a:latin typeface="Microsoft YaHei" panose="020B0503020204020204" pitchFamily="34" charset="-122"/>
                <a:ea typeface="Microsoft YaHei" panose="020B0503020204020204" pitchFamily="34" charset="-122"/>
              </a:rPr>
              <a:t>a</a:t>
            </a:r>
            <a:r>
              <a:rPr kumimoji="1" lang="zh-CN" altLang="en-US" sz="2400" dirty="0">
                <a:solidFill>
                  <a:schemeClr val="bg1"/>
                </a:solidFill>
                <a:latin typeface="Microsoft YaHei" panose="020B0503020204020204" pitchFamily="34" charset="-122"/>
                <a:ea typeface="Microsoft YaHei" panose="020B0503020204020204" pitchFamily="34" charset="-122"/>
              </a:rPr>
              <a:t>比</a:t>
            </a:r>
            <a:r>
              <a:rPr kumimoji="1" lang="en-US" altLang="zh-CN" sz="2400" dirty="0">
                <a:solidFill>
                  <a:schemeClr val="bg1"/>
                </a:solidFill>
                <a:latin typeface="Microsoft YaHei" panose="020B0503020204020204" pitchFamily="34" charset="-122"/>
                <a:ea typeface="Microsoft YaHei" panose="020B0503020204020204" pitchFamily="34" charset="-122"/>
              </a:rPr>
              <a:t>b</a:t>
            </a:r>
            <a:r>
              <a:rPr kumimoji="1" lang="zh-CN" altLang="en-US" sz="2400" dirty="0">
                <a:solidFill>
                  <a:srgbClr val="FFFF00"/>
                </a:solidFill>
                <a:latin typeface="Microsoft YaHei" panose="020B0503020204020204" pitchFamily="34" charset="-122"/>
                <a:ea typeface="Microsoft YaHei" panose="020B0503020204020204" pitchFamily="34" charset="-122"/>
              </a:rPr>
              <a:t>优先</a:t>
            </a:r>
            <a:endParaRPr kumimoji="1" lang="en-US" altLang="zh-CN" sz="2400" dirty="0">
              <a:solidFill>
                <a:srgbClr val="FFFF00"/>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Ø"/>
            </a:pPr>
            <a:r>
              <a:rPr kumimoji="1" lang="zh-CN" altLang="en-US" sz="2400" dirty="0">
                <a:solidFill>
                  <a:schemeClr val="bg1"/>
                </a:solidFill>
                <a:latin typeface="Microsoft YaHei" panose="020B0503020204020204" pitchFamily="34" charset="-122"/>
                <a:ea typeface="Microsoft YaHei" panose="020B0503020204020204" pitchFamily="34" charset="-122"/>
              </a:rPr>
              <a:t>依赖（优先）关系满足传递性：即 如果 </a:t>
            </a:r>
            <a:r>
              <a:rPr kumimoji="1" lang="en-US" altLang="zh-CN" sz="2400" dirty="0">
                <a:solidFill>
                  <a:schemeClr val="bg1"/>
                </a:solidFill>
                <a:latin typeface="Microsoft YaHei" panose="020B0503020204020204" pitchFamily="34" charset="-122"/>
                <a:ea typeface="Microsoft YaHei" panose="020B0503020204020204" pitchFamily="34" charset="-122"/>
              </a:rPr>
              <a:t>a&gt;b</a:t>
            </a:r>
            <a:r>
              <a:rPr kumimoji="1" lang="zh-CN" altLang="en-US" sz="2400" dirty="0">
                <a:solidFill>
                  <a:schemeClr val="bg1"/>
                </a:solidFill>
                <a:latin typeface="Microsoft YaHei" panose="020B0503020204020204" pitchFamily="34" charset="-122"/>
                <a:ea typeface="Microsoft YaHei" panose="020B0503020204020204" pitchFamily="34" charset="-122"/>
              </a:rPr>
              <a:t> 并且 </a:t>
            </a:r>
            <a:r>
              <a:rPr kumimoji="1" lang="en-US" altLang="zh-CN" sz="2400" dirty="0">
                <a:solidFill>
                  <a:schemeClr val="bg1"/>
                </a:solidFill>
                <a:latin typeface="Microsoft YaHei" panose="020B0503020204020204" pitchFamily="34" charset="-122"/>
                <a:ea typeface="Microsoft YaHei" panose="020B0503020204020204" pitchFamily="34" charset="-122"/>
              </a:rPr>
              <a:t>b&gt;c,</a:t>
            </a:r>
            <a:r>
              <a:rPr kumimoji="1" lang="zh-CN" altLang="en-US" sz="2400" dirty="0">
                <a:solidFill>
                  <a:schemeClr val="bg1"/>
                </a:solidFill>
                <a:latin typeface="Microsoft YaHei" panose="020B0503020204020204" pitchFamily="34" charset="-122"/>
                <a:ea typeface="Microsoft YaHei" panose="020B0503020204020204" pitchFamily="34" charset="-122"/>
              </a:rPr>
              <a:t> 则 </a:t>
            </a:r>
            <a:r>
              <a:rPr kumimoji="1" lang="en-US" altLang="zh-CN" sz="2400" dirty="0">
                <a:solidFill>
                  <a:schemeClr val="bg1"/>
                </a:solidFill>
                <a:latin typeface="Microsoft YaHei" panose="020B0503020204020204" pitchFamily="34" charset="-122"/>
                <a:ea typeface="Microsoft YaHei" panose="020B0503020204020204" pitchFamily="34" charset="-122"/>
              </a:rPr>
              <a:t>a&gt;c</a:t>
            </a:r>
          </a:p>
          <a:p>
            <a:pPr marL="342900" indent="-342900">
              <a:buFont typeface="Wingdings" pitchFamily="2" charset="2"/>
              <a:buChar char="Ø"/>
            </a:pPr>
            <a:r>
              <a:rPr kumimoji="1" lang="zh-CN" altLang="en-US" sz="2400" dirty="0">
                <a:solidFill>
                  <a:schemeClr val="bg1"/>
                </a:solidFill>
                <a:latin typeface="Microsoft YaHei" panose="020B0503020204020204" pitchFamily="34" charset="-122"/>
                <a:ea typeface="Microsoft YaHei" panose="020B0503020204020204" pitchFamily="34" charset="-122"/>
              </a:rPr>
              <a:t>依赖关系无“矛盾”：即 </a:t>
            </a:r>
            <a:r>
              <a:rPr kumimoji="1" lang="en-US" altLang="zh-CN" sz="2400" dirty="0">
                <a:solidFill>
                  <a:schemeClr val="bg1"/>
                </a:solidFill>
                <a:latin typeface="Microsoft YaHei" panose="020B0503020204020204" pitchFamily="34" charset="-122"/>
                <a:ea typeface="Microsoft YaHei" panose="020B0503020204020204" pitchFamily="34" charset="-122"/>
              </a:rPr>
              <a:t>a&gt;b</a:t>
            </a:r>
            <a:r>
              <a:rPr kumimoji="1" lang="zh-CN" altLang="en-US" sz="2400" dirty="0">
                <a:solidFill>
                  <a:schemeClr val="bg1"/>
                </a:solidFill>
                <a:latin typeface="Microsoft YaHei" panose="020B0503020204020204" pitchFamily="34" charset="-122"/>
                <a:ea typeface="Microsoft YaHei" panose="020B0503020204020204" pitchFamily="34" charset="-122"/>
              </a:rPr>
              <a:t> 和 </a:t>
            </a:r>
            <a:r>
              <a:rPr kumimoji="1" lang="en-US" altLang="zh-CN" sz="2400" dirty="0">
                <a:solidFill>
                  <a:schemeClr val="bg1"/>
                </a:solidFill>
                <a:latin typeface="Microsoft YaHei" panose="020B0503020204020204" pitchFamily="34" charset="-122"/>
                <a:ea typeface="Microsoft YaHei" panose="020B0503020204020204" pitchFamily="34" charset="-122"/>
              </a:rPr>
              <a:t>b&gt;a</a:t>
            </a:r>
            <a:r>
              <a:rPr kumimoji="1" lang="zh-CN" altLang="en-US" sz="2400" dirty="0">
                <a:solidFill>
                  <a:schemeClr val="bg1"/>
                </a:solidFill>
                <a:latin typeface="Microsoft YaHei" panose="020B0503020204020204" pitchFamily="34" charset="-122"/>
                <a:ea typeface="Microsoft YaHei" panose="020B0503020204020204" pitchFamily="34" charset="-122"/>
              </a:rPr>
              <a:t> 不能同时成立！</a:t>
            </a:r>
          </a:p>
        </p:txBody>
      </p:sp>
    </p:spTree>
    <p:extLst>
      <p:ext uri="{BB962C8B-B14F-4D97-AF65-F5344CB8AC3E}">
        <p14:creationId xmlns:p14="http://schemas.microsoft.com/office/powerpoint/2010/main" val="829749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783187168"/>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3805337"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1316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chemeClr val="accent6">
                  <a:lumMod val="60000"/>
                  <a:lumOff val="40000"/>
                </a:schemeClr>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4505849"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54125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5206362"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0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4999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rgbClr val="92D05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28575" cap="flat" cmpd="sng" algn="ctr">
            <a:solidFill>
              <a:srgbClr val="FF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2628386812"/>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5206362"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0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4674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28575" cap="flat" cmpd="sng" algn="ctr">
            <a:solidFill>
              <a:srgbClr val="FF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28575" cap="flat" cmpd="sng" algn="ctr">
            <a:solidFill>
              <a:srgbClr val="FF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871976692"/>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F</a:t>
                      </a:r>
                      <a:endParaRPr lang="zh-CN" altLang="en-US" sz="2000" dirty="0"/>
                    </a:p>
                  </a:txBody>
                  <a:tcPr anchor="ctr">
                    <a:solidFill>
                      <a:schemeClr val="accent4">
                        <a:lumMod val="75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5906873"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1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0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0229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DFS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文本框 1">
            <a:extLst>
              <a:ext uri="{FF2B5EF4-FFF2-40B4-BE49-F238E27FC236}">
                <a16:creationId xmlns:a16="http://schemas.microsoft.com/office/drawing/2014/main" id="{2326CD85-8202-B6F6-D883-0E7A45EB56DF}"/>
              </a:ext>
            </a:extLst>
          </p:cNvPr>
          <p:cNvSpPr txBox="1"/>
          <p:nvPr/>
        </p:nvSpPr>
        <p:spPr>
          <a:xfrm>
            <a:off x="3379373" y="1774446"/>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cxnSp>
        <p:nvCxnSpPr>
          <p:cNvPr id="20" name="1-4">
            <a:extLst>
              <a:ext uri="{FF2B5EF4-FFF2-40B4-BE49-F238E27FC236}">
                <a16:creationId xmlns:a16="http://schemas.microsoft.com/office/drawing/2014/main" id="{01F02968-C0F4-D9AF-BBEC-B615B35F4C18}"/>
              </a:ext>
            </a:extLst>
          </p:cNvPr>
          <p:cNvCxnSpPr/>
          <p:nvPr/>
        </p:nvCxnSpPr>
        <p:spPr>
          <a:xfrm flipV="1">
            <a:off x="4677589" y="3025183"/>
            <a:ext cx="633833" cy="285203"/>
          </a:xfrm>
          <a:prstGeom prst="line">
            <a:avLst/>
          </a:prstGeom>
          <a:noFill/>
          <a:ln w="28575" cap="flat" cmpd="sng" algn="ctr">
            <a:solidFill>
              <a:srgbClr val="FF0000"/>
            </a:solidFill>
            <a:prstDash val="solid"/>
            <a:round/>
            <a:headEnd type="none" w="med" len="med"/>
            <a:tailEnd type="arrow" w="med" len="med"/>
          </a:ln>
          <a:effectLst/>
        </p:spPr>
      </p:cxnSp>
      <p:cxnSp>
        <p:nvCxnSpPr>
          <p:cNvPr id="21" name="5-6">
            <a:extLst>
              <a:ext uri="{FF2B5EF4-FFF2-40B4-BE49-F238E27FC236}">
                <a16:creationId xmlns:a16="http://schemas.microsoft.com/office/drawing/2014/main" id="{33B1D742-5B24-9C2C-A538-E64B95E0C9BB}"/>
              </a:ext>
            </a:extLst>
          </p:cNvPr>
          <p:cNvCxnSpPr/>
          <p:nvPr/>
        </p:nvCxnSpPr>
        <p:spPr>
          <a:xfrm flipV="1">
            <a:off x="5673644" y="3031971"/>
            <a:ext cx="984818" cy="862119"/>
          </a:xfrm>
          <a:prstGeom prst="line">
            <a:avLst/>
          </a:prstGeom>
          <a:noFill/>
          <a:ln w="28575" cap="flat" cmpd="sng" algn="ctr">
            <a:solidFill>
              <a:srgbClr val="FF0000"/>
            </a:solidFill>
            <a:prstDash val="solid"/>
            <a:round/>
            <a:headEnd type="none" w="med" len="med"/>
            <a:tailEnd type="arrow" w="med" len="med"/>
          </a:ln>
          <a:effectLst/>
        </p:spPr>
      </p:cxnSp>
      <p:grpSp>
        <p:nvGrpSpPr>
          <p:cNvPr id="22" name="节点2">
            <a:extLst>
              <a:ext uri="{FF2B5EF4-FFF2-40B4-BE49-F238E27FC236}">
                <a16:creationId xmlns:a16="http://schemas.microsoft.com/office/drawing/2014/main" id="{2608F1BE-C6B4-B35F-7A76-5CBE39DF9431}"/>
              </a:ext>
            </a:extLst>
          </p:cNvPr>
          <p:cNvGrpSpPr/>
          <p:nvPr/>
        </p:nvGrpSpPr>
        <p:grpSpPr>
          <a:xfrm>
            <a:off x="4304949" y="2315476"/>
            <a:ext cx="407253" cy="434280"/>
            <a:chOff x="-44827" y="-47031"/>
            <a:chExt cx="313942" cy="290735"/>
          </a:xfrm>
        </p:grpSpPr>
        <p:sp>
          <p:nvSpPr>
            <p:cNvPr id="42" name="node2">
              <a:extLst>
                <a:ext uri="{FF2B5EF4-FFF2-40B4-BE49-F238E27FC236}">
                  <a16:creationId xmlns:a16="http://schemas.microsoft.com/office/drawing/2014/main" id="{ADAF6C59-EA79-23EA-ACF2-396B9F8D8461}"/>
                </a:ext>
              </a:extLst>
            </p:cNvPr>
            <p:cNvSpPr/>
            <p:nvPr/>
          </p:nvSpPr>
          <p:spPr>
            <a:xfrm>
              <a:off x="-18885" y="-47031"/>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3" name="2">
              <a:extLst>
                <a:ext uri="{FF2B5EF4-FFF2-40B4-BE49-F238E27FC236}">
                  <a16:creationId xmlns:a16="http://schemas.microsoft.com/office/drawing/2014/main" id="{8738C9A0-2F5D-8418-E788-D1DC0C557597}"/>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23" name="节点1">
            <a:extLst>
              <a:ext uri="{FF2B5EF4-FFF2-40B4-BE49-F238E27FC236}">
                <a16:creationId xmlns:a16="http://schemas.microsoft.com/office/drawing/2014/main" id="{C6EC122D-E6AE-CFD3-D514-DEF8932E7A9C}"/>
              </a:ext>
            </a:extLst>
          </p:cNvPr>
          <p:cNvGrpSpPr/>
          <p:nvPr/>
        </p:nvGrpSpPr>
        <p:grpSpPr>
          <a:xfrm>
            <a:off x="4303989" y="3082534"/>
            <a:ext cx="373600" cy="442950"/>
            <a:chOff x="-45567" y="466487"/>
            <a:chExt cx="288000" cy="296539"/>
          </a:xfrm>
        </p:grpSpPr>
        <p:sp>
          <p:nvSpPr>
            <p:cNvPr id="40" name="node1">
              <a:extLst>
                <a:ext uri="{FF2B5EF4-FFF2-40B4-BE49-F238E27FC236}">
                  <a16:creationId xmlns:a16="http://schemas.microsoft.com/office/drawing/2014/main" id="{F3638D5B-4C83-711E-AA97-66FA16A27D6A}"/>
                </a:ext>
              </a:extLst>
            </p:cNvPr>
            <p:cNvSpPr/>
            <p:nvPr/>
          </p:nvSpPr>
          <p:spPr>
            <a:xfrm>
              <a:off x="-45567" y="47502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41" name="1">
              <a:extLst>
                <a:ext uri="{FF2B5EF4-FFF2-40B4-BE49-F238E27FC236}">
                  <a16:creationId xmlns:a16="http://schemas.microsoft.com/office/drawing/2014/main" id="{54FDF388-D51E-7821-676C-C761587B878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24" name="节点4">
            <a:extLst>
              <a:ext uri="{FF2B5EF4-FFF2-40B4-BE49-F238E27FC236}">
                <a16:creationId xmlns:a16="http://schemas.microsoft.com/office/drawing/2014/main" id="{758628FF-68E9-93E0-F080-460803960856}"/>
              </a:ext>
            </a:extLst>
          </p:cNvPr>
          <p:cNvGrpSpPr/>
          <p:nvPr/>
        </p:nvGrpSpPr>
        <p:grpSpPr>
          <a:xfrm>
            <a:off x="5311423" y="2793752"/>
            <a:ext cx="395133" cy="446529"/>
            <a:chOff x="731041" y="273158"/>
            <a:chExt cx="304599" cy="298935"/>
          </a:xfrm>
        </p:grpSpPr>
        <p:sp>
          <p:nvSpPr>
            <p:cNvPr id="38" name="node4">
              <a:extLst>
                <a:ext uri="{FF2B5EF4-FFF2-40B4-BE49-F238E27FC236}">
                  <a16:creationId xmlns:a16="http://schemas.microsoft.com/office/drawing/2014/main" id="{FF2A5685-D9A2-E64E-F57A-97A6465DEFDC}"/>
                </a:ext>
              </a:extLst>
            </p:cNvPr>
            <p:cNvSpPr/>
            <p:nvPr/>
          </p:nvSpPr>
          <p:spPr>
            <a:xfrm>
              <a:off x="731041" y="284093"/>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9" name="4">
              <a:extLst>
                <a:ext uri="{FF2B5EF4-FFF2-40B4-BE49-F238E27FC236}">
                  <a16:creationId xmlns:a16="http://schemas.microsoft.com/office/drawing/2014/main" id="{A32747AA-F5A9-234F-8C9F-417DD101BEC1}"/>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25" name="节点3">
            <a:extLst>
              <a:ext uri="{FF2B5EF4-FFF2-40B4-BE49-F238E27FC236}">
                <a16:creationId xmlns:a16="http://schemas.microsoft.com/office/drawing/2014/main" id="{54DFDD6E-8D65-5DA5-3BB9-DC20FE5B714E}"/>
              </a:ext>
            </a:extLst>
          </p:cNvPr>
          <p:cNvGrpSpPr/>
          <p:nvPr/>
        </p:nvGrpSpPr>
        <p:grpSpPr>
          <a:xfrm>
            <a:off x="4297201" y="3932861"/>
            <a:ext cx="406242" cy="463481"/>
            <a:chOff x="-50800" y="1035751"/>
            <a:chExt cx="313163" cy="310284"/>
          </a:xfrm>
        </p:grpSpPr>
        <p:sp>
          <p:nvSpPr>
            <p:cNvPr id="36" name="node3">
              <a:extLst>
                <a:ext uri="{FF2B5EF4-FFF2-40B4-BE49-F238E27FC236}">
                  <a16:creationId xmlns:a16="http://schemas.microsoft.com/office/drawing/2014/main" id="{274485E1-7560-E37B-51E2-AB06B1D4EE0B}"/>
                </a:ext>
              </a:extLst>
            </p:cNvPr>
            <p:cNvSpPr/>
            <p:nvPr/>
          </p:nvSpPr>
          <p:spPr>
            <a:xfrm>
              <a:off x="-50800" y="1058035"/>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7" name="3">
              <a:extLst>
                <a:ext uri="{FF2B5EF4-FFF2-40B4-BE49-F238E27FC236}">
                  <a16:creationId xmlns:a16="http://schemas.microsoft.com/office/drawing/2014/main" id="{21BBE6C6-D68C-B5D0-EB20-6FB136D84A67}"/>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26" name="节点6">
            <a:extLst>
              <a:ext uri="{FF2B5EF4-FFF2-40B4-BE49-F238E27FC236}">
                <a16:creationId xmlns:a16="http://schemas.microsoft.com/office/drawing/2014/main" id="{CDD1DAA3-783F-93D0-18BE-E5583BB6ADE7}"/>
              </a:ext>
            </a:extLst>
          </p:cNvPr>
          <p:cNvGrpSpPr/>
          <p:nvPr/>
        </p:nvGrpSpPr>
        <p:grpSpPr>
          <a:xfrm>
            <a:off x="6658461" y="2807583"/>
            <a:ext cx="390345" cy="439486"/>
            <a:chOff x="1769443" y="282417"/>
            <a:chExt cx="300908" cy="294220"/>
          </a:xfrm>
        </p:grpSpPr>
        <p:sp>
          <p:nvSpPr>
            <p:cNvPr id="34" name="node6">
              <a:extLst>
                <a:ext uri="{FF2B5EF4-FFF2-40B4-BE49-F238E27FC236}">
                  <a16:creationId xmlns:a16="http://schemas.microsoft.com/office/drawing/2014/main" id="{C2B1ABC9-2A07-4326-03BD-58E4DBA136C0}"/>
                </a:ext>
              </a:extLst>
            </p:cNvPr>
            <p:cNvSpPr/>
            <p:nvPr/>
          </p:nvSpPr>
          <p:spPr>
            <a:xfrm>
              <a:off x="1769443" y="288637"/>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5" name="6">
              <a:extLst>
                <a:ext uri="{FF2B5EF4-FFF2-40B4-BE49-F238E27FC236}">
                  <a16:creationId xmlns:a16="http://schemas.microsoft.com/office/drawing/2014/main" id="{A398AA29-BC70-E439-A3C6-1F3AD940325B}"/>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27" name="节点5">
            <a:extLst>
              <a:ext uri="{FF2B5EF4-FFF2-40B4-BE49-F238E27FC236}">
                <a16:creationId xmlns:a16="http://schemas.microsoft.com/office/drawing/2014/main" id="{8A49610F-A63A-F1C1-FF8D-07459F69F220}"/>
              </a:ext>
            </a:extLst>
          </p:cNvPr>
          <p:cNvGrpSpPr/>
          <p:nvPr/>
        </p:nvGrpSpPr>
        <p:grpSpPr>
          <a:xfrm>
            <a:off x="5260277" y="3603443"/>
            <a:ext cx="488229" cy="567055"/>
            <a:chOff x="691614" y="815217"/>
            <a:chExt cx="376365" cy="379623"/>
          </a:xfrm>
        </p:grpSpPr>
        <p:sp>
          <p:nvSpPr>
            <p:cNvPr id="32" name="node5">
              <a:extLst>
                <a:ext uri="{FF2B5EF4-FFF2-40B4-BE49-F238E27FC236}">
                  <a16:creationId xmlns:a16="http://schemas.microsoft.com/office/drawing/2014/main" id="{301F2FD4-9930-8E95-A3D9-282725E4625E}"/>
                </a:ext>
              </a:extLst>
            </p:cNvPr>
            <p:cNvSpPr/>
            <p:nvPr/>
          </p:nvSpPr>
          <p:spPr>
            <a:xfrm>
              <a:off x="726775" y="859422"/>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3" name="5">
              <a:extLst>
                <a:ext uri="{FF2B5EF4-FFF2-40B4-BE49-F238E27FC236}">
                  <a16:creationId xmlns:a16="http://schemas.microsoft.com/office/drawing/2014/main" id="{29396831-52CB-743F-32DA-5E5DA5104126}"/>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28" name="节点7">
            <a:extLst>
              <a:ext uri="{FF2B5EF4-FFF2-40B4-BE49-F238E27FC236}">
                <a16:creationId xmlns:a16="http://schemas.microsoft.com/office/drawing/2014/main" id="{59344592-D885-487C-89CA-B229424CCC9C}"/>
              </a:ext>
            </a:extLst>
          </p:cNvPr>
          <p:cNvGrpSpPr/>
          <p:nvPr/>
        </p:nvGrpSpPr>
        <p:grpSpPr>
          <a:xfrm>
            <a:off x="6658460" y="3663235"/>
            <a:ext cx="374113" cy="436431"/>
            <a:chOff x="1769442" y="855246"/>
            <a:chExt cx="288395" cy="292175"/>
          </a:xfrm>
        </p:grpSpPr>
        <p:sp>
          <p:nvSpPr>
            <p:cNvPr id="30" name="node7">
              <a:extLst>
                <a:ext uri="{FF2B5EF4-FFF2-40B4-BE49-F238E27FC236}">
                  <a16:creationId xmlns:a16="http://schemas.microsoft.com/office/drawing/2014/main" id="{93501A9B-2902-7ADF-2ACD-94CDFD3D088C}"/>
                </a:ext>
              </a:extLst>
            </p:cNvPr>
            <p:cNvSpPr/>
            <p:nvPr/>
          </p:nvSpPr>
          <p:spPr>
            <a:xfrm>
              <a:off x="1769837" y="855246"/>
              <a:ext cx="288000" cy="288000"/>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31" name="7">
              <a:extLst>
                <a:ext uri="{FF2B5EF4-FFF2-40B4-BE49-F238E27FC236}">
                  <a16:creationId xmlns:a16="http://schemas.microsoft.com/office/drawing/2014/main" id="{9FF22EC9-E58D-17ED-162E-CA805F65B565}"/>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29" name="1-2">
            <a:extLst>
              <a:ext uri="{FF2B5EF4-FFF2-40B4-BE49-F238E27FC236}">
                <a16:creationId xmlns:a16="http://schemas.microsoft.com/office/drawing/2014/main" id="{FBBC958B-4F53-64A4-320F-8A1878EA4072}"/>
              </a:ext>
            </a:extLst>
          </p:cNvPr>
          <p:cNvCxnSpPr/>
          <p:nvPr/>
        </p:nvCxnSpPr>
        <p:spPr>
          <a:xfrm>
            <a:off x="4657489" y="2682669"/>
            <a:ext cx="653934" cy="342514"/>
          </a:xfrm>
          <a:prstGeom prst="line">
            <a:avLst/>
          </a:prstGeom>
          <a:noFill/>
          <a:ln w="28575" cap="flat" cmpd="sng" algn="ctr">
            <a:solidFill>
              <a:srgbClr val="FF0000"/>
            </a:solidFill>
            <a:prstDash val="solid"/>
            <a:round/>
            <a:headEnd type="none" w="med" len="med"/>
            <a:tailEnd type="arrow" w="med" len="med"/>
          </a:ln>
          <a:effectLst/>
        </p:spPr>
      </p:cxnSp>
      <p:cxnSp>
        <p:nvCxnSpPr>
          <p:cNvPr id="13" name="1-2">
            <a:extLst>
              <a:ext uri="{FF2B5EF4-FFF2-40B4-BE49-F238E27FC236}">
                <a16:creationId xmlns:a16="http://schemas.microsoft.com/office/drawing/2014/main" id="{BFB93E93-8FE1-F98B-62E3-05B620A29C40}"/>
              </a:ext>
            </a:extLst>
          </p:cNvPr>
          <p:cNvCxnSpPr/>
          <p:nvPr/>
        </p:nvCxnSpPr>
        <p:spPr>
          <a:xfrm>
            <a:off x="4661341" y="3325554"/>
            <a:ext cx="646006" cy="569514"/>
          </a:xfrm>
          <a:prstGeom prst="line">
            <a:avLst/>
          </a:prstGeom>
          <a:noFill/>
          <a:ln w="28575" cap="flat" cmpd="sng" algn="ctr">
            <a:solidFill>
              <a:srgbClr val="FF0000"/>
            </a:solidFill>
            <a:prstDash val="solid"/>
            <a:round/>
            <a:headEnd type="none" w="med" len="med"/>
            <a:tailEnd type="arrow" w="med" len="med"/>
          </a:ln>
          <a:effectLst/>
        </p:spPr>
      </p:cxnSp>
      <p:cxnSp>
        <p:nvCxnSpPr>
          <p:cNvPr id="14" name="1-2">
            <a:extLst>
              <a:ext uri="{FF2B5EF4-FFF2-40B4-BE49-F238E27FC236}">
                <a16:creationId xmlns:a16="http://schemas.microsoft.com/office/drawing/2014/main" id="{30A912BD-1B2D-D7B6-E36A-A254187AD3B6}"/>
              </a:ext>
            </a:extLst>
          </p:cNvPr>
          <p:cNvCxnSpPr/>
          <p:nvPr/>
        </p:nvCxnSpPr>
        <p:spPr>
          <a:xfrm>
            <a:off x="4672006" y="2690326"/>
            <a:ext cx="634579" cy="1180310"/>
          </a:xfrm>
          <a:prstGeom prst="line">
            <a:avLst/>
          </a:prstGeom>
          <a:noFill/>
          <a:ln w="28575" cap="flat" cmpd="sng" algn="ctr">
            <a:solidFill>
              <a:srgbClr val="FF0000"/>
            </a:solidFill>
            <a:prstDash val="solid"/>
            <a:round/>
            <a:headEnd type="none" w="med" len="med"/>
            <a:tailEnd type="arrow" w="med" len="med"/>
          </a:ln>
          <a:effectLst/>
        </p:spPr>
      </p:cxnSp>
      <p:cxnSp>
        <p:nvCxnSpPr>
          <p:cNvPr id="15" name="1-2">
            <a:extLst>
              <a:ext uri="{FF2B5EF4-FFF2-40B4-BE49-F238E27FC236}">
                <a16:creationId xmlns:a16="http://schemas.microsoft.com/office/drawing/2014/main" id="{FF4E2DBC-1C7A-B4CA-3BBB-5F45FCE98C85}"/>
              </a:ext>
            </a:extLst>
          </p:cNvPr>
          <p:cNvCxnSpPr/>
          <p:nvPr/>
        </p:nvCxnSpPr>
        <p:spPr>
          <a:xfrm flipV="1">
            <a:off x="4661341" y="3895911"/>
            <a:ext cx="636103" cy="283072"/>
          </a:xfrm>
          <a:prstGeom prst="line">
            <a:avLst/>
          </a:prstGeom>
          <a:noFill/>
          <a:ln w="28575" cap="flat" cmpd="sng" algn="ctr">
            <a:solidFill>
              <a:srgbClr val="FF0000"/>
            </a:solidFill>
            <a:prstDash val="solid"/>
            <a:round/>
            <a:headEnd type="none" w="med" len="med"/>
            <a:tailEnd type="arrow" w="med" len="med"/>
          </a:ln>
          <a:effectLst/>
        </p:spPr>
      </p:cxnSp>
      <p:cxnSp>
        <p:nvCxnSpPr>
          <p:cNvPr id="16" name="5-6">
            <a:extLst>
              <a:ext uri="{FF2B5EF4-FFF2-40B4-BE49-F238E27FC236}">
                <a16:creationId xmlns:a16="http://schemas.microsoft.com/office/drawing/2014/main" id="{4A1D7BAB-6890-63BC-687A-4786B92B22BD}"/>
              </a:ext>
            </a:extLst>
          </p:cNvPr>
          <p:cNvCxnSpPr/>
          <p:nvPr/>
        </p:nvCxnSpPr>
        <p:spPr>
          <a:xfrm flipV="1">
            <a:off x="5684438" y="3888328"/>
            <a:ext cx="972056" cy="5897"/>
          </a:xfrm>
          <a:prstGeom prst="line">
            <a:avLst/>
          </a:prstGeom>
          <a:noFill/>
          <a:ln w="28575" cap="flat" cmpd="sng" algn="ctr">
            <a:solidFill>
              <a:srgbClr val="FF0000"/>
            </a:solidFill>
            <a:prstDash val="solid"/>
            <a:round/>
            <a:headEnd type="none" w="med" len="med"/>
            <a:tailEnd type="arrow" w="med" len="med"/>
          </a:ln>
          <a:effectLst/>
        </p:spPr>
      </p:cxnSp>
      <p:sp>
        <p:nvSpPr>
          <p:cNvPr id="17" name="node7">
            <a:extLst>
              <a:ext uri="{FF2B5EF4-FFF2-40B4-BE49-F238E27FC236}">
                <a16:creationId xmlns:a16="http://schemas.microsoft.com/office/drawing/2014/main" id="{1AD2F0CA-CB01-C3E3-16E7-BF8B850BCEAA}"/>
              </a:ext>
            </a:extLst>
          </p:cNvPr>
          <p:cNvSpPr/>
          <p:nvPr/>
        </p:nvSpPr>
        <p:spPr>
          <a:xfrm>
            <a:off x="7507425" y="3254786"/>
            <a:ext cx="386232" cy="476842"/>
          </a:xfrm>
          <a:prstGeom prst="ellipse">
            <a:avLst/>
          </a:prstGeom>
          <a:solidFill>
            <a:sysClr val="window" lastClr="FFFFFF"/>
          </a:solidFill>
          <a:ln w="28575" cap="flat" cmpd="sng" algn="ctr">
            <a:solidFill>
              <a:srgbClr val="0000FF"/>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18" name="4-6">
            <a:extLst>
              <a:ext uri="{FF2B5EF4-FFF2-40B4-BE49-F238E27FC236}">
                <a16:creationId xmlns:a16="http://schemas.microsoft.com/office/drawing/2014/main" id="{F9AFE224-C252-7E60-522B-07B6387C0A16}"/>
              </a:ext>
            </a:extLst>
          </p:cNvPr>
          <p:cNvCxnSpPr/>
          <p:nvPr/>
        </p:nvCxnSpPr>
        <p:spPr>
          <a:xfrm>
            <a:off x="7030538" y="3059331"/>
            <a:ext cx="481457" cy="385012"/>
          </a:xfrm>
          <a:prstGeom prst="line">
            <a:avLst/>
          </a:prstGeom>
          <a:noFill/>
          <a:ln w="28575" cap="flat" cmpd="sng" algn="ctr">
            <a:solidFill>
              <a:srgbClr val="FF0000"/>
            </a:solidFill>
            <a:prstDash val="solid"/>
            <a:round/>
            <a:headEnd type="none" w="med" len="med"/>
            <a:tailEnd type="arrow" w="med" len="med"/>
          </a:ln>
          <a:effectLst/>
        </p:spPr>
      </p:cxnSp>
      <p:sp>
        <p:nvSpPr>
          <p:cNvPr id="19" name="文本框 183">
            <a:extLst>
              <a:ext uri="{FF2B5EF4-FFF2-40B4-BE49-F238E27FC236}">
                <a16:creationId xmlns:a16="http://schemas.microsoft.com/office/drawing/2014/main" id="{6CF56598-3434-F1C6-2415-34A52B10B5FB}"/>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4" name="表格 43">
            <a:extLst>
              <a:ext uri="{FF2B5EF4-FFF2-40B4-BE49-F238E27FC236}">
                <a16:creationId xmlns:a16="http://schemas.microsoft.com/office/drawing/2014/main" id="{560A2156-482E-4FE4-09DA-E787FE3AB97A}"/>
              </a:ext>
            </a:extLst>
          </p:cNvPr>
          <p:cNvGraphicFramePr>
            <a:graphicFrameLocks noGrp="1"/>
          </p:cNvGraphicFramePr>
          <p:nvPr>
            <p:extLst>
              <p:ext uri="{D42A27DB-BD31-4B8C-83A1-F6EECF244321}">
                <p14:modId xmlns:p14="http://schemas.microsoft.com/office/powerpoint/2010/main" val="1095561588"/>
              </p:ext>
            </p:extLst>
          </p:nvPr>
        </p:nvGraphicFramePr>
        <p:xfrm>
          <a:off x="4228918" y="4861165"/>
          <a:ext cx="4855152" cy="518958"/>
        </p:xfrm>
        <a:graphic>
          <a:graphicData uri="http://schemas.openxmlformats.org/drawingml/2006/table">
            <a:tbl>
              <a:tblPr firstRow="1" bandRow="1">
                <a:tableStyleId>{5C22544A-7EE6-4342-B048-85BDC9FD1C3A}</a:tableStyleId>
              </a:tblPr>
              <a:tblGrid>
                <a:gridCol w="606894">
                  <a:extLst>
                    <a:ext uri="{9D8B030D-6E8A-4147-A177-3AD203B41FA5}">
                      <a16:colId xmlns:a16="http://schemas.microsoft.com/office/drawing/2014/main" val="1828771772"/>
                    </a:ext>
                  </a:extLst>
                </a:gridCol>
                <a:gridCol w="606894">
                  <a:extLst>
                    <a:ext uri="{9D8B030D-6E8A-4147-A177-3AD203B41FA5}">
                      <a16:colId xmlns:a16="http://schemas.microsoft.com/office/drawing/2014/main" val="591477587"/>
                    </a:ext>
                  </a:extLst>
                </a:gridCol>
                <a:gridCol w="606894">
                  <a:extLst>
                    <a:ext uri="{9D8B030D-6E8A-4147-A177-3AD203B41FA5}">
                      <a16:colId xmlns:a16="http://schemas.microsoft.com/office/drawing/2014/main" val="2730717652"/>
                    </a:ext>
                  </a:extLst>
                </a:gridCol>
                <a:gridCol w="606894">
                  <a:extLst>
                    <a:ext uri="{9D8B030D-6E8A-4147-A177-3AD203B41FA5}">
                      <a16:colId xmlns:a16="http://schemas.microsoft.com/office/drawing/2014/main" val="930079605"/>
                    </a:ext>
                  </a:extLst>
                </a:gridCol>
                <a:gridCol w="606894">
                  <a:extLst>
                    <a:ext uri="{9D8B030D-6E8A-4147-A177-3AD203B41FA5}">
                      <a16:colId xmlns:a16="http://schemas.microsoft.com/office/drawing/2014/main" val="4022367988"/>
                    </a:ext>
                  </a:extLst>
                </a:gridCol>
                <a:gridCol w="606894">
                  <a:extLst>
                    <a:ext uri="{9D8B030D-6E8A-4147-A177-3AD203B41FA5}">
                      <a16:colId xmlns:a16="http://schemas.microsoft.com/office/drawing/2014/main" val="1724608801"/>
                    </a:ext>
                  </a:extLst>
                </a:gridCol>
                <a:gridCol w="606894">
                  <a:extLst>
                    <a:ext uri="{9D8B030D-6E8A-4147-A177-3AD203B41FA5}">
                      <a16:colId xmlns:a16="http://schemas.microsoft.com/office/drawing/2014/main" val="276173775"/>
                    </a:ext>
                  </a:extLst>
                </a:gridCol>
                <a:gridCol w="606894">
                  <a:extLst>
                    <a:ext uri="{9D8B030D-6E8A-4147-A177-3AD203B41FA5}">
                      <a16:colId xmlns:a16="http://schemas.microsoft.com/office/drawing/2014/main" val="742838528"/>
                    </a:ext>
                  </a:extLst>
                </a:gridCol>
              </a:tblGrid>
              <a:tr h="518958">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marL="0" algn="ctr" defTabSz="914400" rtl="0" eaLnBrk="1" latinLnBrk="0" hangingPunct="1"/>
                      <a:r>
                        <a:rPr lang="en-US" altLang="zh-CN" sz="2000" b="1" kern="1200" dirty="0">
                          <a:solidFill>
                            <a:schemeClr val="lt1"/>
                          </a:solidFill>
                          <a:latin typeface="+mn-lt"/>
                          <a:ea typeface="+mn-ea"/>
                          <a:cs typeface="+mn-cs"/>
                        </a:rPr>
                        <a:t>T</a:t>
                      </a:r>
                      <a:endParaRPr lang="zh-CN" altLang="en-US" sz="2000" b="1" kern="1200" dirty="0">
                        <a:solidFill>
                          <a:schemeClr val="lt1"/>
                        </a:solidFill>
                        <a:latin typeface="+mn-lt"/>
                        <a:ea typeface="+mn-ea"/>
                        <a:cs typeface="+mn-cs"/>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solidFill>
                            <a:schemeClr val="bg1"/>
                          </a:solidFill>
                        </a:rPr>
                        <a:t>T</a:t>
                      </a:r>
                      <a:endParaRPr lang="zh-CN" altLang="en-US" sz="2000" dirty="0">
                        <a:solidFill>
                          <a:schemeClr val="bg1"/>
                        </a:solidFill>
                      </a:endParaRPr>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tc>
                  <a:txBody>
                    <a:bodyPr/>
                    <a:lstStyle/>
                    <a:p>
                      <a:pPr algn="ctr"/>
                      <a:r>
                        <a:rPr lang="en-US" altLang="zh-CN" sz="2000" dirty="0"/>
                        <a:t>T</a:t>
                      </a:r>
                      <a:endParaRPr lang="zh-CN" altLang="en-US" sz="2000" dirty="0"/>
                    </a:p>
                  </a:txBody>
                  <a:tcPr anchor="ctr">
                    <a:solidFill>
                      <a:schemeClr val="accent5">
                        <a:lumMod val="60000"/>
                        <a:lumOff val="40000"/>
                      </a:schemeClr>
                    </a:solidFill>
                  </a:tcPr>
                </a:tc>
                <a:extLst>
                  <a:ext uri="{0D108BD9-81ED-4DB2-BD59-A6C34878D82A}">
                    <a16:rowId xmlns:a16="http://schemas.microsoft.com/office/drawing/2014/main" val="3698307820"/>
                  </a:ext>
                </a:extLst>
              </a:tr>
            </a:tbl>
          </a:graphicData>
        </a:graphic>
      </p:graphicFrame>
      <p:sp>
        <p:nvSpPr>
          <p:cNvPr id="45" name="文本框 44">
            <a:extLst>
              <a:ext uri="{FF2B5EF4-FFF2-40B4-BE49-F238E27FC236}">
                <a16:creationId xmlns:a16="http://schemas.microsoft.com/office/drawing/2014/main" id="{E2FCB7C0-4A99-0218-58CB-941493F94EB6}"/>
              </a:ext>
            </a:extLst>
          </p:cNvPr>
          <p:cNvSpPr txBox="1"/>
          <p:nvPr/>
        </p:nvSpPr>
        <p:spPr>
          <a:xfrm>
            <a:off x="3362527" y="4920589"/>
            <a:ext cx="866391" cy="400110"/>
          </a:xfrm>
          <a:prstGeom prst="rect">
            <a:avLst/>
          </a:prstGeom>
          <a:noFill/>
        </p:spPr>
        <p:txBody>
          <a:bodyPr wrap="none" rtlCol="0">
            <a:spAutoFit/>
          </a:bodyPr>
          <a:lstStyle/>
          <a:p>
            <a:r>
              <a:rPr kumimoji="1" lang="en-US" altLang="zh-CN" sz="2000" dirty="0">
                <a:solidFill>
                  <a:srgbClr val="C00000"/>
                </a:solidFill>
              </a:rPr>
              <a:t>visited</a:t>
            </a:r>
            <a:endParaRPr kumimoji="1" lang="zh-CN" altLang="en-US" sz="2000" dirty="0">
              <a:solidFill>
                <a:srgbClr val="C00000"/>
              </a:solidFill>
            </a:endParaRPr>
          </a:p>
        </p:txBody>
      </p:sp>
      <p:sp>
        <p:nvSpPr>
          <p:cNvPr id="46" name="文本框 45">
            <a:extLst>
              <a:ext uri="{FF2B5EF4-FFF2-40B4-BE49-F238E27FC236}">
                <a16:creationId xmlns:a16="http://schemas.microsoft.com/office/drawing/2014/main" id="{E65A0C84-9A74-C352-7599-B2BE733128FE}"/>
              </a:ext>
            </a:extLst>
          </p:cNvPr>
          <p:cNvSpPr txBox="1"/>
          <p:nvPr/>
        </p:nvSpPr>
        <p:spPr>
          <a:xfrm>
            <a:off x="435633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0</a:t>
            </a:r>
            <a:endParaRPr kumimoji="1" lang="zh-CN" altLang="en-US" sz="2000" baseline="-25000" dirty="0"/>
          </a:p>
        </p:txBody>
      </p:sp>
      <p:sp>
        <p:nvSpPr>
          <p:cNvPr id="47" name="文本框 46">
            <a:extLst>
              <a:ext uri="{FF2B5EF4-FFF2-40B4-BE49-F238E27FC236}">
                <a16:creationId xmlns:a16="http://schemas.microsoft.com/office/drawing/2014/main" id="{77FCA25F-787A-0E11-9FE2-3F358A6F45B5}"/>
              </a:ext>
            </a:extLst>
          </p:cNvPr>
          <p:cNvSpPr txBox="1"/>
          <p:nvPr/>
        </p:nvSpPr>
        <p:spPr>
          <a:xfrm>
            <a:off x="496493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1</a:t>
            </a:r>
            <a:endParaRPr kumimoji="1" lang="zh-CN" altLang="en-US" sz="2000" baseline="-25000" dirty="0"/>
          </a:p>
        </p:txBody>
      </p:sp>
      <p:sp>
        <p:nvSpPr>
          <p:cNvPr id="48" name="文本框 47">
            <a:extLst>
              <a:ext uri="{FF2B5EF4-FFF2-40B4-BE49-F238E27FC236}">
                <a16:creationId xmlns:a16="http://schemas.microsoft.com/office/drawing/2014/main" id="{8DF2993A-F15F-8773-D270-B2BE6B8A0E4D}"/>
              </a:ext>
            </a:extLst>
          </p:cNvPr>
          <p:cNvSpPr txBox="1"/>
          <p:nvPr/>
        </p:nvSpPr>
        <p:spPr>
          <a:xfrm>
            <a:off x="5573530"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2</a:t>
            </a:r>
            <a:endParaRPr kumimoji="1" lang="zh-CN" altLang="en-US" sz="2000" baseline="-25000" dirty="0"/>
          </a:p>
        </p:txBody>
      </p:sp>
      <p:sp>
        <p:nvSpPr>
          <p:cNvPr id="49" name="文本框 48">
            <a:extLst>
              <a:ext uri="{FF2B5EF4-FFF2-40B4-BE49-F238E27FC236}">
                <a16:creationId xmlns:a16="http://schemas.microsoft.com/office/drawing/2014/main" id="{60CF9DD1-D868-2B02-4AD8-678A8CCE58F4}"/>
              </a:ext>
            </a:extLst>
          </p:cNvPr>
          <p:cNvSpPr txBox="1"/>
          <p:nvPr/>
        </p:nvSpPr>
        <p:spPr>
          <a:xfrm>
            <a:off x="6182126"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3</a:t>
            </a:r>
            <a:endParaRPr kumimoji="1" lang="zh-CN" altLang="en-US" sz="2000" baseline="-25000" dirty="0"/>
          </a:p>
        </p:txBody>
      </p:sp>
      <p:sp>
        <p:nvSpPr>
          <p:cNvPr id="50" name="文本框 49">
            <a:extLst>
              <a:ext uri="{FF2B5EF4-FFF2-40B4-BE49-F238E27FC236}">
                <a16:creationId xmlns:a16="http://schemas.microsoft.com/office/drawing/2014/main" id="{891CC7E8-C158-FDDC-6205-4A33F00D6C74}"/>
              </a:ext>
            </a:extLst>
          </p:cNvPr>
          <p:cNvSpPr txBox="1"/>
          <p:nvPr/>
        </p:nvSpPr>
        <p:spPr>
          <a:xfrm>
            <a:off x="679072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4</a:t>
            </a:r>
            <a:endParaRPr kumimoji="1" lang="zh-CN" altLang="en-US" sz="2000" baseline="-25000" dirty="0"/>
          </a:p>
        </p:txBody>
      </p:sp>
      <p:sp>
        <p:nvSpPr>
          <p:cNvPr id="51" name="文本框 50">
            <a:extLst>
              <a:ext uri="{FF2B5EF4-FFF2-40B4-BE49-F238E27FC236}">
                <a16:creationId xmlns:a16="http://schemas.microsoft.com/office/drawing/2014/main" id="{3B591A76-A3DD-E219-470A-BEB6BE013F94}"/>
              </a:ext>
            </a:extLst>
          </p:cNvPr>
          <p:cNvSpPr txBox="1"/>
          <p:nvPr/>
        </p:nvSpPr>
        <p:spPr>
          <a:xfrm>
            <a:off x="7399318"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5</a:t>
            </a:r>
            <a:endParaRPr kumimoji="1" lang="zh-CN" altLang="en-US" sz="2000" baseline="-25000" dirty="0"/>
          </a:p>
        </p:txBody>
      </p:sp>
      <p:sp>
        <p:nvSpPr>
          <p:cNvPr id="52" name="文本框 51">
            <a:extLst>
              <a:ext uri="{FF2B5EF4-FFF2-40B4-BE49-F238E27FC236}">
                <a16:creationId xmlns:a16="http://schemas.microsoft.com/office/drawing/2014/main" id="{E07E1490-F145-BDB0-F938-979189166875}"/>
              </a:ext>
            </a:extLst>
          </p:cNvPr>
          <p:cNvSpPr txBox="1"/>
          <p:nvPr/>
        </p:nvSpPr>
        <p:spPr>
          <a:xfrm>
            <a:off x="8007914"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6</a:t>
            </a:r>
            <a:endParaRPr kumimoji="1" lang="zh-CN" altLang="en-US" sz="2000" baseline="-25000" dirty="0"/>
          </a:p>
        </p:txBody>
      </p:sp>
      <p:sp>
        <p:nvSpPr>
          <p:cNvPr id="53" name="文本框 52">
            <a:extLst>
              <a:ext uri="{FF2B5EF4-FFF2-40B4-BE49-F238E27FC236}">
                <a16:creationId xmlns:a16="http://schemas.microsoft.com/office/drawing/2014/main" id="{A2187275-5FCA-FFE2-E678-01A95F812EFB}"/>
              </a:ext>
            </a:extLst>
          </p:cNvPr>
          <p:cNvSpPr txBox="1"/>
          <p:nvPr/>
        </p:nvSpPr>
        <p:spPr>
          <a:xfrm>
            <a:off x="8616512" y="5417328"/>
            <a:ext cx="407484" cy="400110"/>
          </a:xfrm>
          <a:prstGeom prst="rect">
            <a:avLst/>
          </a:prstGeom>
          <a:noFill/>
        </p:spPr>
        <p:txBody>
          <a:bodyPr wrap="none" rtlCol="0">
            <a:spAutoFit/>
          </a:bodyPr>
          <a:lstStyle/>
          <a:p>
            <a:r>
              <a:rPr kumimoji="1" lang="en-US" altLang="zh-CN" sz="2000" dirty="0"/>
              <a:t>C</a:t>
            </a:r>
            <a:r>
              <a:rPr kumimoji="1" lang="en-US" altLang="zh-CN" sz="2000" baseline="-25000" dirty="0"/>
              <a:t>7</a:t>
            </a:r>
            <a:endParaRPr kumimoji="1" lang="zh-CN" altLang="en-US" sz="2000" baseline="-25000" dirty="0"/>
          </a:p>
        </p:txBody>
      </p:sp>
      <p:sp>
        <p:nvSpPr>
          <p:cNvPr id="55" name="文本框 54">
            <a:extLst>
              <a:ext uri="{FF2B5EF4-FFF2-40B4-BE49-F238E27FC236}">
                <a16:creationId xmlns:a16="http://schemas.microsoft.com/office/drawing/2014/main" id="{8BA6C781-8608-8F2D-6E52-34D1AA63C287}"/>
              </a:ext>
            </a:extLst>
          </p:cNvPr>
          <p:cNvSpPr txBox="1"/>
          <p:nvPr/>
        </p:nvSpPr>
        <p:spPr>
          <a:xfrm>
            <a:off x="2999774" y="5977731"/>
            <a:ext cx="6607386" cy="400110"/>
          </a:xfrm>
          <a:prstGeom prst="rect">
            <a:avLst/>
          </a:prstGeom>
          <a:noFill/>
        </p:spPr>
        <p:txBody>
          <a:bodyPr wrap="none" rtlCol="0">
            <a:spAutoFit/>
          </a:bodyPr>
          <a:lstStyle/>
          <a:p>
            <a:r>
              <a:rPr kumimoji="1" lang="en-US" altLang="zh-CN" sz="2000" dirty="0" err="1">
                <a:latin typeface="Microsoft YaHei" panose="020B0503020204020204" pitchFamily="34" charset="-122"/>
                <a:ea typeface="Microsoft YaHei" panose="020B0503020204020204" pitchFamily="34" charset="-122"/>
              </a:rPr>
              <a:t>top_list</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3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1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0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66587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8958"/>
            <a:ext cx="10515600" cy="518958"/>
          </a:xfrm>
        </p:spPr>
        <p:txBody>
          <a:bodyPr>
            <a:normAutofit/>
          </a:bodyPr>
          <a:lstStyle/>
          <a:p>
            <a:r>
              <a:rPr lang="zh-CN" altLang="en-US" dirty="0"/>
              <a:t>问题求解：拓扑排序的</a:t>
            </a:r>
            <a:r>
              <a:rPr lang="en-US" altLang="zh-CN" dirty="0"/>
              <a:t>BFS</a:t>
            </a:r>
            <a:r>
              <a:rPr lang="zh-CN" altLang="en-US" dirty="0"/>
              <a:t>算法</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文本框 4">
            <a:extLst>
              <a:ext uri="{FF2B5EF4-FFF2-40B4-BE49-F238E27FC236}">
                <a16:creationId xmlns:a16="http://schemas.microsoft.com/office/drawing/2014/main" id="{945A12BF-2B16-8F23-3B20-E750BFDB9682}"/>
              </a:ext>
            </a:extLst>
          </p:cNvPr>
          <p:cNvSpPr txBox="1"/>
          <p:nvPr/>
        </p:nvSpPr>
        <p:spPr>
          <a:xfrm>
            <a:off x="2429772" y="5817543"/>
            <a:ext cx="7303153" cy="400110"/>
          </a:xfrm>
          <a:prstGeom prst="rect">
            <a:avLst/>
          </a:prstGeom>
          <a:noFill/>
        </p:spPr>
        <p:txBody>
          <a:bodyPr wrap="none" rtlCol="0">
            <a:spAutoFit/>
          </a:bodyPr>
          <a:lstStyle/>
          <a:p>
            <a:r>
              <a:rPr kumimoji="1" lang="en-US" altLang="zh-CN" sz="2000" dirty="0">
                <a:solidFill>
                  <a:srgbClr val="009999"/>
                </a:solidFill>
                <a:latin typeface="Microsoft YaHei" panose="020B0503020204020204" pitchFamily="34" charset="-122"/>
                <a:ea typeface="Microsoft YaHei" panose="020B0503020204020204" pitchFamily="34" charset="-122"/>
              </a:rPr>
              <a:t>BFS</a:t>
            </a:r>
            <a:r>
              <a:rPr kumimoji="1" lang="zh-CN" altLang="en-US" sz="2000" dirty="0">
                <a:solidFill>
                  <a:srgbClr val="009999"/>
                </a:solidFill>
                <a:latin typeface="Microsoft YaHei" panose="020B0503020204020204" pitchFamily="34" charset="-122"/>
                <a:ea typeface="Microsoft YaHei" panose="020B0503020204020204" pitchFamily="34" charset="-122"/>
              </a:rPr>
              <a:t>拓扑序列：</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0</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1</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3</a:t>
            </a:r>
            <a:r>
              <a:rPr kumimoji="1" lang="en-US" altLang="zh-CN" sz="2000" dirty="0">
                <a:solidFill>
                  <a:srgbClr val="009999"/>
                </a:solidFill>
                <a:latin typeface="Microsoft YaHei" panose="020B0503020204020204" pitchFamily="34" charset="-122"/>
                <a:ea typeface="Microsoft YaHei" panose="020B0503020204020204" pitchFamily="34" charset="-122"/>
              </a:rPr>
              <a:t> -&gt;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2</a:t>
            </a:r>
            <a:r>
              <a:rPr kumimoji="1" lang="en-US" altLang="zh-CN" sz="2000" dirty="0">
                <a:solidFill>
                  <a:srgbClr val="009999"/>
                </a:solidFill>
                <a:latin typeface="Microsoft YaHei" panose="020B0503020204020204" pitchFamily="34" charset="-122"/>
                <a:ea typeface="Microsoft YaHei" panose="020B0503020204020204" pitchFamily="34" charset="-122"/>
              </a:rPr>
              <a:t> -&gt;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4</a:t>
            </a:r>
            <a:r>
              <a:rPr kumimoji="1" lang="en-US" altLang="zh-CN" sz="2000" dirty="0">
                <a:solidFill>
                  <a:srgbClr val="009999"/>
                </a:solidFill>
                <a:latin typeface="Microsoft YaHei" panose="020B0503020204020204" pitchFamily="34" charset="-122"/>
                <a:ea typeface="Microsoft YaHei" panose="020B0503020204020204" pitchFamily="34" charset="-122"/>
              </a:rPr>
              <a:t> -&gt;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5</a:t>
            </a:r>
            <a:r>
              <a:rPr kumimoji="1" lang="en-US" altLang="zh-CN" sz="2000" dirty="0">
                <a:solidFill>
                  <a:srgbClr val="009999"/>
                </a:solidFill>
                <a:latin typeface="Microsoft YaHei" panose="020B0503020204020204" pitchFamily="34" charset="-122"/>
                <a:ea typeface="Microsoft YaHei" panose="020B0503020204020204" pitchFamily="34" charset="-122"/>
              </a:rPr>
              <a:t> -&gt;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6</a:t>
            </a:r>
            <a:r>
              <a:rPr kumimoji="1" lang="en-US" altLang="zh-CN" sz="2000" dirty="0">
                <a:solidFill>
                  <a:srgbClr val="009999"/>
                </a:solidFill>
                <a:latin typeface="Microsoft YaHei" panose="020B0503020204020204" pitchFamily="34" charset="-122"/>
                <a:ea typeface="Microsoft YaHei" panose="020B0503020204020204" pitchFamily="34" charset="-122"/>
              </a:rPr>
              <a:t> -&gt;</a:t>
            </a:r>
            <a:r>
              <a:rPr kumimoji="1" lang="zh-CN" altLang="en-US" sz="2000" dirty="0">
                <a:solidFill>
                  <a:srgbClr val="009999"/>
                </a:solidFill>
                <a:latin typeface="Microsoft YaHei" panose="020B0503020204020204" pitchFamily="34" charset="-122"/>
                <a:ea typeface="Microsoft YaHei" panose="020B0503020204020204" pitchFamily="34" charset="-122"/>
              </a:rPr>
              <a:t> </a:t>
            </a:r>
            <a:r>
              <a:rPr kumimoji="1" lang="en-US" altLang="zh-CN" sz="2000" dirty="0">
                <a:solidFill>
                  <a:srgbClr val="009999"/>
                </a:solidFill>
                <a:latin typeface="Microsoft YaHei" panose="020B0503020204020204" pitchFamily="34" charset="-122"/>
                <a:ea typeface="Microsoft YaHei" panose="020B0503020204020204" pitchFamily="34" charset="-122"/>
              </a:rPr>
              <a:t>C</a:t>
            </a:r>
            <a:r>
              <a:rPr kumimoji="1" lang="en-US" altLang="zh-CN" sz="2000" baseline="-25000" dirty="0">
                <a:solidFill>
                  <a:srgbClr val="009999"/>
                </a:solidFill>
                <a:latin typeface="Microsoft YaHei" panose="020B0503020204020204" pitchFamily="34" charset="-122"/>
                <a:ea typeface="Microsoft YaHei" panose="020B0503020204020204" pitchFamily="34" charset="-122"/>
              </a:rPr>
              <a:t>7</a:t>
            </a:r>
            <a:r>
              <a:rPr kumimoji="1" lang="zh-CN" altLang="en-US" sz="2000" baseline="-25000" dirty="0">
                <a:solidFill>
                  <a:srgbClr val="009999"/>
                </a:solidFill>
                <a:latin typeface="Microsoft YaHei" panose="020B0503020204020204" pitchFamily="34" charset="-122"/>
                <a:ea typeface="Microsoft YaHei" panose="020B0503020204020204" pitchFamily="34" charset="-122"/>
              </a:rPr>
              <a:t> </a:t>
            </a:r>
          </a:p>
        </p:txBody>
      </p:sp>
      <p:graphicFrame>
        <p:nvGraphicFramePr>
          <p:cNvPr id="13" name="表格 12">
            <a:extLst>
              <a:ext uri="{FF2B5EF4-FFF2-40B4-BE49-F238E27FC236}">
                <a16:creationId xmlns:a16="http://schemas.microsoft.com/office/drawing/2014/main" id="{175D9B8A-6191-F27A-7198-49542827EF47}"/>
              </a:ext>
            </a:extLst>
          </p:cNvPr>
          <p:cNvGraphicFramePr>
            <a:graphicFrameLocks noGrp="1"/>
          </p:cNvGraphicFramePr>
          <p:nvPr>
            <p:extLst>
              <p:ext uri="{D42A27DB-BD31-4B8C-83A1-F6EECF244321}">
                <p14:modId xmlns:p14="http://schemas.microsoft.com/office/powerpoint/2010/main" val="1471880701"/>
              </p:ext>
            </p:extLst>
          </p:nvPr>
        </p:nvGraphicFramePr>
        <p:xfrm>
          <a:off x="1454806" y="2489142"/>
          <a:ext cx="8821882" cy="3104746"/>
        </p:xfrm>
        <a:graphic>
          <a:graphicData uri="http://schemas.openxmlformats.org/drawingml/2006/table">
            <a:tbl>
              <a:tblPr firstRow="1" firstCol="1" bandRow="1">
                <a:tableStyleId>{5C22544A-7EE6-4342-B048-85BDC9FD1C3A}</a:tableStyleId>
              </a:tblPr>
              <a:tblGrid>
                <a:gridCol w="2307400">
                  <a:extLst>
                    <a:ext uri="{9D8B030D-6E8A-4147-A177-3AD203B41FA5}">
                      <a16:colId xmlns:a16="http://schemas.microsoft.com/office/drawing/2014/main" val="20000"/>
                    </a:ext>
                  </a:extLst>
                </a:gridCol>
                <a:gridCol w="2100182">
                  <a:extLst>
                    <a:ext uri="{9D8B030D-6E8A-4147-A177-3AD203B41FA5}">
                      <a16:colId xmlns:a16="http://schemas.microsoft.com/office/drawing/2014/main" val="20001"/>
                    </a:ext>
                  </a:extLst>
                </a:gridCol>
                <a:gridCol w="2207150">
                  <a:extLst>
                    <a:ext uri="{9D8B030D-6E8A-4147-A177-3AD203B41FA5}">
                      <a16:colId xmlns:a16="http://schemas.microsoft.com/office/drawing/2014/main" val="20002"/>
                    </a:ext>
                  </a:extLst>
                </a:gridCol>
                <a:gridCol w="2207150">
                  <a:extLst>
                    <a:ext uri="{9D8B030D-6E8A-4147-A177-3AD203B41FA5}">
                      <a16:colId xmlns:a16="http://schemas.microsoft.com/office/drawing/2014/main" val="2406909050"/>
                    </a:ext>
                  </a:extLst>
                </a:gridCol>
              </a:tblGrid>
              <a:tr h="337823">
                <a:tc>
                  <a:txBody>
                    <a:bodyPr/>
                    <a:lstStyle/>
                    <a:p>
                      <a:pPr algn="just">
                        <a:lnSpc>
                          <a:spcPts val="2200"/>
                        </a:lnSpc>
                      </a:pPr>
                      <a:r>
                        <a:rPr lang="zh-CN" sz="2000" kern="100">
                          <a:effectLst/>
                        </a:rPr>
                        <a:t>课程名称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课程代码</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先修课程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课程学习顺序</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44551">
                <a:tc>
                  <a:txBody>
                    <a:bodyPr/>
                    <a:lstStyle/>
                    <a:p>
                      <a:pPr algn="just">
                        <a:lnSpc>
                          <a:spcPts val="2200"/>
                        </a:lnSpc>
                      </a:pPr>
                      <a:r>
                        <a:rPr lang="zh-CN" sz="2000" kern="100">
                          <a:effectLst/>
                        </a:rPr>
                        <a:t>微积分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4551">
                <a:tc>
                  <a:txBody>
                    <a:bodyPr/>
                    <a:lstStyle/>
                    <a:p>
                      <a:pPr algn="just">
                        <a:lnSpc>
                          <a:spcPts val="2200"/>
                        </a:lnSpc>
                      </a:pPr>
                      <a:r>
                        <a:rPr lang="zh-CN" sz="2000" kern="100">
                          <a:effectLst/>
                        </a:rPr>
                        <a:t>线性代数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5066">
                <a:tc>
                  <a:txBody>
                    <a:bodyPr/>
                    <a:lstStyle/>
                    <a:p>
                      <a:pPr algn="just">
                        <a:lnSpc>
                          <a:spcPts val="2200"/>
                        </a:lnSpc>
                      </a:pPr>
                      <a:r>
                        <a:rPr lang="zh-CN" sz="2000" kern="100" dirty="0">
                          <a:effectLst/>
                        </a:rPr>
                        <a:t>概率论与数理统计</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8</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4551">
                <a:tc>
                  <a:txBody>
                    <a:bodyPr/>
                    <a:lstStyle/>
                    <a:p>
                      <a:pPr algn="just">
                        <a:lnSpc>
                          <a:spcPts val="2200"/>
                        </a:lnSpc>
                      </a:pPr>
                      <a:r>
                        <a:rPr lang="zh-CN" sz="2000" kern="100" dirty="0">
                          <a:effectLst/>
                        </a:rPr>
                        <a:t>程序设计基础</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a:effectLst/>
                        </a:rPr>
                        <a:t>无</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4551">
                <a:tc>
                  <a:txBody>
                    <a:bodyPr/>
                    <a:lstStyle/>
                    <a:p>
                      <a:pPr algn="just">
                        <a:lnSpc>
                          <a:spcPts val="2200"/>
                        </a:lnSpc>
                      </a:pPr>
                      <a:r>
                        <a:rPr lang="zh-CN" sz="2000" kern="100">
                          <a:effectLst/>
                        </a:rPr>
                        <a:t>数据结构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r>
                        <a:rPr lang="zh-CN" sz="2000" kern="100" baseline="-25000">
                          <a:effectLst/>
                        </a:rPr>
                        <a:t>，</a:t>
                      </a: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4551">
                <a:tc>
                  <a:txBody>
                    <a:bodyPr/>
                    <a:lstStyle/>
                    <a:p>
                      <a:pPr algn="just">
                        <a:lnSpc>
                          <a:spcPts val="2200"/>
                        </a:lnSpc>
                      </a:pPr>
                      <a:r>
                        <a:rPr lang="zh-CN" sz="2000" kern="100">
                          <a:effectLst/>
                        </a:rPr>
                        <a:t>计算机组成原理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6</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4551">
                <a:tc>
                  <a:txBody>
                    <a:bodyPr/>
                    <a:lstStyle/>
                    <a:p>
                      <a:pPr algn="just">
                        <a:lnSpc>
                          <a:spcPts val="2200"/>
                        </a:lnSpc>
                      </a:pPr>
                      <a:r>
                        <a:rPr lang="zh-CN" sz="2000" kern="100">
                          <a:effectLst/>
                        </a:rPr>
                        <a:t>操作系统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4551">
                <a:tc>
                  <a:txBody>
                    <a:bodyPr/>
                    <a:lstStyle/>
                    <a:p>
                      <a:pPr algn="just">
                        <a:lnSpc>
                          <a:spcPts val="2200"/>
                        </a:lnSpc>
                      </a:pPr>
                      <a:r>
                        <a:rPr lang="zh-CN" sz="2000" kern="100">
                          <a:effectLst/>
                        </a:rPr>
                        <a:t>计算机体系结构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7</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alt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lang="zh-CN" sz="20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7" name="文本框 6">
            <a:extLst>
              <a:ext uri="{FF2B5EF4-FFF2-40B4-BE49-F238E27FC236}">
                <a16:creationId xmlns:a16="http://schemas.microsoft.com/office/drawing/2014/main" id="{8EC62CCD-E8C1-4413-B060-54E17A5DE1B6}"/>
              </a:ext>
            </a:extLst>
          </p:cNvPr>
          <p:cNvSpPr txBox="1"/>
          <p:nvPr/>
        </p:nvSpPr>
        <p:spPr>
          <a:xfrm>
            <a:off x="2614117" y="1977205"/>
            <a:ext cx="7118808" cy="400110"/>
          </a:xfrm>
          <a:prstGeom prst="rect">
            <a:avLst/>
          </a:prstGeom>
          <a:noFill/>
        </p:spPr>
        <p:txBody>
          <a:bodyPr wrap="none" rtlCol="0">
            <a:spAutoFit/>
          </a:bodyPr>
          <a:lstStyle/>
          <a:p>
            <a:r>
              <a:rPr kumimoji="1" lang="en-US" altLang="zh-CN" sz="2000" dirty="0">
                <a:latin typeface="Microsoft YaHei" panose="020B0503020204020204" pitchFamily="34" charset="-122"/>
                <a:ea typeface="Microsoft YaHei" panose="020B0503020204020204" pitchFamily="34" charset="-122"/>
              </a:rPr>
              <a:t>DFS</a:t>
            </a:r>
            <a:r>
              <a:rPr kumimoji="1" lang="zh-CN" altLang="en-US" sz="2000" dirty="0">
                <a:latin typeface="Microsoft YaHei" panose="020B0503020204020204" pitchFamily="34" charset="-122"/>
                <a:ea typeface="Microsoft YaHei" panose="020B0503020204020204" pitchFamily="34" charset="-122"/>
              </a:rPr>
              <a:t>拓扑序列：</a:t>
            </a:r>
            <a:r>
              <a:rPr kumimoji="1" lang="en-US" altLang="zh-CN" sz="2000" dirty="0">
                <a:latin typeface="Microsoft YaHei" panose="020B0503020204020204" pitchFamily="34" charset="-122"/>
                <a:ea typeface="Microsoft YaHei" panose="020B0503020204020204" pitchFamily="34" charset="-122"/>
              </a:rPr>
              <a:t> C</a:t>
            </a:r>
            <a:r>
              <a:rPr kumimoji="1" lang="en-US" altLang="zh-CN" sz="2000" baseline="-25000" dirty="0">
                <a:latin typeface="Microsoft YaHei" panose="020B0503020204020204" pitchFamily="34" charset="-122"/>
                <a:ea typeface="Microsoft YaHei" panose="020B0503020204020204" pitchFamily="34" charset="-122"/>
              </a:rPr>
              <a:t>3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1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0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4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6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5 </a:t>
            </a:r>
            <a:r>
              <a:rPr kumimoji="1" lang="en-US" altLang="zh-CN" sz="2000" dirty="0">
                <a:latin typeface="Microsoft YaHei" panose="020B0503020204020204" pitchFamily="34" charset="-122"/>
                <a:ea typeface="Microsoft YaHei" panose="020B0503020204020204" pitchFamily="34" charset="-122"/>
              </a:rPr>
              <a:t>-&gt; C</a:t>
            </a:r>
            <a:r>
              <a:rPr kumimoji="1" lang="en-US" altLang="zh-CN" sz="2000" baseline="-25000" dirty="0">
                <a:latin typeface="Microsoft YaHei" panose="020B0503020204020204" pitchFamily="34" charset="-122"/>
                <a:ea typeface="Microsoft YaHei" panose="020B0503020204020204" pitchFamily="34" charset="-122"/>
              </a:rPr>
              <a:t>7 </a:t>
            </a:r>
            <a:r>
              <a:rPr kumimoji="1" lang="en-US" altLang="zh-CN" sz="2000" dirty="0">
                <a:latin typeface="Microsoft YaHei" panose="020B0503020204020204" pitchFamily="34" charset="-122"/>
                <a:ea typeface="Microsoft YaHei" panose="020B0503020204020204" pitchFamily="34" charset="-122"/>
              </a:rPr>
              <a:t>-&gt;C</a:t>
            </a:r>
            <a:r>
              <a:rPr kumimoji="1" lang="en-US" altLang="zh-CN" sz="2000" baseline="-25000" dirty="0">
                <a:latin typeface="Microsoft YaHei" panose="020B0503020204020204" pitchFamily="34" charset="-122"/>
                <a:ea typeface="Microsoft YaHei" panose="020B0503020204020204" pitchFamily="34" charset="-122"/>
              </a:rPr>
              <a:t>2</a:t>
            </a:r>
            <a:endParaRPr kumimoji="1" lang="zh-CN" altLang="en-US" sz="2000" baseline="-25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75092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6B33646-E4D1-4447-9A49-4B40D1E3DF36}"/>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如果把二叉树结点间的父子关系表示成从父结点指向子结点的有向边，则二叉树属于有向无环图（思考）。对二叉树拓扑排序，可用下面哪些遍历法实现？</a:t>
            </a:r>
          </a:p>
        </p:txBody>
      </p:sp>
      <p:sp>
        <p:nvSpPr>
          <p:cNvPr id="9" name="文本框 8">
            <a:extLst>
              <a:ext uri="{FF2B5EF4-FFF2-40B4-BE49-F238E27FC236}">
                <a16:creationId xmlns:a16="http://schemas.microsoft.com/office/drawing/2014/main" id="{7C531155-D195-423C-AFCD-DA6DFD0770ED}"/>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前序遍历</a:t>
            </a:r>
          </a:p>
        </p:txBody>
      </p:sp>
      <p:sp>
        <p:nvSpPr>
          <p:cNvPr id="10" name="文本框 9">
            <a:extLst>
              <a:ext uri="{FF2B5EF4-FFF2-40B4-BE49-F238E27FC236}">
                <a16:creationId xmlns:a16="http://schemas.microsoft.com/office/drawing/2014/main" id="{FE30B0FF-4749-4273-AB5F-A02921195DC8}"/>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中序遍历</a:t>
            </a:r>
          </a:p>
        </p:txBody>
      </p:sp>
      <p:sp>
        <p:nvSpPr>
          <p:cNvPr id="11" name="文本框 10">
            <a:extLst>
              <a:ext uri="{FF2B5EF4-FFF2-40B4-BE49-F238E27FC236}">
                <a16:creationId xmlns:a16="http://schemas.microsoft.com/office/drawing/2014/main" id="{C6D52743-B2A1-484F-A966-1B97C8DEB3DC}"/>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后序遍历</a:t>
            </a:r>
          </a:p>
        </p:txBody>
      </p:sp>
      <p:sp>
        <p:nvSpPr>
          <p:cNvPr id="12" name="文本框 11">
            <a:extLst>
              <a:ext uri="{FF2B5EF4-FFF2-40B4-BE49-F238E27FC236}">
                <a16:creationId xmlns:a16="http://schemas.microsoft.com/office/drawing/2014/main" id="{BC03469C-7F08-463B-9056-805323B87CE0}"/>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层序遍历</a:t>
            </a:r>
          </a:p>
        </p:txBody>
      </p:sp>
      <p:sp>
        <p:nvSpPr>
          <p:cNvPr id="13" name="矩形 12">
            <a:extLst>
              <a:ext uri="{FF2B5EF4-FFF2-40B4-BE49-F238E27FC236}">
                <a16:creationId xmlns:a16="http://schemas.microsoft.com/office/drawing/2014/main" id="{5ED18D43-E662-4954-9A1B-18EB11E1A52B}"/>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77DE69BD-6542-44B0-A5FF-AB4BEBB131E1}"/>
              </a:ext>
            </a:extLst>
          </p:cNvPr>
          <p:cNvSpPr>
            <a:spLocks noChangeAspect="1"/>
          </p:cNvSpPr>
          <p:nvPr>
            <p:custDataLst>
              <p:tags r:id="rId8"/>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53CCB9A9-6934-42C2-AC99-D09F0197B6A4}"/>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15">
            <a:extLst>
              <a:ext uri="{FF2B5EF4-FFF2-40B4-BE49-F238E27FC236}">
                <a16:creationId xmlns:a16="http://schemas.microsoft.com/office/drawing/2014/main" id="{D55FD98D-9A33-4632-B6EF-717E5188ECED}"/>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FE6A63C8-5AFC-4498-8616-57C6C70FA87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ADD4149D-1C18-4E32-9909-27BECD43B5FF}"/>
              </a:ext>
            </a:extLst>
          </p:cNvPr>
          <p:cNvGrpSpPr/>
          <p:nvPr>
            <p:custDataLst>
              <p:tags r:id="rId12"/>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16F529A2-8107-4C5F-A9A8-BA28662FD16D}"/>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CC03ECCE-9B13-48A5-AD63-0F3EA92C4E57}"/>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1C1641CF-C4E0-4D40-BC32-21BAC3541EE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4EDC5915-EDDA-4F8F-B878-7EC6B39C0AB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ED0C4978-05DC-43AB-8012-EFA9264BC769}"/>
              </a:ext>
            </a:extLst>
          </p:cNvPr>
          <p:cNvPicPr>
            <a:picLocks/>
          </p:cNvPicPr>
          <p:nvPr>
            <p:custDataLst>
              <p:tags r:id="rId13"/>
            </p:custDataLst>
          </p:nvPr>
        </p:nvPicPr>
        <p:blipFill>
          <a:blip r:embed="rId19">
            <a:extLst>
              <a:ext uri="{28A0092B-C50C-407E-A947-70E740481C1C}">
                <a14:useLocalDpi xmlns:a14="http://schemas.microsoft.com/office/drawing/2010/main"/>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39577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谷歌面试题（</a:t>
            </a:r>
            <a:r>
              <a:rPr lang="en-US" altLang="zh-CN" sz="2800" dirty="0"/>
              <a:t>LeetCode1136): </a:t>
            </a:r>
            <a:r>
              <a:rPr lang="zh-CN" altLang="en-US" sz="2800" dirty="0"/>
              <a:t>并行课程</a:t>
            </a:r>
            <a:endParaRPr lang="zh-CN" altLang="en-US" dirty="0"/>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0"/>
            <a:ext cx="10845775" cy="5310446"/>
          </a:xfrm>
        </p:spPr>
        <p:txBody>
          <a:bodyPr>
            <a:normAutofit/>
          </a:bodyPr>
          <a:lstStyle/>
          <a:p>
            <a:pPr algn="just">
              <a:lnSpc>
                <a:spcPts val="3200"/>
              </a:lnSpc>
            </a:pPr>
            <a:r>
              <a:rPr lang="zh-CN" altLang="en-US" sz="2400" b="1" dirty="0"/>
              <a:t>问题描述：</a:t>
            </a:r>
            <a:r>
              <a:rPr lang="zh-CN" altLang="zh-CN" sz="2400" dirty="0">
                <a:solidFill>
                  <a:srgbClr val="262626"/>
                </a:solidFill>
                <a:latin typeface="Arial" panose="020B0604020202020204" pitchFamily="34" charset="0"/>
                <a:ea typeface="-apple-system"/>
              </a:rPr>
              <a:t>给你一个整数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，表示编号从 </a:t>
            </a:r>
            <a:r>
              <a:rPr lang="zh-CN" altLang="zh-CN" sz="2400" dirty="0">
                <a:solidFill>
                  <a:srgbClr val="262626"/>
                </a:solidFill>
                <a:latin typeface="Arial Unicode MS" panose="020B0604020202020204" pitchFamily="34" charset="-122"/>
                <a:ea typeface="Menlo"/>
              </a:rPr>
              <a:t>1</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到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的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门课程。另给你一个数组 </a:t>
            </a:r>
            <a:r>
              <a:rPr lang="zh-CN" altLang="zh-CN" sz="2400" dirty="0">
                <a:solidFill>
                  <a:srgbClr val="262626"/>
                </a:solidFill>
                <a:latin typeface="Arial Unicode MS" panose="020B0604020202020204" pitchFamily="34" charset="-122"/>
                <a:ea typeface="Menlo"/>
              </a:rPr>
              <a:t>relations</a:t>
            </a:r>
            <a:r>
              <a:rPr lang="zh-CN" altLang="zh-CN" sz="2400" dirty="0">
                <a:solidFill>
                  <a:srgbClr val="262626"/>
                </a:solidFill>
                <a:latin typeface="Arial" panose="020B0604020202020204" pitchFamily="34" charset="0"/>
                <a:ea typeface="-apple-system"/>
              </a:rPr>
              <a:t>，其中 </a:t>
            </a:r>
            <a:r>
              <a:rPr lang="zh-CN" altLang="zh-CN" sz="2400" dirty="0">
                <a:solidFill>
                  <a:srgbClr val="262626"/>
                </a:solidFill>
                <a:latin typeface="Arial Unicode MS" panose="020B0604020202020204" pitchFamily="34" charset="-122"/>
                <a:ea typeface="Menlo"/>
              </a:rPr>
              <a:t>relations[i] = [prevCourse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latin typeface="Arial Unicode MS" panose="020B0604020202020204" pitchFamily="34" charset="-122"/>
                <a:ea typeface="Menlo"/>
              </a:rPr>
              <a:t>, 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latin typeface="Arial Unicode MS" panose="020B0604020202020204" pitchFamily="34" charset="-122"/>
                <a:ea typeface="Menlo"/>
              </a:rPr>
              <a:t>]</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，表示课程 </a:t>
            </a:r>
            <a:r>
              <a:rPr lang="zh-CN" altLang="zh-CN" sz="2400" dirty="0">
                <a:solidFill>
                  <a:srgbClr val="262626"/>
                </a:solidFill>
                <a:latin typeface="Arial Unicode MS" panose="020B0604020202020204" pitchFamily="34" charset="-122"/>
                <a:ea typeface="Menlo"/>
              </a:rPr>
              <a:t>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和课程 </a:t>
            </a:r>
            <a:r>
              <a:rPr lang="zh-CN" altLang="zh-CN" sz="2400" dirty="0">
                <a:solidFill>
                  <a:srgbClr val="262626"/>
                </a:solidFill>
                <a:latin typeface="Arial Unicode MS" panose="020B0604020202020204" pitchFamily="34" charset="-122"/>
                <a:ea typeface="Menlo"/>
              </a:rPr>
              <a:t>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之间存在先修关系：课程 </a:t>
            </a:r>
            <a:r>
              <a:rPr lang="zh-CN" altLang="zh-CN" sz="2400" dirty="0">
                <a:solidFill>
                  <a:srgbClr val="262626"/>
                </a:solidFill>
                <a:latin typeface="Arial Unicode MS" panose="020B0604020202020204" pitchFamily="34" charset="-122"/>
                <a:ea typeface="Menlo"/>
              </a:rPr>
              <a:t>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必须在 </a:t>
            </a:r>
            <a:r>
              <a:rPr lang="zh-CN" altLang="zh-CN" sz="2400" dirty="0">
                <a:solidFill>
                  <a:srgbClr val="262626"/>
                </a:solidFill>
                <a:latin typeface="Arial Unicode MS" panose="020B0604020202020204" pitchFamily="34" charset="-122"/>
                <a:ea typeface="Menlo"/>
              </a:rPr>
              <a:t>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之前修读完成。</a:t>
            </a:r>
            <a:endParaRPr lang="zh-CN" altLang="zh-CN" sz="800" dirty="0">
              <a:latin typeface="Arial" panose="020B0604020202020204" pitchFamily="34"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zh-CN" altLang="zh-CN" sz="2400" dirty="0">
                <a:solidFill>
                  <a:srgbClr val="262626"/>
                </a:solidFill>
                <a:latin typeface="Arial" panose="020B0604020202020204" pitchFamily="34" charset="0"/>
                <a:ea typeface="-apple-system"/>
              </a:rPr>
              <a:t>在一个学期内，你可以学习 </a:t>
            </a:r>
            <a:r>
              <a:rPr lang="zh-CN" altLang="zh-CN" sz="2400" b="1" dirty="0">
                <a:solidFill>
                  <a:srgbClr val="262626"/>
                </a:solidFill>
                <a:latin typeface="Arial" panose="020B0604020202020204" pitchFamily="34" charset="0"/>
                <a:ea typeface="-apple-system"/>
              </a:rPr>
              <a:t>任意数量</a:t>
            </a:r>
            <a:r>
              <a:rPr lang="zh-CN" altLang="zh-CN" sz="2400" dirty="0">
                <a:solidFill>
                  <a:srgbClr val="262626"/>
                </a:solidFill>
                <a:latin typeface="Arial" panose="020B0604020202020204" pitchFamily="34" charset="0"/>
                <a:ea typeface="-apple-system"/>
              </a:rPr>
              <a:t> 的课程，但前提是你已经在</a:t>
            </a:r>
            <a:r>
              <a:rPr lang="zh-CN" altLang="zh-CN" sz="2400" dirty="0">
                <a:solidFill>
                  <a:srgbClr val="FF0000"/>
                </a:solidFill>
                <a:latin typeface="Arial" panose="020B0604020202020204" pitchFamily="34" charset="0"/>
                <a:ea typeface="-apple-system"/>
              </a:rPr>
              <a:t>上一学期</a:t>
            </a:r>
            <a:r>
              <a:rPr lang="zh-CN" altLang="en-US" sz="2400" dirty="0">
                <a:solidFill>
                  <a:srgbClr val="FF0000"/>
                </a:solidFill>
                <a:latin typeface="Arial" panose="020B0604020202020204" pitchFamily="34" charset="0"/>
                <a:ea typeface="-apple-system"/>
              </a:rPr>
              <a:t>之前</a:t>
            </a:r>
            <a:r>
              <a:rPr lang="zh-CN" altLang="zh-CN" sz="2400" dirty="0">
                <a:solidFill>
                  <a:srgbClr val="262626"/>
                </a:solidFill>
                <a:latin typeface="Arial" panose="020B0604020202020204" pitchFamily="34" charset="0"/>
                <a:ea typeface="-apple-system"/>
              </a:rPr>
              <a:t>修读完待学习课程的所有先修课程。</a:t>
            </a:r>
            <a:endParaRPr lang="zh-CN" altLang="zh-CN" sz="800" dirty="0">
              <a:latin typeface="Arial" panose="020B0604020202020204" pitchFamily="34"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zh-CN" altLang="zh-CN" sz="2400" dirty="0">
                <a:solidFill>
                  <a:srgbClr val="262626"/>
                </a:solidFill>
                <a:latin typeface="Arial" panose="020B0604020202020204" pitchFamily="34" charset="0"/>
                <a:ea typeface="-apple-system"/>
              </a:rPr>
              <a:t>请你返回学完全部课程所需的 </a:t>
            </a:r>
            <a:r>
              <a:rPr lang="zh-CN" altLang="zh-CN" sz="2400" b="1" dirty="0">
                <a:solidFill>
                  <a:srgbClr val="262626"/>
                </a:solidFill>
                <a:latin typeface="Arial" panose="020B0604020202020204" pitchFamily="34" charset="0"/>
                <a:ea typeface="-apple-system"/>
              </a:rPr>
              <a:t>最少</a:t>
            </a:r>
            <a:r>
              <a:rPr lang="zh-CN" altLang="zh-CN" sz="2400" dirty="0">
                <a:solidFill>
                  <a:srgbClr val="262626"/>
                </a:solidFill>
                <a:latin typeface="Arial" panose="020B0604020202020204" pitchFamily="34" charset="0"/>
                <a:ea typeface="-apple-system"/>
              </a:rPr>
              <a:t> 学期数。如果没有办法做到学完全部这些课程的话，就返回 </a:t>
            </a:r>
            <a:r>
              <a:rPr lang="zh-CN" altLang="zh-CN" sz="2400" dirty="0">
                <a:solidFill>
                  <a:srgbClr val="262626"/>
                </a:solidFill>
                <a:latin typeface="Arial Unicode MS" panose="020B0604020202020204" pitchFamily="34" charset="-122"/>
                <a:ea typeface="Menlo"/>
              </a:rPr>
              <a:t>-1</a:t>
            </a:r>
            <a:r>
              <a:rPr lang="zh-CN" altLang="zh-CN" sz="2400" dirty="0">
                <a:solidFill>
                  <a:srgbClr val="262626"/>
                </a:solidFill>
                <a:ea typeface="-apple-system"/>
              </a:rPr>
              <a:t>。</a:t>
            </a:r>
            <a:endParaRPr lang="en-US" altLang="zh-CN" sz="2400" dirty="0"/>
          </a:p>
        </p:txBody>
      </p:sp>
    </p:spTree>
    <p:extLst>
      <p:ext uri="{BB962C8B-B14F-4D97-AF65-F5344CB8AC3E}">
        <p14:creationId xmlns:p14="http://schemas.microsoft.com/office/powerpoint/2010/main" val="2227716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谷歌面试题（</a:t>
            </a:r>
            <a:r>
              <a:rPr lang="en-US" altLang="zh-CN" sz="2800" dirty="0"/>
              <a:t>LeetCode1136): </a:t>
            </a:r>
            <a:r>
              <a:rPr lang="zh-CN" altLang="en-US" sz="2800" dirty="0"/>
              <a:t>并行课程</a:t>
            </a:r>
            <a:endParaRPr lang="zh-CN" altLang="en-US" dirty="0"/>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584225" y="1276351"/>
            <a:ext cx="11158596" cy="1707482"/>
          </a:xfrm>
        </p:spPr>
        <p:txBody>
          <a:bodyPr>
            <a:normAutofit fontScale="70000" lnSpcReduction="20000"/>
          </a:bodyPr>
          <a:lstStyle/>
          <a:p>
            <a:pPr algn="just">
              <a:lnSpc>
                <a:spcPct val="120000"/>
              </a:lnSpc>
            </a:pPr>
            <a:r>
              <a:rPr lang="zh-CN" altLang="en-US" sz="2400" b="1" dirty="0"/>
              <a:t>问题描述：</a:t>
            </a:r>
            <a:r>
              <a:rPr lang="zh-CN" altLang="zh-CN" sz="2400" dirty="0">
                <a:solidFill>
                  <a:srgbClr val="262626"/>
                </a:solidFill>
                <a:latin typeface="Arial" panose="020B0604020202020204" pitchFamily="34" charset="0"/>
                <a:ea typeface="-apple-system"/>
              </a:rPr>
              <a:t>给你一个整数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，表示编号从 </a:t>
            </a:r>
            <a:r>
              <a:rPr lang="zh-CN" altLang="zh-CN" sz="2400" dirty="0">
                <a:solidFill>
                  <a:srgbClr val="262626"/>
                </a:solidFill>
                <a:latin typeface="Arial Unicode MS" panose="020B0604020202020204" pitchFamily="34" charset="-122"/>
                <a:ea typeface="Menlo"/>
              </a:rPr>
              <a:t>1</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到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的 </a:t>
            </a:r>
            <a:r>
              <a:rPr lang="zh-CN" altLang="zh-CN" sz="2400" dirty="0">
                <a:solidFill>
                  <a:srgbClr val="262626"/>
                </a:solidFill>
                <a:latin typeface="Arial Unicode MS" panose="020B0604020202020204" pitchFamily="34" charset="-122"/>
                <a:ea typeface="Menlo"/>
              </a:rPr>
              <a:t>n</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门课程。另给你一个数组 </a:t>
            </a:r>
            <a:r>
              <a:rPr lang="zh-CN" altLang="zh-CN" sz="2400" dirty="0">
                <a:solidFill>
                  <a:srgbClr val="262626"/>
                </a:solidFill>
                <a:latin typeface="Arial Unicode MS" panose="020B0604020202020204" pitchFamily="34" charset="-122"/>
                <a:ea typeface="Menlo"/>
              </a:rPr>
              <a:t>relations</a:t>
            </a:r>
            <a:r>
              <a:rPr lang="zh-CN" altLang="zh-CN" sz="2400" dirty="0">
                <a:solidFill>
                  <a:srgbClr val="262626"/>
                </a:solidFill>
                <a:latin typeface="Arial" panose="020B0604020202020204" pitchFamily="34" charset="0"/>
                <a:ea typeface="-apple-system"/>
              </a:rPr>
              <a:t>，其中 </a:t>
            </a:r>
            <a:r>
              <a:rPr lang="zh-CN" altLang="zh-CN" sz="2400" dirty="0">
                <a:solidFill>
                  <a:srgbClr val="262626"/>
                </a:solidFill>
                <a:latin typeface="Arial Unicode MS" panose="020B0604020202020204" pitchFamily="34" charset="-122"/>
                <a:ea typeface="Menlo"/>
              </a:rPr>
              <a:t>relations[i] = [prevCourse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latin typeface="Arial Unicode MS" panose="020B0604020202020204" pitchFamily="34" charset="-122"/>
                <a:ea typeface="Menlo"/>
              </a:rPr>
              <a:t>, 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latin typeface="Arial Unicode MS" panose="020B0604020202020204" pitchFamily="34" charset="-122"/>
                <a:ea typeface="Menlo"/>
              </a:rPr>
              <a:t>]</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，表示课程 </a:t>
            </a:r>
            <a:r>
              <a:rPr lang="zh-CN" altLang="zh-CN" sz="2400" dirty="0">
                <a:solidFill>
                  <a:srgbClr val="262626"/>
                </a:solidFill>
                <a:latin typeface="Arial Unicode MS" panose="020B0604020202020204" pitchFamily="34" charset="-122"/>
                <a:ea typeface="Menlo"/>
              </a:rPr>
              <a:t>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和课程 </a:t>
            </a:r>
            <a:r>
              <a:rPr lang="zh-CN" altLang="zh-CN" sz="2400" dirty="0">
                <a:solidFill>
                  <a:srgbClr val="262626"/>
                </a:solidFill>
                <a:latin typeface="Arial Unicode MS" panose="020B0604020202020204" pitchFamily="34" charset="-122"/>
                <a:ea typeface="Menlo"/>
              </a:rPr>
              <a:t>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之间存在先修关系：课程 </a:t>
            </a:r>
            <a:r>
              <a:rPr lang="zh-CN" altLang="zh-CN" sz="2400" dirty="0">
                <a:solidFill>
                  <a:srgbClr val="262626"/>
                </a:solidFill>
                <a:latin typeface="Arial Unicode MS" panose="020B0604020202020204" pitchFamily="34" charset="-122"/>
                <a:ea typeface="Menlo"/>
              </a:rPr>
              <a:t>prevCourse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必须在 </a:t>
            </a:r>
            <a:r>
              <a:rPr lang="zh-CN" altLang="zh-CN" sz="2400" dirty="0">
                <a:solidFill>
                  <a:srgbClr val="262626"/>
                </a:solidFill>
                <a:latin typeface="Arial Unicode MS" panose="020B0604020202020204" pitchFamily="34" charset="-122"/>
                <a:ea typeface="Menlo"/>
              </a:rPr>
              <a:t>nextCourse</a:t>
            </a:r>
            <a:r>
              <a:rPr lang="zh-CN" altLang="zh-CN" sz="800" baseline="-30000" dirty="0">
                <a:solidFill>
                  <a:srgbClr val="262626"/>
                </a:solidFill>
                <a:latin typeface="Arial Unicode MS" panose="020B0604020202020204" pitchFamily="34" charset="-122"/>
                <a:ea typeface="Menlo"/>
              </a:rPr>
              <a:t>i</a:t>
            </a:r>
            <a:r>
              <a:rPr lang="zh-CN" altLang="zh-CN" sz="2400" dirty="0">
                <a:solidFill>
                  <a:srgbClr val="262626"/>
                </a:solidFill>
                <a:ea typeface="-apple-system"/>
              </a:rPr>
              <a:t> </a:t>
            </a:r>
            <a:r>
              <a:rPr lang="zh-CN" altLang="zh-CN" sz="2400" dirty="0">
                <a:solidFill>
                  <a:srgbClr val="262626"/>
                </a:solidFill>
                <a:latin typeface="Arial" panose="020B0604020202020204" pitchFamily="34" charset="0"/>
                <a:ea typeface="-apple-system"/>
              </a:rPr>
              <a:t>之前修读完成。</a:t>
            </a:r>
            <a:endParaRPr lang="zh-CN" altLang="zh-CN" sz="800" dirty="0">
              <a:latin typeface="Arial" panose="020B0604020202020204" pitchFamily="34" charset="0"/>
            </a:endParaRPr>
          </a:p>
          <a:p>
            <a:pPr marL="342900" lvl="0" indent="-342900" eaLnBrk="0" fontAlgn="base" hangingPunct="0">
              <a:lnSpc>
                <a:spcPct val="120000"/>
              </a:lnSpc>
              <a:spcBef>
                <a:spcPct val="0"/>
              </a:spcBef>
              <a:spcAft>
                <a:spcPct val="0"/>
              </a:spcAft>
              <a:buFont typeface="Arial" panose="020B0604020202020204" pitchFamily="34" charset="0"/>
              <a:buChar char="•"/>
            </a:pPr>
            <a:r>
              <a:rPr lang="zh-CN" altLang="zh-CN" sz="2400" dirty="0">
                <a:solidFill>
                  <a:srgbClr val="262626"/>
                </a:solidFill>
                <a:latin typeface="Arial" panose="020B0604020202020204" pitchFamily="34" charset="0"/>
                <a:ea typeface="-apple-system"/>
              </a:rPr>
              <a:t>在一个学期内，你可以学习 </a:t>
            </a:r>
            <a:r>
              <a:rPr lang="zh-CN" altLang="zh-CN" sz="2400" b="1" dirty="0">
                <a:solidFill>
                  <a:srgbClr val="262626"/>
                </a:solidFill>
                <a:latin typeface="Arial" panose="020B0604020202020204" pitchFamily="34" charset="0"/>
                <a:ea typeface="-apple-system"/>
              </a:rPr>
              <a:t>任意数量</a:t>
            </a:r>
            <a:r>
              <a:rPr lang="zh-CN" altLang="zh-CN" sz="2400" dirty="0">
                <a:solidFill>
                  <a:srgbClr val="262626"/>
                </a:solidFill>
                <a:latin typeface="Arial" panose="020B0604020202020204" pitchFamily="34" charset="0"/>
                <a:ea typeface="-apple-system"/>
              </a:rPr>
              <a:t> 的课程，但前提是你已经在上一学期修读完待学习课程的所有先修课程。</a:t>
            </a:r>
            <a:endParaRPr lang="zh-CN" altLang="zh-CN" sz="800" dirty="0">
              <a:latin typeface="Arial" panose="020B0604020202020204" pitchFamily="34" charset="0"/>
            </a:endParaRPr>
          </a:p>
          <a:p>
            <a:pPr marL="342900" lvl="0" indent="-342900" eaLnBrk="0" fontAlgn="base" hangingPunct="0">
              <a:lnSpc>
                <a:spcPct val="120000"/>
              </a:lnSpc>
              <a:spcBef>
                <a:spcPct val="0"/>
              </a:spcBef>
              <a:spcAft>
                <a:spcPct val="0"/>
              </a:spcAft>
              <a:buFont typeface="Arial" panose="020B0604020202020204" pitchFamily="34" charset="0"/>
              <a:buChar char="•"/>
            </a:pPr>
            <a:r>
              <a:rPr lang="zh-CN" altLang="zh-CN" sz="2400" dirty="0">
                <a:solidFill>
                  <a:srgbClr val="262626"/>
                </a:solidFill>
                <a:latin typeface="Arial" panose="020B0604020202020204" pitchFamily="34" charset="0"/>
                <a:ea typeface="-apple-system"/>
              </a:rPr>
              <a:t>请你返回学完全部课程所需的 </a:t>
            </a:r>
            <a:r>
              <a:rPr lang="zh-CN" altLang="zh-CN" sz="2400" b="1" dirty="0">
                <a:solidFill>
                  <a:srgbClr val="262626"/>
                </a:solidFill>
                <a:latin typeface="Arial" panose="020B0604020202020204" pitchFamily="34" charset="0"/>
                <a:ea typeface="-apple-system"/>
              </a:rPr>
              <a:t>最少</a:t>
            </a:r>
            <a:r>
              <a:rPr lang="zh-CN" altLang="zh-CN" sz="2400" dirty="0">
                <a:solidFill>
                  <a:srgbClr val="262626"/>
                </a:solidFill>
                <a:latin typeface="Arial" panose="020B0604020202020204" pitchFamily="34" charset="0"/>
                <a:ea typeface="-apple-system"/>
              </a:rPr>
              <a:t> 学期数。如果没有办法做到学完全部这些课程的话，就返回 </a:t>
            </a:r>
            <a:r>
              <a:rPr lang="zh-CN" altLang="zh-CN" sz="2400" dirty="0">
                <a:solidFill>
                  <a:srgbClr val="262626"/>
                </a:solidFill>
                <a:latin typeface="Arial Unicode MS" panose="020B0604020202020204" pitchFamily="34" charset="-122"/>
                <a:ea typeface="Menlo"/>
              </a:rPr>
              <a:t>-1</a:t>
            </a:r>
            <a:r>
              <a:rPr lang="zh-CN" altLang="zh-CN" sz="2400" dirty="0">
                <a:solidFill>
                  <a:srgbClr val="262626"/>
                </a:solidFill>
                <a:ea typeface="-apple-system"/>
              </a:rPr>
              <a:t>。</a:t>
            </a:r>
            <a:endParaRPr lang="en-US" altLang="zh-CN" sz="2400" dirty="0"/>
          </a:p>
        </p:txBody>
      </p:sp>
      <p:sp>
        <p:nvSpPr>
          <p:cNvPr id="6" name="矩形: 圆角 5">
            <a:extLst>
              <a:ext uri="{FF2B5EF4-FFF2-40B4-BE49-F238E27FC236}">
                <a16:creationId xmlns:a16="http://schemas.microsoft.com/office/drawing/2014/main" id="{3FF1F876-65B9-4F2F-BC68-FE2C5B3D73BE}"/>
              </a:ext>
            </a:extLst>
          </p:cNvPr>
          <p:cNvSpPr/>
          <p:nvPr/>
        </p:nvSpPr>
        <p:spPr>
          <a:xfrm rot="16200000">
            <a:off x="159528" y="4657938"/>
            <a:ext cx="2368034" cy="6447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A264C9-EDAC-4DC4-82BD-B5C00A4AE34C}"/>
              </a:ext>
            </a:extLst>
          </p:cNvPr>
          <p:cNvSpPr txBox="1"/>
          <p:nvPr/>
        </p:nvSpPr>
        <p:spPr>
          <a:xfrm>
            <a:off x="866903" y="3319404"/>
            <a:ext cx="994183" cy="369332"/>
          </a:xfrm>
          <a:prstGeom prst="rect">
            <a:avLst/>
          </a:prstGeom>
          <a:noFill/>
        </p:spPr>
        <p:txBody>
          <a:bodyPr wrap="none" rtlCol="0">
            <a:spAutoFit/>
          </a:bodyPr>
          <a:lstStyle/>
          <a:p>
            <a:r>
              <a:rPr lang="zh-CN" altLang="en-US" dirty="0"/>
              <a:t>第</a:t>
            </a:r>
            <a:r>
              <a:rPr lang="en-US" altLang="zh-CN" dirty="0"/>
              <a:t>1</a:t>
            </a:r>
            <a:r>
              <a:rPr lang="zh-CN" altLang="en-US" dirty="0"/>
              <a:t>学期</a:t>
            </a:r>
          </a:p>
        </p:txBody>
      </p:sp>
      <p:sp>
        <p:nvSpPr>
          <p:cNvPr id="9" name="文本框 8">
            <a:extLst>
              <a:ext uri="{FF2B5EF4-FFF2-40B4-BE49-F238E27FC236}">
                <a16:creationId xmlns:a16="http://schemas.microsoft.com/office/drawing/2014/main" id="{E653D470-AEE4-4EA6-B367-424A91B6BC9A}"/>
              </a:ext>
            </a:extLst>
          </p:cNvPr>
          <p:cNvSpPr txBox="1"/>
          <p:nvPr/>
        </p:nvSpPr>
        <p:spPr>
          <a:xfrm>
            <a:off x="1955483" y="3516840"/>
            <a:ext cx="994183" cy="369332"/>
          </a:xfrm>
          <a:prstGeom prst="rect">
            <a:avLst/>
          </a:prstGeom>
          <a:noFill/>
        </p:spPr>
        <p:txBody>
          <a:bodyPr wrap="none" rtlCol="0">
            <a:spAutoFit/>
          </a:bodyPr>
          <a:lstStyle/>
          <a:p>
            <a:r>
              <a:rPr lang="zh-CN" altLang="en-US" dirty="0"/>
              <a:t>第</a:t>
            </a:r>
            <a:r>
              <a:rPr lang="en-US" altLang="zh-CN" dirty="0"/>
              <a:t>2</a:t>
            </a:r>
            <a:r>
              <a:rPr lang="zh-CN" altLang="en-US" dirty="0"/>
              <a:t>学期</a:t>
            </a:r>
          </a:p>
        </p:txBody>
      </p:sp>
      <p:sp>
        <p:nvSpPr>
          <p:cNvPr id="10" name="文本框 9">
            <a:extLst>
              <a:ext uri="{FF2B5EF4-FFF2-40B4-BE49-F238E27FC236}">
                <a16:creationId xmlns:a16="http://schemas.microsoft.com/office/drawing/2014/main" id="{8AD31639-9992-41A3-988D-C13407C85026}"/>
              </a:ext>
            </a:extLst>
          </p:cNvPr>
          <p:cNvSpPr txBox="1"/>
          <p:nvPr/>
        </p:nvSpPr>
        <p:spPr>
          <a:xfrm>
            <a:off x="3239240" y="3596463"/>
            <a:ext cx="994183" cy="369332"/>
          </a:xfrm>
          <a:prstGeom prst="rect">
            <a:avLst/>
          </a:prstGeom>
          <a:noFill/>
        </p:spPr>
        <p:txBody>
          <a:bodyPr wrap="none" rtlCol="0">
            <a:spAutoFit/>
          </a:bodyPr>
          <a:lstStyle/>
          <a:p>
            <a:r>
              <a:rPr lang="zh-CN" altLang="en-US" dirty="0"/>
              <a:t>第</a:t>
            </a:r>
            <a:r>
              <a:rPr lang="en-US" altLang="zh-CN" dirty="0"/>
              <a:t>3</a:t>
            </a:r>
            <a:r>
              <a:rPr lang="zh-CN" altLang="en-US" dirty="0"/>
              <a:t>学期</a:t>
            </a:r>
          </a:p>
        </p:txBody>
      </p:sp>
      <p:sp>
        <p:nvSpPr>
          <p:cNvPr id="11" name="文本框 10">
            <a:extLst>
              <a:ext uri="{FF2B5EF4-FFF2-40B4-BE49-F238E27FC236}">
                <a16:creationId xmlns:a16="http://schemas.microsoft.com/office/drawing/2014/main" id="{37EC3842-84F2-4E99-8F60-D35395FFED6A}"/>
              </a:ext>
            </a:extLst>
          </p:cNvPr>
          <p:cNvSpPr txBox="1"/>
          <p:nvPr/>
        </p:nvSpPr>
        <p:spPr>
          <a:xfrm>
            <a:off x="4202615" y="4448677"/>
            <a:ext cx="994183" cy="369332"/>
          </a:xfrm>
          <a:prstGeom prst="rect">
            <a:avLst/>
          </a:prstGeom>
          <a:noFill/>
        </p:spPr>
        <p:txBody>
          <a:bodyPr wrap="none" rtlCol="0">
            <a:spAutoFit/>
          </a:bodyPr>
          <a:lstStyle/>
          <a:p>
            <a:r>
              <a:rPr lang="zh-CN" altLang="en-US" dirty="0"/>
              <a:t>第</a:t>
            </a:r>
            <a:r>
              <a:rPr lang="en-US" altLang="zh-CN" dirty="0"/>
              <a:t>4</a:t>
            </a:r>
            <a:r>
              <a:rPr lang="zh-CN" altLang="en-US" dirty="0"/>
              <a:t>学期</a:t>
            </a:r>
          </a:p>
        </p:txBody>
      </p:sp>
      <p:sp>
        <p:nvSpPr>
          <p:cNvPr id="12" name="文本框 11">
            <a:extLst>
              <a:ext uri="{FF2B5EF4-FFF2-40B4-BE49-F238E27FC236}">
                <a16:creationId xmlns:a16="http://schemas.microsoft.com/office/drawing/2014/main" id="{19FD9249-A957-4D7F-9102-5FEAFC2E8D27}"/>
              </a:ext>
            </a:extLst>
          </p:cNvPr>
          <p:cNvSpPr txBox="1"/>
          <p:nvPr/>
        </p:nvSpPr>
        <p:spPr>
          <a:xfrm>
            <a:off x="3989233" y="5853235"/>
            <a:ext cx="994183" cy="369332"/>
          </a:xfrm>
          <a:prstGeom prst="rect">
            <a:avLst/>
          </a:prstGeom>
          <a:noFill/>
        </p:spPr>
        <p:txBody>
          <a:bodyPr wrap="none" rtlCol="0">
            <a:spAutoFit/>
          </a:bodyPr>
          <a:lstStyle/>
          <a:p>
            <a:r>
              <a:rPr lang="zh-CN" altLang="en-US" dirty="0"/>
              <a:t>第</a:t>
            </a:r>
            <a:r>
              <a:rPr lang="en-US" altLang="zh-CN" dirty="0"/>
              <a:t>5</a:t>
            </a:r>
            <a:r>
              <a:rPr lang="zh-CN" altLang="en-US" dirty="0"/>
              <a:t>学期</a:t>
            </a:r>
          </a:p>
        </p:txBody>
      </p:sp>
      <p:sp>
        <p:nvSpPr>
          <p:cNvPr id="8" name="文本框 7">
            <a:extLst>
              <a:ext uri="{FF2B5EF4-FFF2-40B4-BE49-F238E27FC236}">
                <a16:creationId xmlns:a16="http://schemas.microsoft.com/office/drawing/2014/main" id="{9A460A34-D056-4669-9A35-E7968D5BFB1A}"/>
              </a:ext>
            </a:extLst>
          </p:cNvPr>
          <p:cNvSpPr txBox="1"/>
          <p:nvPr/>
        </p:nvSpPr>
        <p:spPr>
          <a:xfrm>
            <a:off x="5643193" y="3875493"/>
            <a:ext cx="5297284"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思路</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BFS</a:t>
            </a:r>
            <a:r>
              <a:rPr lang="zh-CN" altLang="en-US" dirty="0">
                <a:latin typeface="微软雅黑" panose="020B0503020204020204" pitchFamily="34" charset="-122"/>
                <a:ea typeface="微软雅黑" panose="020B0503020204020204" pitchFamily="34" charset="-122"/>
              </a:rPr>
              <a:t>算法拓扑排序（</a:t>
            </a:r>
            <a:r>
              <a:rPr lang="en-US" altLang="zh-CN" dirty="0">
                <a:latin typeface="微软雅黑" panose="020B0503020204020204" pitchFamily="34" charset="-122"/>
                <a:ea typeface="微软雅黑" panose="020B0503020204020204" pitchFamily="34" charset="-122"/>
              </a:rPr>
              <a:t>DAG</a:t>
            </a:r>
            <a:r>
              <a:rPr lang="zh-CN" altLang="en-US" dirty="0">
                <a:latin typeface="微软雅黑" panose="020B0503020204020204" pitchFamily="34" charset="-122"/>
                <a:ea typeface="微软雅黑" panose="020B0503020204020204" pitchFamily="34" charset="-122"/>
              </a:rPr>
              <a:t>层序遍历）</a:t>
            </a:r>
            <a:endParaRPr lang="en-US" alt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62ECCE3-0515-467B-B24F-E3C62A7E5F60}"/>
              </a:ext>
            </a:extLst>
          </p:cNvPr>
          <p:cNvSpPr txBox="1"/>
          <p:nvPr/>
        </p:nvSpPr>
        <p:spPr>
          <a:xfrm>
            <a:off x="5271456" y="4429491"/>
            <a:ext cx="66959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关键数据结构</a:t>
            </a:r>
            <a:r>
              <a:rPr lang="zh-CN" altLang="en-US" dirty="0">
                <a:latin typeface="微软雅黑" panose="020B0503020204020204" pitchFamily="34" charset="-122"/>
                <a:ea typeface="微软雅黑" panose="020B0503020204020204" pitchFamily="34" charset="-122"/>
              </a:rPr>
              <a:t>：顺序表</a:t>
            </a:r>
            <a:r>
              <a:rPr lang="en-US" altLang="zh-CN" dirty="0" err="1">
                <a:latin typeface="微软雅黑" panose="020B0503020204020204" pitchFamily="34" charset="-122"/>
                <a:ea typeface="微软雅黑" panose="020B0503020204020204" pitchFamily="34" charset="-122"/>
              </a:rPr>
              <a:t>sem</a:t>
            </a:r>
            <a:r>
              <a:rPr lang="en-US" altLang="zh-CN" dirty="0">
                <a:latin typeface="微软雅黑" panose="020B0503020204020204" pitchFamily="34" charset="-122"/>
                <a:ea typeface="微软雅黑" panose="020B0503020204020204" pitchFamily="34" charset="-122"/>
              </a:rPr>
              <a:t>[1..n], </a:t>
            </a:r>
            <a:r>
              <a:rPr lang="zh-CN" altLang="en-US" dirty="0">
                <a:latin typeface="微软雅黑" panose="020B0503020204020204" pitchFamily="34" charset="-122"/>
                <a:ea typeface="微软雅黑" panose="020B0503020204020204" pitchFamily="34" charset="-122"/>
              </a:rPr>
              <a:t>每个课程</a:t>
            </a:r>
            <a:r>
              <a:rPr lang="zh-CN" altLang="en-US" dirty="0">
                <a:solidFill>
                  <a:srgbClr val="0000FF"/>
                </a:solidFill>
                <a:latin typeface="微软雅黑" panose="020B0503020204020204" pitchFamily="34" charset="-122"/>
                <a:ea typeface="微软雅黑" panose="020B0503020204020204" pitchFamily="34" charset="-122"/>
              </a:rPr>
              <a:t>最早</a:t>
            </a:r>
            <a:r>
              <a:rPr lang="zh-CN" altLang="en-US" dirty="0">
                <a:latin typeface="微软雅黑" panose="020B0503020204020204" pitchFamily="34" charset="-122"/>
                <a:ea typeface="微软雅黑" panose="020B0503020204020204" pitchFamily="34" charset="-122"/>
              </a:rPr>
              <a:t>可学完的学期</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880108B-E88E-426A-AC4D-9616910537AC}"/>
              </a:ext>
            </a:extLst>
          </p:cNvPr>
          <p:cNvSpPr txBox="1"/>
          <p:nvPr/>
        </p:nvSpPr>
        <p:spPr>
          <a:xfrm>
            <a:off x="5537266" y="5099438"/>
            <a:ext cx="6244017"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关键步骤</a:t>
            </a:r>
            <a:r>
              <a:rPr lang="zh-CN" altLang="en-US" dirty="0">
                <a:latin typeface="微软雅黑" panose="020B0503020204020204" pitchFamily="34" charset="-122"/>
                <a:ea typeface="微软雅黑" panose="020B0503020204020204" pitchFamily="34" charset="-122"/>
              </a:rPr>
              <a:t>：用每门出队的课程更新其后继课程的学习学期</a:t>
            </a:r>
            <a:endParaRPr lang="en-US" altLang="zh-CN"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B64E5370-8067-4E94-B8D9-3D7AD847F4CE}"/>
              </a:ext>
            </a:extLst>
          </p:cNvPr>
          <p:cNvGrpSpPr/>
          <p:nvPr/>
        </p:nvGrpSpPr>
        <p:grpSpPr>
          <a:xfrm>
            <a:off x="1168992" y="3927072"/>
            <a:ext cx="3856500" cy="2080866"/>
            <a:chOff x="4297201" y="2315476"/>
            <a:chExt cx="3856500" cy="2080866"/>
          </a:xfrm>
        </p:grpSpPr>
        <p:cxnSp>
          <p:nvCxnSpPr>
            <p:cNvPr id="47" name="1-4">
              <a:extLst>
                <a:ext uri="{FF2B5EF4-FFF2-40B4-BE49-F238E27FC236}">
                  <a16:creationId xmlns:a16="http://schemas.microsoft.com/office/drawing/2014/main" id="{E4E0E5FE-6DAF-4259-991D-A66DD58FC599}"/>
                </a:ext>
              </a:extLst>
            </p:cNvPr>
            <p:cNvCxnSpPr/>
            <p:nvPr/>
          </p:nvCxnSpPr>
          <p:spPr>
            <a:xfrm flipV="1">
              <a:off x="4677589" y="3025183"/>
              <a:ext cx="633833" cy="285203"/>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48" name="5-6">
              <a:extLst>
                <a:ext uri="{FF2B5EF4-FFF2-40B4-BE49-F238E27FC236}">
                  <a16:creationId xmlns:a16="http://schemas.microsoft.com/office/drawing/2014/main" id="{3809B1E0-DBC2-4182-AFC2-01D4A39A591E}"/>
                </a:ext>
              </a:extLst>
            </p:cNvPr>
            <p:cNvCxnSpPr/>
            <p:nvPr/>
          </p:nvCxnSpPr>
          <p:spPr>
            <a:xfrm flipV="1">
              <a:off x="5673644" y="3031971"/>
              <a:ext cx="984818" cy="862119"/>
            </a:xfrm>
            <a:prstGeom prst="line">
              <a:avLst/>
            </a:prstGeom>
            <a:noFill/>
            <a:ln w="19050" cap="flat" cmpd="sng" algn="ctr">
              <a:solidFill>
                <a:sysClr val="windowText" lastClr="000000"/>
              </a:solidFill>
              <a:prstDash val="solid"/>
              <a:round/>
              <a:headEnd type="none" w="med" len="med"/>
              <a:tailEnd type="arrow" w="med" len="med"/>
            </a:ln>
            <a:effectLst/>
          </p:spPr>
        </p:cxnSp>
        <p:grpSp>
          <p:nvGrpSpPr>
            <p:cNvPr id="49" name="节点2">
              <a:extLst>
                <a:ext uri="{FF2B5EF4-FFF2-40B4-BE49-F238E27FC236}">
                  <a16:creationId xmlns:a16="http://schemas.microsoft.com/office/drawing/2014/main" id="{1E058E92-2ACC-4BAD-B0F8-2199ADDD5B04}"/>
                </a:ext>
              </a:extLst>
            </p:cNvPr>
            <p:cNvGrpSpPr/>
            <p:nvPr/>
          </p:nvGrpSpPr>
          <p:grpSpPr>
            <a:xfrm>
              <a:off x="4304949" y="2315476"/>
              <a:ext cx="407253" cy="434280"/>
              <a:chOff x="-44827" y="-47031"/>
              <a:chExt cx="313942" cy="290735"/>
            </a:xfrm>
          </p:grpSpPr>
          <p:sp>
            <p:nvSpPr>
              <p:cNvPr id="50" name="node2">
                <a:extLst>
                  <a:ext uri="{FF2B5EF4-FFF2-40B4-BE49-F238E27FC236}">
                    <a16:creationId xmlns:a16="http://schemas.microsoft.com/office/drawing/2014/main" id="{CC826597-D234-40CD-92A6-901FB54668A4}"/>
                  </a:ext>
                </a:extLst>
              </p:cNvPr>
              <p:cNvSpPr/>
              <p:nvPr/>
            </p:nvSpPr>
            <p:spPr>
              <a:xfrm>
                <a:off x="-18885" y="-47031"/>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1" name="2">
                <a:extLst>
                  <a:ext uri="{FF2B5EF4-FFF2-40B4-BE49-F238E27FC236}">
                    <a16:creationId xmlns:a16="http://schemas.microsoft.com/office/drawing/2014/main" id="{040F4FF8-CBAB-4466-813F-9DA2E1824F82}"/>
                  </a:ext>
                </a:extLst>
              </p:cNvPr>
              <p:cNvSpPr txBox="1"/>
              <p:nvPr/>
            </p:nvSpPr>
            <p:spPr>
              <a:xfrm>
                <a:off x="-44827" y="-44296"/>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52" name="节点1">
              <a:extLst>
                <a:ext uri="{FF2B5EF4-FFF2-40B4-BE49-F238E27FC236}">
                  <a16:creationId xmlns:a16="http://schemas.microsoft.com/office/drawing/2014/main" id="{CFF0DB95-E07A-4FF5-A5FC-7CA937636BFD}"/>
                </a:ext>
              </a:extLst>
            </p:cNvPr>
            <p:cNvGrpSpPr/>
            <p:nvPr/>
          </p:nvGrpSpPr>
          <p:grpSpPr>
            <a:xfrm>
              <a:off x="4303989" y="3082534"/>
              <a:ext cx="373600" cy="442950"/>
              <a:chOff x="-45567" y="466487"/>
              <a:chExt cx="288000" cy="296539"/>
            </a:xfrm>
          </p:grpSpPr>
          <p:sp>
            <p:nvSpPr>
              <p:cNvPr id="53" name="node1">
                <a:extLst>
                  <a:ext uri="{FF2B5EF4-FFF2-40B4-BE49-F238E27FC236}">
                    <a16:creationId xmlns:a16="http://schemas.microsoft.com/office/drawing/2014/main" id="{185F87AB-D06D-4BB2-9E9C-AFD86A24EFCF}"/>
                  </a:ext>
                </a:extLst>
              </p:cNvPr>
              <p:cNvSpPr/>
              <p:nvPr/>
            </p:nvSpPr>
            <p:spPr>
              <a:xfrm>
                <a:off x="-45567" y="47502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4" name="1">
                <a:extLst>
                  <a:ext uri="{FF2B5EF4-FFF2-40B4-BE49-F238E27FC236}">
                    <a16:creationId xmlns:a16="http://schemas.microsoft.com/office/drawing/2014/main" id="{EED44BD3-B801-4E1E-8364-39C61DC03B5C}"/>
                  </a:ext>
                </a:extLst>
              </p:cNvPr>
              <p:cNvSpPr txBox="1"/>
              <p:nvPr/>
            </p:nvSpPr>
            <p:spPr>
              <a:xfrm>
                <a:off x="-310" y="466487"/>
                <a:ext cx="213619" cy="286492"/>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5" name="节点4">
              <a:extLst>
                <a:ext uri="{FF2B5EF4-FFF2-40B4-BE49-F238E27FC236}">
                  <a16:creationId xmlns:a16="http://schemas.microsoft.com/office/drawing/2014/main" id="{4AA12E1D-7C46-4F6C-B23E-6D92B55B3375}"/>
                </a:ext>
              </a:extLst>
            </p:cNvPr>
            <p:cNvGrpSpPr/>
            <p:nvPr/>
          </p:nvGrpSpPr>
          <p:grpSpPr>
            <a:xfrm>
              <a:off x="5311423" y="2793752"/>
              <a:ext cx="395133" cy="446529"/>
              <a:chOff x="731041" y="273158"/>
              <a:chExt cx="304599" cy="298935"/>
            </a:xfrm>
          </p:grpSpPr>
          <p:sp>
            <p:nvSpPr>
              <p:cNvPr id="56" name="node4">
                <a:extLst>
                  <a:ext uri="{FF2B5EF4-FFF2-40B4-BE49-F238E27FC236}">
                    <a16:creationId xmlns:a16="http://schemas.microsoft.com/office/drawing/2014/main" id="{360C5553-C00C-45A8-9C40-580D3D5DC591}"/>
                  </a:ext>
                </a:extLst>
              </p:cNvPr>
              <p:cNvSpPr/>
              <p:nvPr/>
            </p:nvSpPr>
            <p:spPr>
              <a:xfrm>
                <a:off x="731041" y="284093"/>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57" name="4">
                <a:extLst>
                  <a:ext uri="{FF2B5EF4-FFF2-40B4-BE49-F238E27FC236}">
                    <a16:creationId xmlns:a16="http://schemas.microsoft.com/office/drawing/2014/main" id="{072A1C20-4172-4FF3-85CC-3DB4DC748D7C}"/>
                  </a:ext>
                </a:extLst>
              </p:cNvPr>
              <p:cNvSpPr txBox="1"/>
              <p:nvPr/>
            </p:nvSpPr>
            <p:spPr>
              <a:xfrm>
                <a:off x="747640" y="273158"/>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58" name="节点3">
              <a:extLst>
                <a:ext uri="{FF2B5EF4-FFF2-40B4-BE49-F238E27FC236}">
                  <a16:creationId xmlns:a16="http://schemas.microsoft.com/office/drawing/2014/main" id="{7F1FFE8C-C3DA-45B9-9DD7-F3DB3004A77F}"/>
                </a:ext>
              </a:extLst>
            </p:cNvPr>
            <p:cNvGrpSpPr/>
            <p:nvPr/>
          </p:nvGrpSpPr>
          <p:grpSpPr>
            <a:xfrm>
              <a:off x="4297201" y="3932861"/>
              <a:ext cx="406242" cy="463481"/>
              <a:chOff x="-50800" y="1035751"/>
              <a:chExt cx="313163" cy="310284"/>
            </a:xfrm>
          </p:grpSpPr>
          <p:sp>
            <p:nvSpPr>
              <p:cNvPr id="59" name="node3">
                <a:extLst>
                  <a:ext uri="{FF2B5EF4-FFF2-40B4-BE49-F238E27FC236}">
                    <a16:creationId xmlns:a16="http://schemas.microsoft.com/office/drawing/2014/main" id="{8C434868-F74F-4C27-98B6-C7B7E03F5108}"/>
                  </a:ext>
                </a:extLst>
              </p:cNvPr>
              <p:cNvSpPr/>
              <p:nvPr/>
            </p:nvSpPr>
            <p:spPr>
              <a:xfrm>
                <a:off x="-50800" y="1058035"/>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0" name="3">
                <a:extLst>
                  <a:ext uri="{FF2B5EF4-FFF2-40B4-BE49-F238E27FC236}">
                    <a16:creationId xmlns:a16="http://schemas.microsoft.com/office/drawing/2014/main" id="{C419F87C-C967-49F9-80D9-94ABFB80569C}"/>
                  </a:ext>
                </a:extLst>
              </p:cNvPr>
              <p:cNvSpPr txBox="1"/>
              <p:nvPr/>
            </p:nvSpPr>
            <p:spPr>
              <a:xfrm>
                <a:off x="-25637" y="1035751"/>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61" name="节点6">
              <a:extLst>
                <a:ext uri="{FF2B5EF4-FFF2-40B4-BE49-F238E27FC236}">
                  <a16:creationId xmlns:a16="http://schemas.microsoft.com/office/drawing/2014/main" id="{1FCA6FA9-9AF8-4852-8448-23BB29DF15FE}"/>
                </a:ext>
              </a:extLst>
            </p:cNvPr>
            <p:cNvGrpSpPr/>
            <p:nvPr/>
          </p:nvGrpSpPr>
          <p:grpSpPr>
            <a:xfrm>
              <a:off x="6658461" y="2807583"/>
              <a:ext cx="390345" cy="439486"/>
              <a:chOff x="1769443" y="282417"/>
              <a:chExt cx="300908" cy="294220"/>
            </a:xfrm>
          </p:grpSpPr>
          <p:sp>
            <p:nvSpPr>
              <p:cNvPr id="62" name="node6">
                <a:extLst>
                  <a:ext uri="{FF2B5EF4-FFF2-40B4-BE49-F238E27FC236}">
                    <a16:creationId xmlns:a16="http://schemas.microsoft.com/office/drawing/2014/main" id="{6D17594A-7300-49EB-A5A3-3A5AE49359B2}"/>
                  </a:ext>
                </a:extLst>
              </p:cNvPr>
              <p:cNvSpPr/>
              <p:nvPr/>
            </p:nvSpPr>
            <p:spPr>
              <a:xfrm>
                <a:off x="1769443" y="288637"/>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3" name="6">
                <a:extLst>
                  <a:ext uri="{FF2B5EF4-FFF2-40B4-BE49-F238E27FC236}">
                    <a16:creationId xmlns:a16="http://schemas.microsoft.com/office/drawing/2014/main" id="{5BDE7829-4A7C-40B8-B737-DF18DE69EEA6}"/>
                  </a:ext>
                </a:extLst>
              </p:cNvPr>
              <p:cNvSpPr txBox="1"/>
              <p:nvPr/>
            </p:nvSpPr>
            <p:spPr>
              <a:xfrm>
                <a:off x="1782351" y="282417"/>
                <a:ext cx="288000" cy="288000"/>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64" name="节点5">
              <a:extLst>
                <a:ext uri="{FF2B5EF4-FFF2-40B4-BE49-F238E27FC236}">
                  <a16:creationId xmlns:a16="http://schemas.microsoft.com/office/drawing/2014/main" id="{22CF8774-6ACC-4837-B761-4B83193D5DC9}"/>
                </a:ext>
              </a:extLst>
            </p:cNvPr>
            <p:cNvGrpSpPr/>
            <p:nvPr/>
          </p:nvGrpSpPr>
          <p:grpSpPr>
            <a:xfrm>
              <a:off x="5260277" y="3603443"/>
              <a:ext cx="488229" cy="567055"/>
              <a:chOff x="691614" y="815217"/>
              <a:chExt cx="376365" cy="379623"/>
            </a:xfrm>
          </p:grpSpPr>
          <p:sp>
            <p:nvSpPr>
              <p:cNvPr id="65" name="node5">
                <a:extLst>
                  <a:ext uri="{FF2B5EF4-FFF2-40B4-BE49-F238E27FC236}">
                    <a16:creationId xmlns:a16="http://schemas.microsoft.com/office/drawing/2014/main" id="{67AADAB3-716C-4197-9FA9-91A099B46B75}"/>
                  </a:ext>
                </a:extLst>
              </p:cNvPr>
              <p:cNvSpPr/>
              <p:nvPr/>
            </p:nvSpPr>
            <p:spPr>
              <a:xfrm>
                <a:off x="726775" y="859422"/>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6" name="5">
                <a:extLst>
                  <a:ext uri="{FF2B5EF4-FFF2-40B4-BE49-F238E27FC236}">
                    <a16:creationId xmlns:a16="http://schemas.microsoft.com/office/drawing/2014/main" id="{98E3F7D2-AAF9-495D-938E-88E8A16FAFAF}"/>
                  </a:ext>
                </a:extLst>
              </p:cNvPr>
              <p:cNvSpPr txBox="1"/>
              <p:nvPr/>
            </p:nvSpPr>
            <p:spPr>
              <a:xfrm>
                <a:off x="691614" y="815217"/>
                <a:ext cx="376365" cy="379623"/>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7" name="节点7">
              <a:extLst>
                <a:ext uri="{FF2B5EF4-FFF2-40B4-BE49-F238E27FC236}">
                  <a16:creationId xmlns:a16="http://schemas.microsoft.com/office/drawing/2014/main" id="{FD43B6B7-5138-46D8-B58A-E65725A3B5F0}"/>
                </a:ext>
              </a:extLst>
            </p:cNvPr>
            <p:cNvGrpSpPr/>
            <p:nvPr/>
          </p:nvGrpSpPr>
          <p:grpSpPr>
            <a:xfrm>
              <a:off x="6658460" y="3663235"/>
              <a:ext cx="374113" cy="436431"/>
              <a:chOff x="1769442" y="855246"/>
              <a:chExt cx="288395" cy="292175"/>
            </a:xfrm>
          </p:grpSpPr>
          <p:sp>
            <p:nvSpPr>
              <p:cNvPr id="68" name="node7">
                <a:extLst>
                  <a:ext uri="{FF2B5EF4-FFF2-40B4-BE49-F238E27FC236}">
                    <a16:creationId xmlns:a16="http://schemas.microsoft.com/office/drawing/2014/main" id="{AB207156-F142-4490-995C-DE7598B95F3E}"/>
                  </a:ext>
                </a:extLst>
              </p:cNvPr>
              <p:cNvSpPr/>
              <p:nvPr/>
            </p:nvSpPr>
            <p:spPr>
              <a:xfrm>
                <a:off x="1769837" y="855246"/>
                <a:ext cx="288000" cy="288000"/>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9" name="7">
                <a:extLst>
                  <a:ext uri="{FF2B5EF4-FFF2-40B4-BE49-F238E27FC236}">
                    <a16:creationId xmlns:a16="http://schemas.microsoft.com/office/drawing/2014/main" id="{57057E8A-3A06-4ADA-952C-6AB3BC692638}"/>
                  </a:ext>
                </a:extLst>
              </p:cNvPr>
              <p:cNvSpPr txBox="1"/>
              <p:nvPr/>
            </p:nvSpPr>
            <p:spPr>
              <a:xfrm>
                <a:off x="1769442" y="859422"/>
                <a:ext cx="288000" cy="287999"/>
              </a:xfrm>
              <a:prstGeom prst="rect">
                <a:avLst/>
              </a:prstGeom>
              <a:noFill/>
              <a:ln w="28575"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70" name="1-2">
              <a:extLst>
                <a:ext uri="{FF2B5EF4-FFF2-40B4-BE49-F238E27FC236}">
                  <a16:creationId xmlns:a16="http://schemas.microsoft.com/office/drawing/2014/main" id="{B53FE6F9-DEBA-4E04-845F-54FD9AF5C7AA}"/>
                </a:ext>
              </a:extLst>
            </p:cNvPr>
            <p:cNvCxnSpPr/>
            <p:nvPr/>
          </p:nvCxnSpPr>
          <p:spPr>
            <a:xfrm>
              <a:off x="4657489" y="2682669"/>
              <a:ext cx="653934" cy="342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71" name="1-2">
              <a:extLst>
                <a:ext uri="{FF2B5EF4-FFF2-40B4-BE49-F238E27FC236}">
                  <a16:creationId xmlns:a16="http://schemas.microsoft.com/office/drawing/2014/main" id="{AF98050E-089E-43F0-8E7A-786191F1406B}"/>
                </a:ext>
              </a:extLst>
            </p:cNvPr>
            <p:cNvCxnSpPr/>
            <p:nvPr/>
          </p:nvCxnSpPr>
          <p:spPr>
            <a:xfrm>
              <a:off x="4661341" y="3325554"/>
              <a:ext cx="646006" cy="569514"/>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72" name="1-2">
              <a:extLst>
                <a:ext uri="{FF2B5EF4-FFF2-40B4-BE49-F238E27FC236}">
                  <a16:creationId xmlns:a16="http://schemas.microsoft.com/office/drawing/2014/main" id="{7080C076-6DA4-4D56-B454-34B7B8F0003A}"/>
                </a:ext>
              </a:extLst>
            </p:cNvPr>
            <p:cNvCxnSpPr/>
            <p:nvPr/>
          </p:nvCxnSpPr>
          <p:spPr>
            <a:xfrm>
              <a:off x="4672006" y="2690326"/>
              <a:ext cx="634579" cy="1180310"/>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73" name="1-2">
              <a:extLst>
                <a:ext uri="{FF2B5EF4-FFF2-40B4-BE49-F238E27FC236}">
                  <a16:creationId xmlns:a16="http://schemas.microsoft.com/office/drawing/2014/main" id="{F4F77DC2-B0FA-4319-BBF0-E705E1F72E85}"/>
                </a:ext>
              </a:extLst>
            </p:cNvPr>
            <p:cNvCxnSpPr/>
            <p:nvPr/>
          </p:nvCxnSpPr>
          <p:spPr>
            <a:xfrm flipV="1">
              <a:off x="4661341" y="3895911"/>
              <a:ext cx="636103" cy="283072"/>
            </a:xfrm>
            <a:prstGeom prst="line">
              <a:avLst/>
            </a:prstGeom>
            <a:noFill/>
            <a:ln w="19050" cap="flat" cmpd="sng" algn="ctr">
              <a:solidFill>
                <a:sysClr val="windowText" lastClr="000000"/>
              </a:solidFill>
              <a:prstDash val="solid"/>
              <a:round/>
              <a:headEnd type="none" w="med" len="med"/>
              <a:tailEnd type="arrow" w="med" len="med"/>
            </a:ln>
            <a:effectLst/>
          </p:spPr>
        </p:cxnSp>
        <p:cxnSp>
          <p:nvCxnSpPr>
            <p:cNvPr id="74" name="5-6">
              <a:extLst>
                <a:ext uri="{FF2B5EF4-FFF2-40B4-BE49-F238E27FC236}">
                  <a16:creationId xmlns:a16="http://schemas.microsoft.com/office/drawing/2014/main" id="{BB0D3D1E-880D-448B-8A10-CB29DD605A2C}"/>
                </a:ext>
              </a:extLst>
            </p:cNvPr>
            <p:cNvCxnSpPr/>
            <p:nvPr/>
          </p:nvCxnSpPr>
          <p:spPr>
            <a:xfrm flipV="1">
              <a:off x="5684438" y="3888328"/>
              <a:ext cx="972056" cy="5897"/>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5" name="node7">
              <a:extLst>
                <a:ext uri="{FF2B5EF4-FFF2-40B4-BE49-F238E27FC236}">
                  <a16:creationId xmlns:a16="http://schemas.microsoft.com/office/drawing/2014/main" id="{9D93270A-3740-49F5-9B34-19F2672B2A76}"/>
                </a:ext>
              </a:extLst>
            </p:cNvPr>
            <p:cNvSpPr/>
            <p:nvPr/>
          </p:nvSpPr>
          <p:spPr>
            <a:xfrm>
              <a:off x="7507425" y="3254786"/>
              <a:ext cx="386232" cy="476842"/>
            </a:xfrm>
            <a:prstGeom prst="ellipse">
              <a:avLst/>
            </a:prstGeom>
            <a:solidFill>
              <a:sysClr val="window" lastClr="FFFFFF"/>
            </a:solidFill>
            <a:ln w="28575"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76" name="4-6">
              <a:extLst>
                <a:ext uri="{FF2B5EF4-FFF2-40B4-BE49-F238E27FC236}">
                  <a16:creationId xmlns:a16="http://schemas.microsoft.com/office/drawing/2014/main" id="{50EBFA1C-A419-427A-8217-48BDFE29CC58}"/>
                </a:ext>
              </a:extLst>
            </p:cNvPr>
            <p:cNvCxnSpPr/>
            <p:nvPr/>
          </p:nvCxnSpPr>
          <p:spPr>
            <a:xfrm>
              <a:off x="7030538" y="3059331"/>
              <a:ext cx="481457" cy="385012"/>
            </a:xfrm>
            <a:prstGeom prst="line">
              <a:avLst/>
            </a:prstGeom>
            <a:noFill/>
            <a:ln w="19050" cap="flat" cmpd="sng" algn="ctr">
              <a:solidFill>
                <a:sysClr val="windowText" lastClr="000000"/>
              </a:solidFill>
              <a:prstDash val="solid"/>
              <a:round/>
              <a:headEnd type="none" w="med" len="med"/>
              <a:tailEnd type="arrow" w="med" len="med"/>
            </a:ln>
            <a:effectLst/>
          </p:spPr>
        </p:cxnSp>
        <p:sp>
          <p:nvSpPr>
            <p:cNvPr id="77" name="文本框 183">
              <a:extLst>
                <a:ext uri="{FF2B5EF4-FFF2-40B4-BE49-F238E27FC236}">
                  <a16:creationId xmlns:a16="http://schemas.microsoft.com/office/drawing/2014/main" id="{3A321032-D652-403C-8156-B7E2A8D2678C}"/>
                </a:ext>
              </a:extLst>
            </p:cNvPr>
            <p:cNvSpPr txBox="1">
              <a:spLocks noChangeArrowheads="1"/>
            </p:cNvSpPr>
            <p:nvPr/>
          </p:nvSpPr>
          <p:spPr bwMode="auto">
            <a:xfrm>
              <a:off x="7514545" y="3307683"/>
              <a:ext cx="639156" cy="616348"/>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sp>
        <p:nvSpPr>
          <p:cNvPr id="79" name="矩形: 圆角 78">
            <a:extLst>
              <a:ext uri="{FF2B5EF4-FFF2-40B4-BE49-F238E27FC236}">
                <a16:creationId xmlns:a16="http://schemas.microsoft.com/office/drawing/2014/main" id="{D96E4663-BB11-4732-BFCC-B3BFAD52F2E1}"/>
              </a:ext>
            </a:extLst>
          </p:cNvPr>
          <p:cNvSpPr/>
          <p:nvPr/>
        </p:nvSpPr>
        <p:spPr>
          <a:xfrm rot="16200000">
            <a:off x="1169700" y="4814716"/>
            <a:ext cx="2368034" cy="6447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1B805E15-3514-47E5-B54E-E9B407C95047}"/>
              </a:ext>
            </a:extLst>
          </p:cNvPr>
          <p:cNvSpPr/>
          <p:nvPr/>
        </p:nvSpPr>
        <p:spPr>
          <a:xfrm rot="16200000">
            <a:off x="2503877" y="4899544"/>
            <a:ext cx="2368034" cy="6447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90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9"/>
                                        </p:tgtEl>
                                        <p:attrNameLst>
                                          <p:attrName>style.visibility</p:attrName>
                                        </p:attrNameLst>
                                      </p:cBhvr>
                                      <p:to>
                                        <p:strVal val="visible"/>
                                      </p:to>
                                    </p:set>
                                    <p:anim calcmode="lin" valueType="num">
                                      <p:cBhvr additive="base">
                                        <p:cTn id="28" dur="500" fill="hold"/>
                                        <p:tgtEl>
                                          <p:spTgt spid="79"/>
                                        </p:tgtEl>
                                        <p:attrNameLst>
                                          <p:attrName>ppt_x</p:attrName>
                                        </p:attrNameLst>
                                      </p:cBhvr>
                                      <p:tavLst>
                                        <p:tav tm="0">
                                          <p:val>
                                            <p:strVal val="#ppt_x"/>
                                          </p:val>
                                        </p:tav>
                                        <p:tav tm="100000">
                                          <p:val>
                                            <p:strVal val="#ppt_x"/>
                                          </p:val>
                                        </p:tav>
                                      </p:tavLst>
                                    </p:anim>
                                    <p:anim calcmode="lin" valueType="num">
                                      <p:cBhvr additive="base">
                                        <p:cTn id="29" dur="500" fill="hold"/>
                                        <p:tgtEl>
                                          <p:spTgt spid="7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P spid="11" grpId="0"/>
      <p:bldP spid="8" grpId="0"/>
      <p:bldP spid="14" grpId="0"/>
      <p:bldP spid="15" grpId="0"/>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  </a:t>
            </a:r>
            <a:r>
              <a:rPr lang="zh-CN" altLang="en-US" dirty="0"/>
              <a:t>拓扑排序：问题引入</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3BAC8C-E379-A61E-ECAE-032C3DE69723}"/>
                  </a:ext>
                </a:extLst>
              </p:cNvPr>
              <p:cNvSpPr txBox="1"/>
              <p:nvPr/>
            </p:nvSpPr>
            <p:spPr>
              <a:xfrm>
                <a:off x="2818817" y="3007751"/>
                <a:ext cx="6704464" cy="70788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000" b="1" dirty="0"/>
                  <a:t>例： </a:t>
                </a:r>
                <a:r>
                  <a:rPr kumimoji="1" lang="zh-CN" altLang="en-US" sz="2000" dirty="0"/>
                  <a:t>任务 </a:t>
                </a:r>
                <a14:m>
                  <m:oMath xmlns:m="http://schemas.openxmlformats.org/officeDocument/2006/math">
                    <m:r>
                      <a:rPr kumimoji="1" lang="en-US" altLang="zh-CN" sz="2000" b="0" i="1" smtClean="0">
                        <a:latin typeface="Cambria Math" panose="02040503050406030204" pitchFamily="18" charset="0"/>
                      </a:rPr>
                      <m:t>𝑆</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1</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2</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3</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4</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5</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6</m:t>
                            </m:r>
                          </m:sub>
                        </m:sSub>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𝑠</m:t>
                            </m:r>
                          </m:e>
                          <m:sub>
                            <m:r>
                              <a:rPr kumimoji="1" lang="en-US" altLang="zh-CN" sz="2000" b="0" i="1" smtClean="0">
                                <a:latin typeface="Cambria Math" panose="02040503050406030204" pitchFamily="18" charset="0"/>
                              </a:rPr>
                              <m:t>7</m:t>
                            </m:r>
                          </m:sub>
                        </m:sSub>
                      </m:e>
                    </m:d>
                  </m:oMath>
                </a14:m>
                <a:endParaRPr kumimoji="1" lang="en-US" altLang="zh-CN" sz="2000" b="0" dirty="0"/>
              </a:p>
              <a:p>
                <a:r>
                  <a:rPr kumimoji="1" lang="zh-CN" altLang="en-US" sz="2000" b="1" dirty="0"/>
                  <a:t>依赖关系</a:t>
                </a:r>
                <a:r>
                  <a:rPr kumimoji="1" lang="zh-CN" altLang="en-US" sz="2000" dirty="0"/>
                  <a:t>：</a:t>
                </a:r>
                <a14:m>
                  <m:oMath xmlns:m="http://schemas.openxmlformats.org/officeDocument/2006/math">
                    <m:sSub>
                      <m:sSubPr>
                        <m:ctrlPr>
                          <a:rPr kumimoji="1" lang="en-US" altLang="zh-CN" sz="2000" i="1" dirty="0">
                            <a:latin typeface="Cambria Math" panose="02040503050406030204" pitchFamily="18" charset="0"/>
                          </a:rPr>
                        </m:ctrlPr>
                      </m:sSubPr>
                      <m:e>
                        <m:r>
                          <m:rPr>
                            <m:sty m:val="p"/>
                          </m:rPr>
                          <a:rPr kumimoji="1" lang="en-US" altLang="zh-CN" sz="2000" i="1" dirty="0">
                            <a:latin typeface="Cambria Math" panose="02040503050406030204" pitchFamily="18" charset="0"/>
                          </a:rPr>
                          <m:t>s</m:t>
                        </m:r>
                      </m:e>
                      <m:sub>
                        <m:r>
                          <a:rPr kumimoji="1" lang="en-US" altLang="zh-CN" sz="2000" b="0" i="1" dirty="0" smtClean="0">
                            <a:latin typeface="Cambria Math" panose="02040503050406030204" pitchFamily="18" charset="0"/>
                          </a:rPr>
                          <m:t>1</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3</m:t>
                        </m:r>
                      </m:sub>
                    </m:sSub>
                    <m:r>
                      <a:rPr kumimoji="1" lang="en-US" altLang="zh-CN" sz="2000" b="0" i="1" dirty="0" smtClean="0">
                        <a:latin typeface="Cambria Math" panose="02040503050406030204" pitchFamily="18" charset="0"/>
                      </a:rPr>
                      <m:t>,</m:t>
                    </m:r>
                    <m:r>
                      <a:rPr kumimoji="1" lang="zh-CN" altLang="en-US" sz="2000" b="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2</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7</m:t>
                        </m:r>
                      </m:sub>
                    </m:sSub>
                    <m:r>
                      <a:rPr kumimoji="1" lang="en-US" altLang="zh-CN" sz="2000" b="0" i="1" dirty="0" smtClean="0">
                        <a:latin typeface="Cambria Math" panose="02040503050406030204" pitchFamily="18" charset="0"/>
                      </a:rPr>
                      <m:t>,</m:t>
                    </m:r>
                    <m:r>
                      <a:rPr kumimoji="1" lang="zh-CN" altLang="en-US" sz="2000" b="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1</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2</m:t>
                        </m:r>
                      </m:sub>
                    </m:sSub>
                    <m:r>
                      <a:rPr kumimoji="1" lang="en-US" altLang="zh-CN" sz="2000" b="0" i="1" dirty="0" smtClean="0">
                        <a:latin typeface="Cambria Math" panose="02040503050406030204" pitchFamily="18" charset="0"/>
                      </a:rPr>
                      <m:t>,</m:t>
                    </m:r>
                    <m:r>
                      <a:rPr kumimoji="1" lang="zh-CN" altLang="en-US" sz="2000" b="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3</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4</m:t>
                        </m:r>
                      </m:sub>
                    </m:sSub>
                    <m:r>
                      <a:rPr kumimoji="1" lang="en-US" altLang="zh-CN" sz="2000" b="0" i="1" dirty="0" smtClean="0">
                        <a:latin typeface="Cambria Math" panose="02040503050406030204" pitchFamily="18" charset="0"/>
                      </a:rPr>
                      <m:t>,</m:t>
                    </m:r>
                    <m:r>
                      <a:rPr kumimoji="1" lang="zh-CN" altLang="en-US" sz="2000" b="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6</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5</m:t>
                        </m:r>
                      </m:sub>
                    </m:sSub>
                    <m:r>
                      <a:rPr kumimoji="1" lang="en-US" altLang="zh-CN" sz="2000" b="0" i="1" dirty="0" smtClean="0">
                        <a:latin typeface="Cambria Math" panose="02040503050406030204" pitchFamily="18" charset="0"/>
                      </a:rPr>
                      <m:t>,</m:t>
                    </m:r>
                    <m:r>
                      <a:rPr kumimoji="1" lang="zh-CN" altLang="en-US" sz="2000" b="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zh-CN" altLang="en-US" sz="2000" b="0" i="1" dirty="0" smtClean="0">
                            <a:latin typeface="Cambria Math" panose="02040503050406030204" pitchFamily="18" charset="0"/>
                          </a:rPr>
                          <m:t> </m:t>
                        </m:r>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3</m:t>
                        </m:r>
                      </m:sub>
                    </m:sSub>
                    <m:r>
                      <a:rPr kumimoji="1" lang="en-US" altLang="zh-CN" sz="2000" b="0" i="1" dirty="0" smtClean="0">
                        <a:latin typeface="Cambria Math" panose="02040503050406030204" pitchFamily="18" charset="0"/>
                      </a:rPr>
                      <m:t>&gt;</m:t>
                    </m:r>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US" altLang="zh-CN" sz="2000" b="0" i="1" dirty="0" smtClean="0">
                            <a:latin typeface="Cambria Math" panose="02040503050406030204" pitchFamily="18" charset="0"/>
                          </a:rPr>
                          <m:t>7</m:t>
                        </m:r>
                      </m:sub>
                    </m:sSub>
                  </m:oMath>
                </a14:m>
                <a:endParaRPr kumimoji="1" lang="zh-CN" altLang="en-US" sz="2000" dirty="0"/>
              </a:p>
            </p:txBody>
          </p:sp>
        </mc:Choice>
        <mc:Fallback xmlns="">
          <p:sp>
            <p:nvSpPr>
              <p:cNvPr id="7" name="文本框 6">
                <a:extLst>
                  <a:ext uri="{FF2B5EF4-FFF2-40B4-BE49-F238E27FC236}">
                    <a16:creationId xmlns:a16="http://schemas.microsoft.com/office/drawing/2014/main" id="{FA3BAC8C-E379-A61E-ECAE-032C3DE69723}"/>
                  </a:ext>
                </a:extLst>
              </p:cNvPr>
              <p:cNvSpPr txBox="1">
                <a:spLocks noRot="1" noChangeAspect="1" noMove="1" noResize="1" noEditPoints="1" noAdjustHandles="1" noChangeArrowheads="1" noChangeShapeType="1" noTextEdit="1"/>
              </p:cNvSpPr>
              <p:nvPr/>
            </p:nvSpPr>
            <p:spPr>
              <a:xfrm>
                <a:off x="2818817" y="3007751"/>
                <a:ext cx="6704464" cy="707886"/>
              </a:xfrm>
              <a:prstGeom prst="rect">
                <a:avLst/>
              </a:prstGeom>
              <a:blipFill>
                <a:blip r:embed="rId3"/>
                <a:stretch>
                  <a:fillRect l="-943" t="-6897" b="-8621"/>
                </a:stretch>
              </a:blipFill>
            </p:spPr>
            <p:txBody>
              <a:bodyPr/>
              <a:lstStyle/>
              <a:p>
                <a:r>
                  <a:rPr lang="zh-CN" altLang="en-US">
                    <a:noFill/>
                  </a:rPr>
                  <a:t> </a:t>
                </a:r>
              </a:p>
            </p:txBody>
          </p:sp>
        </mc:Fallback>
      </mc:AlternateContent>
      <p:sp>
        <p:nvSpPr>
          <p:cNvPr id="35" name="下箭头 34">
            <a:extLst>
              <a:ext uri="{FF2B5EF4-FFF2-40B4-BE49-F238E27FC236}">
                <a16:creationId xmlns:a16="http://schemas.microsoft.com/office/drawing/2014/main" id="{BF99DD86-85C1-7613-56A4-BF7BF444F7D5}"/>
              </a:ext>
            </a:extLst>
          </p:cNvPr>
          <p:cNvSpPr/>
          <p:nvPr/>
        </p:nvSpPr>
        <p:spPr>
          <a:xfrm>
            <a:off x="3086100" y="3807358"/>
            <a:ext cx="1371600" cy="745227"/>
          </a:xfrm>
          <a:prstGeom prst="downArrow">
            <a:avLst>
              <a:gd name="adj1" fmla="val 69814"/>
              <a:gd name="adj2" fmla="val 31827"/>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有向图表示</a:t>
            </a:r>
          </a:p>
        </p:txBody>
      </p:sp>
      <p:sp>
        <p:nvSpPr>
          <p:cNvPr id="37" name="文本框 36">
            <a:extLst>
              <a:ext uri="{FF2B5EF4-FFF2-40B4-BE49-F238E27FC236}">
                <a16:creationId xmlns:a16="http://schemas.microsoft.com/office/drawing/2014/main" id="{9B148B7A-AE59-9568-8248-F4A1D2509696}"/>
              </a:ext>
            </a:extLst>
          </p:cNvPr>
          <p:cNvSpPr txBox="1"/>
          <p:nvPr/>
        </p:nvSpPr>
        <p:spPr>
          <a:xfrm>
            <a:off x="1786484" y="6112704"/>
            <a:ext cx="3970831" cy="461665"/>
          </a:xfrm>
          <a:prstGeom prst="rect">
            <a:avLst/>
          </a:prstGeom>
          <a:solidFill>
            <a:srgbClr val="009999"/>
          </a:solidFill>
        </p:spPr>
        <p:txBody>
          <a:bodyPr wrap="none" rtlCol="0">
            <a:spAutoFit/>
          </a:bodyPr>
          <a:lstStyle/>
          <a:p>
            <a:pPr marL="342900" indent="-342900">
              <a:buFont typeface="Wingdings" pitchFamily="2" charset="2"/>
              <a:buChar char="Ø"/>
            </a:pPr>
            <a:r>
              <a:rPr kumimoji="1" lang="zh-CN" altLang="en-US" sz="2400" dirty="0">
                <a:solidFill>
                  <a:schemeClr val="bg1"/>
                </a:solidFill>
                <a:latin typeface="Microsoft YaHei" panose="020B0503020204020204" pitchFamily="34" charset="-122"/>
                <a:ea typeface="Microsoft YaHei" panose="020B0503020204020204" pitchFamily="34" charset="-122"/>
              </a:rPr>
              <a:t>有向无环（回路）图</a:t>
            </a:r>
            <a:r>
              <a:rPr kumimoji="1" lang="en-US" altLang="zh-CN" sz="2400" dirty="0">
                <a:solidFill>
                  <a:schemeClr val="bg1"/>
                </a:solidFill>
                <a:latin typeface="Microsoft YaHei" panose="020B0503020204020204" pitchFamily="34" charset="-122"/>
                <a:ea typeface="Microsoft YaHei" panose="020B0503020204020204" pitchFamily="34" charset="-122"/>
              </a:rPr>
              <a:t>DAG</a:t>
            </a:r>
          </a:p>
        </p:txBody>
      </p:sp>
      <p:grpSp>
        <p:nvGrpSpPr>
          <p:cNvPr id="84" name="组合 83">
            <a:extLst>
              <a:ext uri="{FF2B5EF4-FFF2-40B4-BE49-F238E27FC236}">
                <a16:creationId xmlns:a16="http://schemas.microsoft.com/office/drawing/2014/main" id="{A3B600AC-B08C-5812-49E8-B6841CC7AD70}"/>
              </a:ext>
            </a:extLst>
          </p:cNvPr>
          <p:cNvGrpSpPr/>
          <p:nvPr/>
        </p:nvGrpSpPr>
        <p:grpSpPr>
          <a:xfrm>
            <a:off x="6629400" y="5112023"/>
            <a:ext cx="4948754" cy="752706"/>
            <a:chOff x="6629400" y="5112023"/>
            <a:chExt cx="4948754" cy="752706"/>
          </a:xfrm>
        </p:grpSpPr>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9D080D95-68B0-DE42-3394-81BDB223289C}"/>
                    </a:ext>
                  </a:extLst>
                </p:cNvPr>
                <p:cNvSpPr/>
                <p:nvPr/>
              </p:nvSpPr>
              <p:spPr>
                <a:xfrm>
                  <a:off x="6629400" y="5112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38" name="椭圆 37">
                  <a:extLst>
                    <a:ext uri="{FF2B5EF4-FFF2-40B4-BE49-F238E27FC236}">
                      <a16:creationId xmlns:a16="http://schemas.microsoft.com/office/drawing/2014/main" id="{9D080D95-68B0-DE42-3394-81BDB223289C}"/>
                    </a:ext>
                  </a:extLst>
                </p:cNvPr>
                <p:cNvSpPr>
                  <a:spLocks noRot="1" noChangeAspect="1" noMove="1" noResize="1" noEditPoints="1" noAdjustHandles="1" noChangeArrowheads="1" noChangeShapeType="1" noTextEdit="1"/>
                </p:cNvSpPr>
                <p:nvPr/>
              </p:nvSpPr>
              <p:spPr>
                <a:xfrm>
                  <a:off x="6629400" y="5112023"/>
                  <a:ext cx="342900" cy="355600"/>
                </a:xfrm>
                <a:prstGeom prst="ellipse">
                  <a:avLst/>
                </a:prstGeom>
                <a:blipFill>
                  <a:blip r:embed="rId4"/>
                  <a:stretch>
                    <a:fillRect l="-31034"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4A86A812-C6F9-2FA1-785D-D3697C358F37}"/>
                    </a:ext>
                  </a:extLst>
                </p:cNvPr>
                <p:cNvSpPr/>
                <p:nvPr/>
              </p:nvSpPr>
              <p:spPr>
                <a:xfrm>
                  <a:off x="7518400" y="5112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39" name="椭圆 38">
                  <a:extLst>
                    <a:ext uri="{FF2B5EF4-FFF2-40B4-BE49-F238E27FC236}">
                      <a16:creationId xmlns:a16="http://schemas.microsoft.com/office/drawing/2014/main" id="{4A86A812-C6F9-2FA1-785D-D3697C358F37}"/>
                    </a:ext>
                  </a:extLst>
                </p:cNvPr>
                <p:cNvSpPr>
                  <a:spLocks noRot="1" noChangeAspect="1" noMove="1" noResize="1" noEditPoints="1" noAdjustHandles="1" noChangeArrowheads="1" noChangeShapeType="1" noTextEdit="1"/>
                </p:cNvSpPr>
                <p:nvPr/>
              </p:nvSpPr>
              <p:spPr>
                <a:xfrm>
                  <a:off x="7518400" y="5112023"/>
                  <a:ext cx="342900" cy="355600"/>
                </a:xfrm>
                <a:prstGeom prst="ellipse">
                  <a:avLst/>
                </a:prstGeom>
                <a:blipFill>
                  <a:blip r:embed="rId5"/>
                  <a:stretch>
                    <a:fillRect l="-31034"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a:extLst>
                    <a:ext uri="{FF2B5EF4-FFF2-40B4-BE49-F238E27FC236}">
                      <a16:creationId xmlns:a16="http://schemas.microsoft.com/office/drawing/2014/main" id="{DAB10570-8747-77A9-B0B5-80CE4CCAC7C3}"/>
                    </a:ext>
                  </a:extLst>
                </p:cNvPr>
                <p:cNvSpPr/>
                <p:nvPr/>
              </p:nvSpPr>
              <p:spPr>
                <a:xfrm>
                  <a:off x="8229600" y="51310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40" name="椭圆 39">
                  <a:extLst>
                    <a:ext uri="{FF2B5EF4-FFF2-40B4-BE49-F238E27FC236}">
                      <a16:creationId xmlns:a16="http://schemas.microsoft.com/office/drawing/2014/main" id="{DAB10570-8747-77A9-B0B5-80CE4CCAC7C3}"/>
                    </a:ext>
                  </a:extLst>
                </p:cNvPr>
                <p:cNvSpPr>
                  <a:spLocks noRot="1" noChangeAspect="1" noMove="1" noResize="1" noEditPoints="1" noAdjustHandles="1" noChangeArrowheads="1" noChangeShapeType="1" noTextEdit="1"/>
                </p:cNvSpPr>
                <p:nvPr/>
              </p:nvSpPr>
              <p:spPr>
                <a:xfrm>
                  <a:off x="8229600" y="5131073"/>
                  <a:ext cx="342900" cy="355600"/>
                </a:xfrm>
                <a:prstGeom prst="ellipse">
                  <a:avLst/>
                </a:prstGeom>
                <a:blipFill>
                  <a:blip r:embed="rId6"/>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05D95D33-4575-A8C3-E859-D6446558C177}"/>
                    </a:ext>
                  </a:extLst>
                </p:cNvPr>
                <p:cNvSpPr/>
                <p:nvPr/>
              </p:nvSpPr>
              <p:spPr>
                <a:xfrm>
                  <a:off x="9745546" y="51437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41" name="椭圆 40">
                  <a:extLst>
                    <a:ext uri="{FF2B5EF4-FFF2-40B4-BE49-F238E27FC236}">
                      <a16:creationId xmlns:a16="http://schemas.microsoft.com/office/drawing/2014/main" id="{05D95D33-4575-A8C3-E859-D6446558C177}"/>
                    </a:ext>
                  </a:extLst>
                </p:cNvPr>
                <p:cNvSpPr>
                  <a:spLocks noRot="1" noChangeAspect="1" noMove="1" noResize="1" noEditPoints="1" noAdjustHandles="1" noChangeArrowheads="1" noChangeShapeType="1" noTextEdit="1"/>
                </p:cNvSpPr>
                <p:nvPr/>
              </p:nvSpPr>
              <p:spPr>
                <a:xfrm>
                  <a:off x="9745546" y="5143773"/>
                  <a:ext cx="342900" cy="355600"/>
                </a:xfrm>
                <a:prstGeom prst="ellipse">
                  <a:avLst/>
                </a:prstGeom>
                <a:blipFill>
                  <a:blip r:embed="rId7"/>
                  <a:stretch>
                    <a:fillRect l="-3571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58EF6912-2984-67BB-E0BE-2FF4A37BA442}"/>
                    </a:ext>
                  </a:extLst>
                </p:cNvPr>
                <p:cNvSpPr/>
                <p:nvPr/>
              </p:nvSpPr>
              <p:spPr>
                <a:xfrm>
                  <a:off x="8975725" y="5131346"/>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7</m:t>
                            </m:r>
                          </m:sub>
                        </m:sSub>
                      </m:oMath>
                    </m:oMathPara>
                  </a14:m>
                  <a:endParaRPr kumimoji="1" lang="zh-CN" altLang="en-US" dirty="0"/>
                </a:p>
              </p:txBody>
            </p:sp>
          </mc:Choice>
          <mc:Fallback xmlns="">
            <p:sp>
              <p:nvSpPr>
                <p:cNvPr id="42" name="椭圆 41">
                  <a:extLst>
                    <a:ext uri="{FF2B5EF4-FFF2-40B4-BE49-F238E27FC236}">
                      <a16:creationId xmlns:a16="http://schemas.microsoft.com/office/drawing/2014/main" id="{58EF6912-2984-67BB-E0BE-2FF4A37BA442}"/>
                    </a:ext>
                  </a:extLst>
                </p:cNvPr>
                <p:cNvSpPr>
                  <a:spLocks noRot="1" noChangeAspect="1" noMove="1" noResize="1" noEditPoints="1" noAdjustHandles="1" noChangeArrowheads="1" noChangeShapeType="1" noTextEdit="1"/>
                </p:cNvSpPr>
                <p:nvPr/>
              </p:nvSpPr>
              <p:spPr>
                <a:xfrm>
                  <a:off x="8975725" y="5131346"/>
                  <a:ext cx="342900" cy="355600"/>
                </a:xfrm>
                <a:prstGeom prst="ellipse">
                  <a:avLst/>
                </a:prstGeom>
                <a:blipFill>
                  <a:blip r:embed="rId8"/>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F7BAA4E1-673C-45B8-DC1A-05BD1B2B1356}"/>
                    </a:ext>
                  </a:extLst>
                </p:cNvPr>
                <p:cNvSpPr/>
                <p:nvPr/>
              </p:nvSpPr>
              <p:spPr>
                <a:xfrm>
                  <a:off x="10445750" y="51818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6</m:t>
                            </m:r>
                          </m:sub>
                        </m:sSub>
                      </m:oMath>
                    </m:oMathPara>
                  </a14:m>
                  <a:endParaRPr kumimoji="1" lang="zh-CN" altLang="en-US" dirty="0"/>
                </a:p>
              </p:txBody>
            </p:sp>
          </mc:Choice>
          <mc:Fallback xmlns="">
            <p:sp>
              <p:nvSpPr>
                <p:cNvPr id="43" name="椭圆 42">
                  <a:extLst>
                    <a:ext uri="{FF2B5EF4-FFF2-40B4-BE49-F238E27FC236}">
                      <a16:creationId xmlns:a16="http://schemas.microsoft.com/office/drawing/2014/main" id="{F7BAA4E1-673C-45B8-DC1A-05BD1B2B1356}"/>
                    </a:ext>
                  </a:extLst>
                </p:cNvPr>
                <p:cNvSpPr>
                  <a:spLocks noRot="1" noChangeAspect="1" noMove="1" noResize="1" noEditPoints="1" noAdjustHandles="1" noChangeArrowheads="1" noChangeShapeType="1" noTextEdit="1"/>
                </p:cNvSpPr>
                <p:nvPr/>
              </p:nvSpPr>
              <p:spPr>
                <a:xfrm>
                  <a:off x="10445750" y="5181873"/>
                  <a:ext cx="342900" cy="355600"/>
                </a:xfrm>
                <a:prstGeom prst="ellipse">
                  <a:avLst/>
                </a:prstGeom>
                <a:blipFill>
                  <a:blip r:embed="rId9"/>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椭圆 43">
                  <a:extLst>
                    <a:ext uri="{FF2B5EF4-FFF2-40B4-BE49-F238E27FC236}">
                      <a16:creationId xmlns:a16="http://schemas.microsoft.com/office/drawing/2014/main" id="{A054AE7B-27BB-C6AA-762B-13568E0D28BF}"/>
                    </a:ext>
                  </a:extLst>
                </p:cNvPr>
                <p:cNvSpPr/>
                <p:nvPr/>
              </p:nvSpPr>
              <p:spPr>
                <a:xfrm>
                  <a:off x="11233150" y="51691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5</m:t>
                            </m:r>
                          </m:sub>
                        </m:sSub>
                      </m:oMath>
                    </m:oMathPara>
                  </a14:m>
                  <a:endParaRPr kumimoji="1" lang="zh-CN" altLang="en-US" dirty="0"/>
                </a:p>
              </p:txBody>
            </p:sp>
          </mc:Choice>
          <mc:Fallback xmlns="">
            <p:sp>
              <p:nvSpPr>
                <p:cNvPr id="44" name="椭圆 43">
                  <a:extLst>
                    <a:ext uri="{FF2B5EF4-FFF2-40B4-BE49-F238E27FC236}">
                      <a16:creationId xmlns:a16="http://schemas.microsoft.com/office/drawing/2014/main" id="{A054AE7B-27BB-C6AA-762B-13568E0D28BF}"/>
                    </a:ext>
                  </a:extLst>
                </p:cNvPr>
                <p:cNvSpPr>
                  <a:spLocks noRot="1" noChangeAspect="1" noMove="1" noResize="1" noEditPoints="1" noAdjustHandles="1" noChangeArrowheads="1" noChangeShapeType="1" noTextEdit="1"/>
                </p:cNvSpPr>
                <p:nvPr/>
              </p:nvSpPr>
              <p:spPr>
                <a:xfrm>
                  <a:off x="11233150" y="5169173"/>
                  <a:ext cx="342900" cy="355600"/>
                </a:xfrm>
                <a:prstGeom prst="ellipse">
                  <a:avLst/>
                </a:prstGeom>
                <a:blipFill>
                  <a:blip r:embed="rId10"/>
                  <a:stretch>
                    <a:fillRect l="-34483" b="-16667"/>
                  </a:stretch>
                </a:blipFill>
              </p:spPr>
              <p:txBody>
                <a:bodyPr/>
                <a:lstStyle/>
                <a:p>
                  <a:r>
                    <a:rPr lang="zh-CN" altLang="en-US">
                      <a:noFill/>
                    </a:rPr>
                    <a:t> </a:t>
                  </a:r>
                </a:p>
              </p:txBody>
            </p:sp>
          </mc:Fallback>
        </mc:AlternateContent>
        <p:cxnSp>
          <p:nvCxnSpPr>
            <p:cNvPr id="59" name="曲线连接符 58">
              <a:extLst>
                <a:ext uri="{FF2B5EF4-FFF2-40B4-BE49-F238E27FC236}">
                  <a16:creationId xmlns:a16="http://schemas.microsoft.com/office/drawing/2014/main" id="{A369DC34-094C-787B-E46B-48A47FCDFBFC}"/>
                </a:ext>
              </a:extLst>
            </p:cNvPr>
            <p:cNvCxnSpPr>
              <a:stCxn id="38" idx="7"/>
              <a:endCxn id="40" idx="1"/>
            </p:cNvCxnSpPr>
            <p:nvPr/>
          </p:nvCxnSpPr>
          <p:spPr>
            <a:xfrm rot="16200000" flipH="1">
              <a:off x="7591425" y="4494757"/>
              <a:ext cx="19050" cy="1357734"/>
            </a:xfrm>
            <a:prstGeom prst="curvedConnector3">
              <a:avLst>
                <a:gd name="adj1" fmla="val -1473365"/>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52DB6EA2-5FEE-2470-45AB-BACB0B0CE769}"/>
                </a:ext>
              </a:extLst>
            </p:cNvPr>
            <p:cNvSpPr txBox="1"/>
            <p:nvPr/>
          </p:nvSpPr>
          <p:spPr>
            <a:xfrm>
              <a:off x="6644245" y="5495397"/>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77" name="文本框 76">
              <a:extLst>
                <a:ext uri="{FF2B5EF4-FFF2-40B4-BE49-F238E27FC236}">
                  <a16:creationId xmlns:a16="http://schemas.microsoft.com/office/drawing/2014/main" id="{67A9C693-5D10-779C-BCA7-F112D18FD7D6}"/>
                </a:ext>
              </a:extLst>
            </p:cNvPr>
            <p:cNvSpPr txBox="1"/>
            <p:nvPr/>
          </p:nvSpPr>
          <p:spPr>
            <a:xfrm>
              <a:off x="7554821" y="5495397"/>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8" name="文本框 77">
              <a:extLst>
                <a:ext uri="{FF2B5EF4-FFF2-40B4-BE49-F238E27FC236}">
                  <a16:creationId xmlns:a16="http://schemas.microsoft.com/office/drawing/2014/main" id="{8E7AB624-E3C9-2794-D424-08CE603F7CB2}"/>
                </a:ext>
              </a:extLst>
            </p:cNvPr>
            <p:cNvSpPr txBox="1"/>
            <p:nvPr/>
          </p:nvSpPr>
          <p:spPr>
            <a:xfrm>
              <a:off x="8250207" y="5495397"/>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79" name="文本框 78">
              <a:extLst>
                <a:ext uri="{FF2B5EF4-FFF2-40B4-BE49-F238E27FC236}">
                  <a16:creationId xmlns:a16="http://schemas.microsoft.com/office/drawing/2014/main" id="{DC063358-BF4C-E289-15DA-F741D2DA0ACD}"/>
                </a:ext>
              </a:extLst>
            </p:cNvPr>
            <p:cNvSpPr txBox="1"/>
            <p:nvPr/>
          </p:nvSpPr>
          <p:spPr>
            <a:xfrm>
              <a:off x="8996332" y="5495397"/>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80" name="文本框 79">
              <a:extLst>
                <a:ext uri="{FF2B5EF4-FFF2-40B4-BE49-F238E27FC236}">
                  <a16:creationId xmlns:a16="http://schemas.microsoft.com/office/drawing/2014/main" id="{A26FE65E-DAE9-ADC7-43AA-0FCDBB59F5CB}"/>
                </a:ext>
              </a:extLst>
            </p:cNvPr>
            <p:cNvSpPr txBox="1"/>
            <p:nvPr/>
          </p:nvSpPr>
          <p:spPr>
            <a:xfrm>
              <a:off x="9766153" y="5495397"/>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81" name="文本框 80">
              <a:extLst>
                <a:ext uri="{FF2B5EF4-FFF2-40B4-BE49-F238E27FC236}">
                  <a16:creationId xmlns:a16="http://schemas.microsoft.com/office/drawing/2014/main" id="{9E37920F-ED1F-CC38-20F6-C43FF4F63C97}"/>
                </a:ext>
              </a:extLst>
            </p:cNvPr>
            <p:cNvSpPr txBox="1"/>
            <p:nvPr/>
          </p:nvSpPr>
          <p:spPr>
            <a:xfrm>
              <a:off x="10478244" y="5495397"/>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82" name="文本框 81">
              <a:extLst>
                <a:ext uri="{FF2B5EF4-FFF2-40B4-BE49-F238E27FC236}">
                  <a16:creationId xmlns:a16="http://schemas.microsoft.com/office/drawing/2014/main" id="{D47226D3-DE65-9B86-AD52-B86912FC53EF}"/>
                </a:ext>
              </a:extLst>
            </p:cNvPr>
            <p:cNvSpPr txBox="1"/>
            <p:nvPr/>
          </p:nvSpPr>
          <p:spPr>
            <a:xfrm>
              <a:off x="11276468" y="5495397"/>
              <a:ext cx="301686" cy="369332"/>
            </a:xfrm>
            <a:prstGeom prst="rect">
              <a:avLst/>
            </a:prstGeom>
            <a:noFill/>
          </p:spPr>
          <p:txBody>
            <a:bodyPr wrap="none" rtlCol="0">
              <a:spAutoFit/>
            </a:bodyPr>
            <a:lstStyle/>
            <a:p>
              <a:r>
                <a:rPr kumimoji="1" lang="en-US" altLang="zh-CN" dirty="0"/>
                <a:t>7</a:t>
              </a:r>
              <a:endParaRPr kumimoji="1" lang="zh-CN" altLang="en-US" dirty="0"/>
            </a:p>
          </p:txBody>
        </p:sp>
        <p:cxnSp>
          <p:nvCxnSpPr>
            <p:cNvPr id="45" name="直线箭头连接符 44">
              <a:extLst>
                <a:ext uri="{FF2B5EF4-FFF2-40B4-BE49-F238E27FC236}">
                  <a16:creationId xmlns:a16="http://schemas.microsoft.com/office/drawing/2014/main" id="{86D8A4EB-9AAC-EB60-1E38-DB762B4ABDDF}"/>
                </a:ext>
              </a:extLst>
            </p:cNvPr>
            <p:cNvCxnSpPr>
              <a:cxnSpLocks/>
            </p:cNvCxnSpPr>
            <p:nvPr/>
          </p:nvCxnSpPr>
          <p:spPr>
            <a:xfrm>
              <a:off x="6972300" y="5289823"/>
              <a:ext cx="546100"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42C83CBE-B480-1D3C-8468-97C5B6BE9E10}"/>
                </a:ext>
              </a:extLst>
            </p:cNvPr>
            <p:cNvCxnSpPr>
              <a:cxnSpLocks/>
              <a:stCxn id="40" idx="6"/>
              <a:endCxn id="42" idx="2"/>
            </p:cNvCxnSpPr>
            <p:nvPr/>
          </p:nvCxnSpPr>
          <p:spPr>
            <a:xfrm>
              <a:off x="8572500" y="5308873"/>
              <a:ext cx="403225" cy="27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FFC11626-E6BC-7E97-6E09-ACB9873C4656}"/>
                </a:ext>
              </a:extLst>
            </p:cNvPr>
            <p:cNvCxnSpPr>
              <a:cxnSpLocks/>
              <a:stCxn id="43" idx="6"/>
              <a:endCxn id="44" idx="2"/>
            </p:cNvCxnSpPr>
            <p:nvPr/>
          </p:nvCxnSpPr>
          <p:spPr>
            <a:xfrm flipV="1">
              <a:off x="10788650" y="5346973"/>
              <a:ext cx="444500" cy="1270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FC16EC27-DB77-3F47-4664-AF11F94F0074}"/>
                </a:ext>
              </a:extLst>
            </p:cNvPr>
            <p:cNvCxnSpPr>
              <a:cxnSpLocks/>
              <a:stCxn id="40" idx="7"/>
              <a:endCxn id="41" idx="1"/>
            </p:cNvCxnSpPr>
            <p:nvPr/>
          </p:nvCxnSpPr>
          <p:spPr>
            <a:xfrm rot="16200000" flipH="1">
              <a:off x="9152673" y="4552759"/>
              <a:ext cx="12700" cy="1273480"/>
            </a:xfrm>
            <a:prstGeom prst="curvedConnector3">
              <a:avLst>
                <a:gd name="adj1" fmla="val -2210047"/>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65" name="右箭头 64">
            <a:extLst>
              <a:ext uri="{FF2B5EF4-FFF2-40B4-BE49-F238E27FC236}">
                <a16:creationId xmlns:a16="http://schemas.microsoft.com/office/drawing/2014/main" id="{BE556939-9A06-75F5-0EEB-107A82B68B03}"/>
              </a:ext>
            </a:extLst>
          </p:cNvPr>
          <p:cNvSpPr/>
          <p:nvPr/>
        </p:nvSpPr>
        <p:spPr>
          <a:xfrm>
            <a:off x="5206999" y="4992922"/>
            <a:ext cx="1206499" cy="671824"/>
          </a:xfrm>
          <a:prstGeom prst="rightArrow">
            <a:avLst>
              <a:gd name="adj1" fmla="val 64861"/>
              <a:gd name="adj2" fmla="val 26471"/>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序列化</a:t>
            </a:r>
          </a:p>
        </p:txBody>
      </p:sp>
      <p:sp>
        <p:nvSpPr>
          <p:cNvPr id="66" name="文本框 65">
            <a:extLst>
              <a:ext uri="{FF2B5EF4-FFF2-40B4-BE49-F238E27FC236}">
                <a16:creationId xmlns:a16="http://schemas.microsoft.com/office/drawing/2014/main" id="{06C59579-FB51-63D8-1330-534FB38BE13C}"/>
              </a:ext>
            </a:extLst>
          </p:cNvPr>
          <p:cNvSpPr txBox="1"/>
          <p:nvPr/>
        </p:nvSpPr>
        <p:spPr>
          <a:xfrm>
            <a:off x="7442200" y="4219742"/>
            <a:ext cx="4544834" cy="400110"/>
          </a:xfrm>
          <a:prstGeom prst="rect">
            <a:avLst/>
          </a:prstGeom>
          <a:solidFill>
            <a:schemeClr val="accent4">
              <a:lumMod val="75000"/>
            </a:schemeClr>
          </a:solidFill>
        </p:spPr>
        <p:txBody>
          <a:bodyPr wrap="non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维护了子任务间的依赖（优先）关系！</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67" name="文本框 66">
            <a:extLst>
              <a:ext uri="{FF2B5EF4-FFF2-40B4-BE49-F238E27FC236}">
                <a16:creationId xmlns:a16="http://schemas.microsoft.com/office/drawing/2014/main" id="{7F272EF7-733D-33B9-6D27-F6E2BC9B1E24}"/>
              </a:ext>
            </a:extLst>
          </p:cNvPr>
          <p:cNvSpPr txBox="1"/>
          <p:nvPr/>
        </p:nvSpPr>
        <p:spPr>
          <a:xfrm>
            <a:off x="8385524" y="6063532"/>
            <a:ext cx="1824987" cy="461665"/>
          </a:xfrm>
          <a:prstGeom prst="rect">
            <a:avLst/>
          </a:prstGeom>
          <a:solidFill>
            <a:srgbClr val="009999"/>
          </a:solidFill>
        </p:spPr>
        <p:txBody>
          <a:bodyPr wrap="none" rtlCol="0">
            <a:spAutoFit/>
          </a:bodyPr>
          <a:lstStyle/>
          <a:p>
            <a:pPr marL="342900" indent="-342900">
              <a:buFont typeface="Wingdings" pitchFamily="2" charset="2"/>
              <a:buChar char="Ø"/>
            </a:pPr>
            <a:r>
              <a:rPr kumimoji="1" lang="zh-CN" altLang="en-US" sz="2400" dirty="0">
                <a:solidFill>
                  <a:schemeClr val="bg1"/>
                </a:solidFill>
                <a:latin typeface="Microsoft YaHei" panose="020B0503020204020204" pitchFamily="34" charset="-122"/>
                <a:ea typeface="Microsoft YaHei" panose="020B0503020204020204" pitchFamily="34" charset="-122"/>
              </a:rPr>
              <a:t>拓扑排序</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grpSp>
        <p:nvGrpSpPr>
          <p:cNvPr id="74" name="组合 73">
            <a:extLst>
              <a:ext uri="{FF2B5EF4-FFF2-40B4-BE49-F238E27FC236}">
                <a16:creationId xmlns:a16="http://schemas.microsoft.com/office/drawing/2014/main" id="{7496FF1F-EFF9-BEB0-5C2C-2AE5A9BFB884}"/>
              </a:ext>
            </a:extLst>
          </p:cNvPr>
          <p:cNvGrpSpPr/>
          <p:nvPr/>
        </p:nvGrpSpPr>
        <p:grpSpPr>
          <a:xfrm>
            <a:off x="1854200" y="4333283"/>
            <a:ext cx="3014990" cy="1623290"/>
            <a:chOff x="1854200" y="4333283"/>
            <a:chExt cx="3014990" cy="1623290"/>
          </a:xfrm>
        </p:grpSpPr>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6E171C31-D7F8-EA32-1285-0329955E8AA2}"/>
                    </a:ext>
                  </a:extLst>
                </p:cNvPr>
                <p:cNvSpPr/>
                <p:nvPr/>
              </p:nvSpPr>
              <p:spPr>
                <a:xfrm>
                  <a:off x="1854200" y="4477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8" name="椭圆 7">
                  <a:extLst>
                    <a:ext uri="{FF2B5EF4-FFF2-40B4-BE49-F238E27FC236}">
                      <a16:creationId xmlns:a16="http://schemas.microsoft.com/office/drawing/2014/main" id="{6E171C31-D7F8-EA32-1285-0329955E8AA2}"/>
                    </a:ext>
                  </a:extLst>
                </p:cNvPr>
                <p:cNvSpPr>
                  <a:spLocks noRot="1" noChangeAspect="1" noMove="1" noResize="1" noEditPoints="1" noAdjustHandles="1" noChangeArrowheads="1" noChangeShapeType="1" noTextEdit="1"/>
                </p:cNvSpPr>
                <p:nvPr/>
              </p:nvSpPr>
              <p:spPr>
                <a:xfrm>
                  <a:off x="1854200" y="4477023"/>
                  <a:ext cx="342900" cy="355600"/>
                </a:xfrm>
                <a:prstGeom prst="ellipse">
                  <a:avLst/>
                </a:prstGeom>
                <a:blipFill>
                  <a:blip r:embed="rId11"/>
                  <a:stretch>
                    <a:fillRect l="-31034"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5628CEC5-DD0E-D208-F3A6-E635C31BA9D8}"/>
                    </a:ext>
                  </a:extLst>
                </p:cNvPr>
                <p:cNvSpPr/>
                <p:nvPr/>
              </p:nvSpPr>
              <p:spPr>
                <a:xfrm>
                  <a:off x="2743200" y="447702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9" name="椭圆 8">
                  <a:extLst>
                    <a:ext uri="{FF2B5EF4-FFF2-40B4-BE49-F238E27FC236}">
                      <a16:creationId xmlns:a16="http://schemas.microsoft.com/office/drawing/2014/main" id="{5628CEC5-DD0E-D208-F3A6-E635C31BA9D8}"/>
                    </a:ext>
                  </a:extLst>
                </p:cNvPr>
                <p:cNvSpPr>
                  <a:spLocks noRot="1" noChangeAspect="1" noMove="1" noResize="1" noEditPoints="1" noAdjustHandles="1" noChangeArrowheads="1" noChangeShapeType="1" noTextEdit="1"/>
                </p:cNvSpPr>
                <p:nvPr/>
              </p:nvSpPr>
              <p:spPr>
                <a:xfrm>
                  <a:off x="2743200" y="4477023"/>
                  <a:ext cx="342900" cy="355600"/>
                </a:xfrm>
                <a:prstGeom prst="ellipse">
                  <a:avLst/>
                </a:prstGeom>
                <a:blipFill>
                  <a:blip r:embed="rId12"/>
                  <a:stretch>
                    <a:fillRect l="-34483"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F0E49D60-AA82-9343-8678-36CBA764A6B2}"/>
                    </a:ext>
                  </a:extLst>
                </p:cNvPr>
                <p:cNvSpPr/>
                <p:nvPr/>
              </p:nvSpPr>
              <p:spPr>
                <a:xfrm>
                  <a:off x="2768600" y="52326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10" name="椭圆 9">
                  <a:extLst>
                    <a:ext uri="{FF2B5EF4-FFF2-40B4-BE49-F238E27FC236}">
                      <a16:creationId xmlns:a16="http://schemas.microsoft.com/office/drawing/2014/main" id="{F0E49D60-AA82-9343-8678-36CBA764A6B2}"/>
                    </a:ext>
                  </a:extLst>
                </p:cNvPr>
                <p:cNvSpPr>
                  <a:spLocks noRot="1" noChangeAspect="1" noMove="1" noResize="1" noEditPoints="1" noAdjustHandles="1" noChangeArrowheads="1" noChangeShapeType="1" noTextEdit="1"/>
                </p:cNvSpPr>
                <p:nvPr/>
              </p:nvSpPr>
              <p:spPr>
                <a:xfrm>
                  <a:off x="2768600" y="5232673"/>
                  <a:ext cx="342900" cy="355600"/>
                </a:xfrm>
                <a:prstGeom prst="ellipse">
                  <a:avLst/>
                </a:prstGeom>
                <a:blipFill>
                  <a:blip r:embed="rId13"/>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7594912B-E28F-EA53-7AAE-B12C0B70CA8D}"/>
                    </a:ext>
                  </a:extLst>
                </p:cNvPr>
                <p:cNvSpPr/>
                <p:nvPr/>
              </p:nvSpPr>
              <p:spPr>
                <a:xfrm>
                  <a:off x="3530600" y="56009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11" name="椭圆 10">
                  <a:extLst>
                    <a:ext uri="{FF2B5EF4-FFF2-40B4-BE49-F238E27FC236}">
                      <a16:creationId xmlns:a16="http://schemas.microsoft.com/office/drawing/2014/main" id="{7594912B-E28F-EA53-7AAE-B12C0B70CA8D}"/>
                    </a:ext>
                  </a:extLst>
                </p:cNvPr>
                <p:cNvSpPr>
                  <a:spLocks noRot="1" noChangeAspect="1" noMove="1" noResize="1" noEditPoints="1" noAdjustHandles="1" noChangeArrowheads="1" noChangeShapeType="1" noTextEdit="1"/>
                </p:cNvSpPr>
                <p:nvPr/>
              </p:nvSpPr>
              <p:spPr>
                <a:xfrm>
                  <a:off x="3530600" y="5600973"/>
                  <a:ext cx="342900" cy="355600"/>
                </a:xfrm>
                <a:prstGeom prst="ellipse">
                  <a:avLst/>
                </a:prstGeom>
                <a:blipFill>
                  <a:blip r:embed="rId14"/>
                  <a:stretch>
                    <a:fillRect l="-3103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D4C761B1-8F02-3849-B8C1-FD851AB99BA7}"/>
                    </a:ext>
                  </a:extLst>
                </p:cNvPr>
                <p:cNvSpPr/>
                <p:nvPr/>
              </p:nvSpPr>
              <p:spPr>
                <a:xfrm>
                  <a:off x="3530600" y="50294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7</m:t>
                            </m:r>
                          </m:sub>
                        </m:sSub>
                      </m:oMath>
                    </m:oMathPara>
                  </a14:m>
                  <a:endParaRPr kumimoji="1" lang="zh-CN" altLang="en-US" dirty="0"/>
                </a:p>
              </p:txBody>
            </p:sp>
          </mc:Choice>
          <mc:Fallback xmlns="">
            <p:sp>
              <p:nvSpPr>
                <p:cNvPr id="12" name="椭圆 11">
                  <a:extLst>
                    <a:ext uri="{FF2B5EF4-FFF2-40B4-BE49-F238E27FC236}">
                      <a16:creationId xmlns:a16="http://schemas.microsoft.com/office/drawing/2014/main" id="{D4C761B1-8F02-3849-B8C1-FD851AB99BA7}"/>
                    </a:ext>
                  </a:extLst>
                </p:cNvPr>
                <p:cNvSpPr>
                  <a:spLocks noRot="1" noChangeAspect="1" noMove="1" noResize="1" noEditPoints="1" noAdjustHandles="1" noChangeArrowheads="1" noChangeShapeType="1" noTextEdit="1"/>
                </p:cNvSpPr>
                <p:nvPr/>
              </p:nvSpPr>
              <p:spPr>
                <a:xfrm>
                  <a:off x="3530600" y="5029473"/>
                  <a:ext cx="342900" cy="355600"/>
                </a:xfrm>
                <a:prstGeom prst="ellipse">
                  <a:avLst/>
                </a:prstGeom>
                <a:blipFill>
                  <a:blip r:embed="rId15"/>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C73C0181-54F2-CE71-28DE-5BEE80CA7D77}"/>
                    </a:ext>
                  </a:extLst>
                </p:cNvPr>
                <p:cNvSpPr/>
                <p:nvPr/>
              </p:nvSpPr>
              <p:spPr>
                <a:xfrm>
                  <a:off x="4362450" y="46992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6</m:t>
                            </m:r>
                          </m:sub>
                        </m:sSub>
                      </m:oMath>
                    </m:oMathPara>
                  </a14:m>
                  <a:endParaRPr kumimoji="1" lang="zh-CN" altLang="en-US" dirty="0"/>
                </a:p>
              </p:txBody>
            </p:sp>
          </mc:Choice>
          <mc:Fallback xmlns="">
            <p:sp>
              <p:nvSpPr>
                <p:cNvPr id="13" name="椭圆 12">
                  <a:extLst>
                    <a:ext uri="{FF2B5EF4-FFF2-40B4-BE49-F238E27FC236}">
                      <a16:creationId xmlns:a16="http://schemas.microsoft.com/office/drawing/2014/main" id="{C73C0181-54F2-CE71-28DE-5BEE80CA7D77}"/>
                    </a:ext>
                  </a:extLst>
                </p:cNvPr>
                <p:cNvSpPr>
                  <a:spLocks noRot="1" noChangeAspect="1" noMove="1" noResize="1" noEditPoints="1" noAdjustHandles="1" noChangeArrowheads="1" noChangeShapeType="1" noTextEdit="1"/>
                </p:cNvSpPr>
                <p:nvPr/>
              </p:nvSpPr>
              <p:spPr>
                <a:xfrm>
                  <a:off x="4362450" y="4699273"/>
                  <a:ext cx="342900" cy="355600"/>
                </a:xfrm>
                <a:prstGeom prst="ellipse">
                  <a:avLst/>
                </a:prstGeom>
                <a:blipFill>
                  <a:blip r:embed="rId16"/>
                  <a:stretch>
                    <a:fillRect l="-34483"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36D55D8A-9EB4-0630-C075-AA4F6CDABFA2}"/>
                    </a:ext>
                  </a:extLst>
                </p:cNvPr>
                <p:cNvSpPr/>
                <p:nvPr/>
              </p:nvSpPr>
              <p:spPr>
                <a:xfrm>
                  <a:off x="4362450" y="5423173"/>
                  <a:ext cx="342900" cy="355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5</m:t>
                            </m:r>
                          </m:sub>
                        </m:sSub>
                      </m:oMath>
                    </m:oMathPara>
                  </a14:m>
                  <a:endParaRPr kumimoji="1" lang="zh-CN" altLang="en-US" dirty="0"/>
                </a:p>
              </p:txBody>
            </p:sp>
          </mc:Choice>
          <mc:Fallback xmlns="">
            <p:sp>
              <p:nvSpPr>
                <p:cNvPr id="14" name="椭圆 13">
                  <a:extLst>
                    <a:ext uri="{FF2B5EF4-FFF2-40B4-BE49-F238E27FC236}">
                      <a16:creationId xmlns:a16="http://schemas.microsoft.com/office/drawing/2014/main" id="{36D55D8A-9EB4-0630-C075-AA4F6CDABFA2}"/>
                    </a:ext>
                  </a:extLst>
                </p:cNvPr>
                <p:cNvSpPr>
                  <a:spLocks noRot="1" noChangeAspect="1" noMove="1" noResize="1" noEditPoints="1" noAdjustHandles="1" noChangeArrowheads="1" noChangeShapeType="1" noTextEdit="1"/>
                </p:cNvSpPr>
                <p:nvPr/>
              </p:nvSpPr>
              <p:spPr>
                <a:xfrm>
                  <a:off x="4362450" y="5423173"/>
                  <a:ext cx="342900" cy="355600"/>
                </a:xfrm>
                <a:prstGeom prst="ellipse">
                  <a:avLst/>
                </a:prstGeom>
                <a:blipFill>
                  <a:blip r:embed="rId17"/>
                  <a:stretch>
                    <a:fillRect l="-34483" b="-16667"/>
                  </a:stretch>
                </a:blipFill>
              </p:spPr>
              <p:txBody>
                <a:bodyPr/>
                <a:lstStyle/>
                <a:p>
                  <a:r>
                    <a:rPr lang="zh-CN" altLang="en-US">
                      <a:noFill/>
                    </a:rPr>
                    <a:t> </a:t>
                  </a:r>
                </a:p>
              </p:txBody>
            </p:sp>
          </mc:Fallback>
        </mc:AlternateContent>
        <p:cxnSp>
          <p:nvCxnSpPr>
            <p:cNvPr id="16" name="直线箭头连接符 15">
              <a:extLst>
                <a:ext uri="{FF2B5EF4-FFF2-40B4-BE49-F238E27FC236}">
                  <a16:creationId xmlns:a16="http://schemas.microsoft.com/office/drawing/2014/main" id="{9AD26377-35F2-1E2D-F202-C82FAAA5A938}"/>
                </a:ext>
              </a:extLst>
            </p:cNvPr>
            <p:cNvCxnSpPr>
              <a:cxnSpLocks/>
            </p:cNvCxnSpPr>
            <p:nvPr/>
          </p:nvCxnSpPr>
          <p:spPr>
            <a:xfrm>
              <a:off x="2197100" y="4654823"/>
              <a:ext cx="5461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4D44AF29-F7DF-04BD-5CF4-FE6ECDBA9FA8}"/>
                </a:ext>
              </a:extLst>
            </p:cNvPr>
            <p:cNvCxnSpPr>
              <a:cxnSpLocks/>
              <a:stCxn id="9" idx="5"/>
              <a:endCxn id="12" idx="1"/>
            </p:cNvCxnSpPr>
            <p:nvPr/>
          </p:nvCxnSpPr>
          <p:spPr>
            <a:xfrm>
              <a:off x="3035883" y="4780547"/>
              <a:ext cx="544934" cy="30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8CCF75C-34F9-D0E9-9328-E0689C3B10B7}"/>
                </a:ext>
              </a:extLst>
            </p:cNvPr>
            <p:cNvCxnSpPr>
              <a:cxnSpLocks/>
              <a:stCxn id="8" idx="5"/>
              <a:endCxn id="10" idx="1"/>
            </p:cNvCxnSpPr>
            <p:nvPr/>
          </p:nvCxnSpPr>
          <p:spPr>
            <a:xfrm>
              <a:off x="2146883" y="4780547"/>
              <a:ext cx="671934" cy="504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6BB8E9CA-990A-9F12-54D4-7A812D956F3C}"/>
                </a:ext>
              </a:extLst>
            </p:cNvPr>
            <p:cNvCxnSpPr>
              <a:cxnSpLocks/>
              <a:stCxn id="10" idx="5"/>
              <a:endCxn id="11" idx="2"/>
            </p:cNvCxnSpPr>
            <p:nvPr/>
          </p:nvCxnSpPr>
          <p:spPr>
            <a:xfrm>
              <a:off x="3061283" y="5536197"/>
              <a:ext cx="469317" cy="242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3CE6D5A7-82A4-35DD-49A7-DE1BF46354FC}"/>
                </a:ext>
              </a:extLst>
            </p:cNvPr>
            <p:cNvCxnSpPr>
              <a:cxnSpLocks/>
              <a:stCxn id="10" idx="6"/>
              <a:endCxn id="12" idx="2"/>
            </p:cNvCxnSpPr>
            <p:nvPr/>
          </p:nvCxnSpPr>
          <p:spPr>
            <a:xfrm flipV="1">
              <a:off x="3111500" y="5207273"/>
              <a:ext cx="419100" cy="203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8972D573-CD94-66A0-D437-887A78416149}"/>
                </a:ext>
              </a:extLst>
            </p:cNvPr>
            <p:cNvCxnSpPr>
              <a:cxnSpLocks/>
            </p:cNvCxnSpPr>
            <p:nvPr/>
          </p:nvCxnSpPr>
          <p:spPr>
            <a:xfrm>
              <a:off x="4533900" y="5054873"/>
              <a:ext cx="0" cy="3683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A67A105-BB9F-DDEA-9328-952310774F93}"/>
                </a:ext>
              </a:extLst>
            </p:cNvPr>
            <p:cNvSpPr txBox="1"/>
            <p:nvPr/>
          </p:nvSpPr>
          <p:spPr>
            <a:xfrm>
              <a:off x="2320109" y="4333283"/>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69" name="文本框 68">
              <a:extLst>
                <a:ext uri="{FF2B5EF4-FFF2-40B4-BE49-F238E27FC236}">
                  <a16:creationId xmlns:a16="http://schemas.microsoft.com/office/drawing/2014/main" id="{62E5C7B6-9DF5-0FCE-C000-432078A3E3E1}"/>
                </a:ext>
              </a:extLst>
            </p:cNvPr>
            <p:cNvSpPr txBox="1"/>
            <p:nvPr/>
          </p:nvSpPr>
          <p:spPr>
            <a:xfrm rot="2153498">
              <a:off x="3251783" y="4611284"/>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70" name="文本框 69">
              <a:extLst>
                <a:ext uri="{FF2B5EF4-FFF2-40B4-BE49-F238E27FC236}">
                  <a16:creationId xmlns:a16="http://schemas.microsoft.com/office/drawing/2014/main" id="{8F89734C-85AC-0939-78B4-691A0CD0FE58}"/>
                </a:ext>
              </a:extLst>
            </p:cNvPr>
            <p:cNvSpPr txBox="1"/>
            <p:nvPr/>
          </p:nvSpPr>
          <p:spPr>
            <a:xfrm rot="2102682">
              <a:off x="2234151" y="4955096"/>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71" name="文本框 70">
              <a:extLst>
                <a:ext uri="{FF2B5EF4-FFF2-40B4-BE49-F238E27FC236}">
                  <a16:creationId xmlns:a16="http://schemas.microsoft.com/office/drawing/2014/main" id="{B871511D-ADD8-E5FD-84CF-5E3560D31E44}"/>
                </a:ext>
              </a:extLst>
            </p:cNvPr>
            <p:cNvSpPr txBox="1"/>
            <p:nvPr/>
          </p:nvSpPr>
          <p:spPr>
            <a:xfrm rot="20802251">
              <a:off x="3084177" y="5018322"/>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72" name="文本框 71">
              <a:extLst>
                <a:ext uri="{FF2B5EF4-FFF2-40B4-BE49-F238E27FC236}">
                  <a16:creationId xmlns:a16="http://schemas.microsoft.com/office/drawing/2014/main" id="{33B225F8-193D-0D59-4B14-BCA69632ADAF}"/>
                </a:ext>
              </a:extLst>
            </p:cNvPr>
            <p:cNvSpPr txBox="1"/>
            <p:nvPr/>
          </p:nvSpPr>
          <p:spPr>
            <a:xfrm rot="2102682">
              <a:off x="3185202" y="5399648"/>
              <a:ext cx="300082" cy="369332"/>
            </a:xfrm>
            <a:prstGeom prst="rect">
              <a:avLst/>
            </a:prstGeom>
            <a:noFill/>
          </p:spPr>
          <p:txBody>
            <a:bodyPr wrap="none" rtlCol="0">
              <a:spAutoFit/>
            </a:bodyPr>
            <a:lstStyle/>
            <a:p>
              <a:r>
                <a:rPr kumimoji="1" lang="en-US" altLang="zh-CN" dirty="0"/>
                <a:t>&gt;</a:t>
              </a:r>
              <a:endParaRPr kumimoji="1" lang="zh-CN" altLang="en-US" dirty="0"/>
            </a:p>
          </p:txBody>
        </p:sp>
        <p:sp>
          <p:nvSpPr>
            <p:cNvPr id="73" name="文本框 72">
              <a:extLst>
                <a:ext uri="{FF2B5EF4-FFF2-40B4-BE49-F238E27FC236}">
                  <a16:creationId xmlns:a16="http://schemas.microsoft.com/office/drawing/2014/main" id="{8CCB904D-2C50-3BB7-8017-A24FFA14C05E}"/>
                </a:ext>
              </a:extLst>
            </p:cNvPr>
            <p:cNvSpPr txBox="1"/>
            <p:nvPr/>
          </p:nvSpPr>
          <p:spPr>
            <a:xfrm rot="5400000">
              <a:off x="4534483" y="5055784"/>
              <a:ext cx="300082" cy="369332"/>
            </a:xfrm>
            <a:prstGeom prst="rect">
              <a:avLst/>
            </a:prstGeom>
            <a:noFill/>
          </p:spPr>
          <p:txBody>
            <a:bodyPr wrap="none" rtlCol="0">
              <a:spAutoFit/>
            </a:bodyPr>
            <a:lstStyle/>
            <a:p>
              <a:r>
                <a:rPr kumimoji="1" lang="en-US" altLang="zh-CN" dirty="0"/>
                <a:t>&gt;</a:t>
              </a:r>
              <a:endParaRPr kumimoji="1" lang="zh-CN" altLang="en-US" dirty="0"/>
            </a:p>
          </p:txBody>
        </p:sp>
      </p:grpSp>
      <p:sp>
        <p:nvSpPr>
          <p:cNvPr id="87" name="内容占位符 4">
            <a:extLst>
              <a:ext uri="{FF2B5EF4-FFF2-40B4-BE49-F238E27FC236}">
                <a16:creationId xmlns:a16="http://schemas.microsoft.com/office/drawing/2014/main" id="{4B6E2DF7-297A-1C46-DE59-36AB75114A62}"/>
              </a:ext>
            </a:extLst>
          </p:cNvPr>
          <p:cNvSpPr>
            <a:spLocks noGrp="1"/>
          </p:cNvSpPr>
          <p:nvPr>
            <p:ph idx="11"/>
          </p:nvPr>
        </p:nvSpPr>
        <p:spPr>
          <a:xfrm>
            <a:off x="584225" y="1123056"/>
            <a:ext cx="10769575" cy="1895192"/>
          </a:xfrm>
        </p:spPr>
        <p:txBody>
          <a:bodyPr>
            <a:normAutofit fontScale="62500" lnSpcReduction="20000"/>
          </a:bodyPr>
          <a:lstStyle/>
          <a:p>
            <a:pPr>
              <a:lnSpc>
                <a:spcPct val="120000"/>
              </a:lnSpc>
            </a:pPr>
            <a:r>
              <a:rPr lang="zh-CN" altLang="en-US" sz="2400" b="1" dirty="0"/>
              <a:t>问题</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en-US" sz="2400" dirty="0"/>
              <a:t>对大规模且难度高的任务，通常会把大任务分解成众多规模小且简单的子任务，然后</a:t>
            </a:r>
            <a:r>
              <a:rPr lang="zh-CN" altLang="en-US" sz="2400" dirty="0">
                <a:solidFill>
                  <a:srgbClr val="0000FF"/>
                </a:solidFill>
              </a:rPr>
              <a:t>按照一定的顺序</a:t>
            </a:r>
            <a:r>
              <a:rPr lang="zh-CN" altLang="en-US" sz="2400" dirty="0"/>
              <a:t>逐个解决所有的子任务（</a:t>
            </a:r>
            <a:r>
              <a:rPr lang="zh-CN" altLang="en-US" sz="2400" dirty="0">
                <a:solidFill>
                  <a:srgbClr val="00B0F0"/>
                </a:solidFill>
              </a:rPr>
              <a:t>分治法思想、序列化方法</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en-US" sz="2400" dirty="0"/>
              <a:t>在所有子任务中，有些子任务之间是独立的，即没有先后之别，但有些子任务之间却存在</a:t>
            </a:r>
            <a:r>
              <a:rPr lang="zh-CN" altLang="en-US" sz="2400" dirty="0">
                <a:solidFill>
                  <a:srgbClr val="C00000"/>
                </a:solidFill>
              </a:rPr>
              <a:t>依赖关系</a:t>
            </a:r>
            <a:r>
              <a:rPr lang="zh-CN" altLang="en-US" sz="2400" dirty="0"/>
              <a:t>。</a:t>
            </a:r>
            <a:endParaRPr lang="en-US" altLang="zh-CN" sz="2400" dirty="0"/>
          </a:p>
          <a:p>
            <a:pPr marL="342900" indent="-342900">
              <a:lnSpc>
                <a:spcPct val="120000"/>
              </a:lnSpc>
              <a:buFont typeface="Arial" panose="020B0604020202020204" pitchFamily="34" charset="0"/>
              <a:buChar char="•"/>
            </a:pPr>
            <a:r>
              <a:rPr lang="zh-CN" altLang="en-US" sz="2400" dirty="0"/>
              <a:t>因此对所有子任务</a:t>
            </a:r>
            <a:r>
              <a:rPr lang="zh-CN" altLang="en-US" sz="2400" dirty="0">
                <a:solidFill>
                  <a:srgbClr val="FF0000"/>
                </a:solidFill>
              </a:rPr>
              <a:t>序列化</a:t>
            </a:r>
            <a:r>
              <a:rPr lang="zh-CN" altLang="en-US" sz="2400" dirty="0"/>
              <a:t>时，如果一个子任务依赖于另一个任务，则后者必须安排在前者的前面（</a:t>
            </a:r>
            <a:r>
              <a:rPr lang="zh-CN" altLang="en-US" sz="2400" dirty="0">
                <a:solidFill>
                  <a:srgbClr val="00B0F0"/>
                </a:solidFill>
              </a:rPr>
              <a:t>可以不连续</a:t>
            </a:r>
            <a:r>
              <a:rPr lang="zh-CN" altLang="en-US" sz="2400" dirty="0"/>
              <a:t>！），如何合理安排所有子任务的次序？</a:t>
            </a:r>
            <a:endParaRPr lang="en-US" altLang="zh-CN" sz="2400" dirty="0"/>
          </a:p>
        </p:txBody>
      </p:sp>
      <p:cxnSp>
        <p:nvCxnSpPr>
          <p:cNvPr id="5" name="曲线连接符 4">
            <a:extLst>
              <a:ext uri="{FF2B5EF4-FFF2-40B4-BE49-F238E27FC236}">
                <a16:creationId xmlns:a16="http://schemas.microsoft.com/office/drawing/2014/main" id="{BE55D6BE-00ED-40F4-4120-EB5516C55285}"/>
              </a:ext>
            </a:extLst>
          </p:cNvPr>
          <p:cNvCxnSpPr>
            <a:cxnSpLocks/>
            <a:stCxn id="39" idx="7"/>
            <a:endCxn id="42" idx="1"/>
          </p:cNvCxnSpPr>
          <p:nvPr/>
        </p:nvCxnSpPr>
        <p:spPr>
          <a:xfrm rot="16200000" flipH="1">
            <a:off x="8408850" y="4566331"/>
            <a:ext cx="19323" cy="1214859"/>
          </a:xfrm>
          <a:prstGeom prst="curvedConnector3">
            <a:avLst>
              <a:gd name="adj1" fmla="val -1452549"/>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40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linds(horizontal)">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dissolve">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dissolve">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65" grpId="0" animBg="1"/>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3189FD-2D63-F855-DA59-F074C9CD2767}"/>
                  </a:ext>
                </a:extLst>
              </p:cNvPr>
              <p:cNvSpPr txBox="1"/>
              <p:nvPr/>
            </p:nvSpPr>
            <p:spPr>
              <a:xfrm>
                <a:off x="4785053" y="654531"/>
                <a:ext cx="6786837" cy="6186309"/>
              </a:xfrm>
              <a:prstGeom prst="rect">
                <a:avLst/>
              </a:prstGeom>
              <a:solidFill>
                <a:schemeClr val="bg1"/>
              </a:solidFill>
            </p:spPr>
            <p:txBody>
              <a:bodyPr wrap="square" rtlCol="0">
                <a:spAutoFit/>
              </a:bodyPr>
              <a:lstStyle/>
              <a:p>
                <a:pPr marL="457200" indent="-457200" eaLnBrk="0" fontAlgn="base" hangingPunct="0">
                  <a:spcBef>
                    <a:spcPct val="0"/>
                  </a:spcBef>
                  <a:spcAft>
                    <a:spcPct val="0"/>
                  </a:spcAft>
                  <a:buFont typeface="+mj-lt"/>
                  <a:buAutoNum type="arabicPeriod"/>
                </a:pP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for</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to</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do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计算入度等操作省略</a:t>
                </a:r>
                <a:endPar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if</a:t>
                </a:r>
                <a:r>
                  <a:rPr lang="zh-CN" altLang="en-US"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indegree</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16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i</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0</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then</a:t>
                </a:r>
              </a:p>
              <a:p>
                <a:pPr marL="457200" indent="-457200" eaLnBrk="0" fontAlgn="base" hangingPunct="0">
                  <a:spcBef>
                    <a:spcPct val="0"/>
                  </a:spcBef>
                  <a:spcAft>
                    <a:spcPct val="0"/>
                  </a:spcAft>
                  <a:buFont typeface="+mj-lt"/>
                  <a:buAutoNum type="arabicPeriod"/>
                </a:pP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1600" dirty="0">
                    <a:latin typeface="Times New Roman" panose="02020603050405020304" pitchFamily="18" charset="0"/>
                    <a:cs typeface="Times New Roman" panose="02020603050405020304" pitchFamily="18" charset="0"/>
                  </a:rPr>
                  <a:t>EnQueue(</a:t>
                </a:r>
                <a:r>
                  <a:rPr lang="zh-CN" altLang="zh-CN" sz="1600" i="1" dirty="0">
                    <a:latin typeface="Times New Roman" panose="02020603050405020304" pitchFamily="18" charset="0"/>
                    <a:cs typeface="Times New Roman" panose="02020603050405020304" pitchFamily="18" charset="0"/>
                  </a:rPr>
                  <a:t>queue, </a:t>
                </a:r>
                <a:r>
                  <a:rPr lang="en-US" altLang="zh-CN" sz="1600" i="1" dirty="0" err="1">
                    <a:latin typeface="Times New Roman" panose="02020603050405020304" pitchFamily="18" charset="0"/>
                    <a:cs typeface="Times New Roman" panose="02020603050405020304" pitchFamily="18" charset="0"/>
                  </a:rPr>
                  <a:t>i</a:t>
                </a:r>
                <a:r>
                  <a:rPr lang="zh-CN"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无先修课程的课程入队</a:t>
                </a:r>
                <a:endParaRPr lang="en-US" altLang="zh-CN" sz="1600" dirty="0">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i="1" dirty="0" err="1">
                    <a:solidFill>
                      <a:srgbClr val="C00000"/>
                    </a:solidFill>
                    <a:latin typeface="Times New Roman" panose="02020603050405020304" pitchFamily="18" charset="0"/>
                    <a:cs typeface="Times New Roman" panose="02020603050405020304" pitchFamily="18" charset="0"/>
                  </a:rPr>
                  <a:t>sem</a:t>
                </a:r>
                <a:r>
                  <a:rPr lang="en-US" altLang="zh-CN" sz="1600" dirty="0">
                    <a:solidFill>
                      <a:srgbClr val="C00000"/>
                    </a:solidFill>
                    <a:latin typeface="Times New Roman" panose="02020603050405020304" pitchFamily="18" charset="0"/>
                    <a:cs typeface="Times New Roman" panose="02020603050405020304" pitchFamily="18" charset="0"/>
                  </a:rPr>
                  <a:t>[</a:t>
                </a:r>
                <a:r>
                  <a:rPr lang="en-US" altLang="zh-CN" sz="1600" i="1" dirty="0" err="1">
                    <a:solidFill>
                      <a:srgbClr val="C00000"/>
                    </a:solidFill>
                    <a:latin typeface="Times New Roman" panose="02020603050405020304" pitchFamily="18" charset="0"/>
                    <a:cs typeface="Times New Roman" panose="02020603050405020304" pitchFamily="18" charset="0"/>
                  </a:rPr>
                  <a:t>i</a:t>
                </a: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1                    </a:t>
                </a:r>
                <a:r>
                  <a:rPr lang="en-US" altLang="zh-CN" sz="1600" dirty="0">
                    <a:solidFill>
                      <a:srgbClr val="009999"/>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009999"/>
                    </a:solidFill>
                    <a:latin typeface="微软雅黑" panose="020B0503020204020204" pitchFamily="34" charset="-122"/>
                    <a:ea typeface="微软雅黑" panose="020B0503020204020204" pitchFamily="34" charset="-122"/>
                    <a:cs typeface="Times New Roman" panose="02020603050405020304" pitchFamily="18" charset="0"/>
                  </a:rPr>
                  <a:t>全部安排在第一学期</a:t>
                </a:r>
                <a:endParaRPr lang="en-US" altLang="zh-CN" sz="1600" dirty="0">
                  <a:solidFill>
                    <a:srgbClr val="009999"/>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1600" b="1" dirty="0">
                    <a:latin typeface="Times New Roman" panose="02020603050405020304" pitchFamily="18" charset="0"/>
                    <a:cs typeface="Times New Roman" panose="02020603050405020304" pitchFamily="18" charset="0"/>
                  </a:rPr>
                  <a:t>|</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1600" b="1" dirty="0">
                    <a:latin typeface="Times New Roman" panose="02020603050405020304" pitchFamily="18" charset="0"/>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1600" i="1" dirty="0">
                    <a:solidFill>
                      <a:srgbClr val="0000FF"/>
                    </a:solidFill>
                    <a:latin typeface="Times New Roman" panose="02020603050405020304" pitchFamily="18" charset="0"/>
                    <a:cs typeface="Times New Roman" panose="02020603050405020304" pitchFamily="18" charset="0"/>
                  </a:rPr>
                  <a:t>count</a:t>
                </a:r>
                <a:r>
                  <a:rPr lang="en-US" altLang="zh-CN" sz="1600" b="1" dirty="0">
                    <a:solidFill>
                      <a:srgbClr val="0000FF"/>
                    </a:solidFill>
                    <a:latin typeface="Times New Roman" panose="02020603050405020304" pitchFamily="18" charset="0"/>
                    <a:cs typeface="Times New Roman" panose="02020603050405020304" pitchFamily="18" charset="0"/>
                  </a:rPr>
                  <a:t> </a:t>
                </a:r>
                <a:r>
                  <a:rPr lang="en-US" altLang="zh-CN" sz="16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0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计数可安排（拓扑排序）的课程数</a:t>
                </a:r>
                <a:endPar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sz="1600" b="1" dirty="0">
                    <a:latin typeface="Times New Roman" panose="02020603050405020304" pitchFamily="18" charset="0"/>
                    <a:cs typeface="Times New Roman" panose="02020603050405020304" pitchFamily="18" charset="0"/>
                  </a:rPr>
                  <a:t>while</a:t>
                </a:r>
                <a:r>
                  <a:rPr lang="zh-CN" altLang="zh-CN" sz="1600" dirty="0">
                    <a:latin typeface="Times New Roman" panose="02020603050405020304" pitchFamily="18" charset="0"/>
                    <a:cs typeface="Times New Roman" panose="02020603050405020304" pitchFamily="18" charset="0"/>
                  </a:rPr>
                  <a:t> IsEmpty(</a:t>
                </a:r>
                <a:r>
                  <a:rPr lang="zh-CN" altLang="zh-CN" sz="1600" i="1" dirty="0">
                    <a:latin typeface="Times New Roman" panose="02020603050405020304" pitchFamily="18" charset="0"/>
                    <a:cs typeface="Times New Roman" panose="02020603050405020304" pitchFamily="18" charset="0"/>
                  </a:rPr>
                  <a:t>queue</a:t>
                </a:r>
                <a:r>
                  <a:rPr lang="zh-CN"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zh-CN"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zh-CN" altLang="zh-CN" sz="1600" b="1" dirty="0">
                    <a:latin typeface="Times New Roman" panose="02020603050405020304" pitchFamily="18" charset="0"/>
                    <a:cs typeface="Times New Roman" panose="02020603050405020304" pitchFamily="18" charset="0"/>
                  </a:rPr>
                  <a:t>false do</a:t>
                </a:r>
                <a:endParaRPr lang="zh-CN" altLang="zh-CN" sz="2000" dirty="0"/>
              </a:p>
              <a:p>
                <a:pPr marL="457200" lvl="0" indent="-457200" eaLnBrk="0" fontAlgn="base" hangingPunct="0">
                  <a:spcBef>
                    <a:spcPct val="0"/>
                  </a:spcBef>
                  <a:spcAft>
                    <a:spcPct val="0"/>
                  </a:spcAft>
                  <a:buFont typeface="+mj-lt"/>
                  <a:buAutoNum type="arabicPeriod"/>
                </a:pPr>
                <a:r>
                  <a:rPr lang="zh-CN"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 </a:t>
                </a:r>
                <a:r>
                  <a:rPr lang="zh-CN" altLang="zh-CN" sz="16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1600" b="0" i="1" smtClean="0">
                        <a:latin typeface="Cambria Math" panose="02040503050406030204" pitchFamily="18" charset="0"/>
                        <a:cs typeface="Times New Roman" panose="02020603050405020304" pitchFamily="18" charset="0"/>
                      </a:rPr>
                      <m:t>  </m:t>
                    </m:r>
                    <m:r>
                      <a:rPr lang="zh-CN" altLang="en-US" sz="1600">
                        <a:latin typeface="Cambria Math" panose="02040503050406030204" pitchFamily="18" charset="0"/>
                        <a:cs typeface="Times New Roman" panose="02020603050405020304" pitchFamily="18" charset="0"/>
                      </a:rPr>
                      <m:t>←</m:t>
                    </m:r>
                  </m:oMath>
                </a14:m>
                <a:r>
                  <a:rPr lang="zh-CN" altLang="zh-CN" sz="1600" dirty="0">
                    <a:latin typeface="Times New Roman" panose="02020603050405020304" pitchFamily="18" charset="0"/>
                    <a:cs typeface="Times New Roman" panose="02020603050405020304" pitchFamily="18" charset="0"/>
                  </a:rPr>
                  <a:t>  DeQueue(</a:t>
                </a:r>
                <a:r>
                  <a:rPr lang="zh-CN" altLang="zh-CN" sz="1600" i="1" dirty="0">
                    <a:latin typeface="Times New Roman" panose="02020603050405020304" pitchFamily="18" charset="0"/>
                    <a:cs typeface="Times New Roman" panose="02020603050405020304" pitchFamily="18" charset="0"/>
                  </a:rPr>
                  <a:t>queue</a:t>
                </a:r>
                <a:r>
                  <a:rPr lang="zh-CN"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i="1" dirty="0">
                    <a:solidFill>
                      <a:srgbClr val="0000FF"/>
                    </a:solidFill>
                    <a:latin typeface="Times New Roman" panose="02020603050405020304" pitchFamily="18" charset="0"/>
                    <a:cs typeface="Times New Roman" panose="02020603050405020304" pitchFamily="18" charset="0"/>
                  </a:rPr>
                  <a:t>count</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count</a:t>
                </a:r>
                <a:r>
                  <a:rPr lang="en-US" altLang="zh-CN" sz="1600" dirty="0">
                    <a:solidFill>
                      <a:srgbClr val="0000FF"/>
                    </a:solidFill>
                    <a:latin typeface="Times New Roman" panose="02020603050405020304" pitchFamily="18" charset="0"/>
                    <a:ea typeface="等线" panose="02010600030101010101" pitchFamily="2" charset="-122"/>
                    <a:cs typeface="Times New Roman" panose="02020603050405020304" pitchFamily="18" charset="0"/>
                  </a:rPr>
                  <a:t> + 1</a:t>
                </a:r>
                <a:r>
                  <a:rPr lang="zh-CN" altLang="en-US" sz="1600" i="1" dirty="0">
                    <a:solidFill>
                      <a:srgbClr val="0000FF"/>
                    </a:solidFill>
                    <a:latin typeface="Times New Roman" panose="02020603050405020304" pitchFamily="18" charset="0"/>
                    <a:cs typeface="Times New Roman" panose="02020603050405020304" pitchFamily="18" charset="0"/>
                  </a:rPr>
                  <a:t> </a:t>
                </a:r>
                <a:r>
                  <a:rPr lang="zh-CN" altLang="en-US" sz="1600" dirty="0">
                    <a:solidFill>
                      <a:srgbClr val="0000FF"/>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solidFill>
                      <a:srgbClr val="00B0F0"/>
                    </a:solidFill>
                    <a:latin typeface="Times New Roman" panose="02020603050405020304" pitchFamily="18" charset="0"/>
                    <a:cs typeface="Times New Roman" panose="02020603050405020304" pitchFamily="18" charset="0"/>
                  </a:rPr>
                  <a:t>可安排（排序）的课程数加</a:t>
                </a:r>
                <a:r>
                  <a:rPr lang="en-US" altLang="zh-CN" sz="1600" dirty="0">
                    <a:solidFill>
                      <a:srgbClr val="00B0F0"/>
                    </a:solidFill>
                    <a:latin typeface="Times New Roman" panose="02020603050405020304" pitchFamily="18" charset="0"/>
                    <a:cs typeface="Times New Roman" panose="02020603050405020304" pitchFamily="18" charset="0"/>
                  </a:rPr>
                  <a:t>1</a:t>
                </a:r>
              </a:p>
              <a:p>
                <a:pPr marL="457200" lvl="0" indent="-457200" eaLnBrk="0" fontAlgn="base" hangingPunct="0">
                  <a:spcBef>
                    <a:spcPct val="0"/>
                  </a:spcBef>
                  <a:spcAft>
                    <a:spcPct val="0"/>
                  </a:spcAft>
                  <a:buFont typeface="+mj-lt"/>
                  <a:buAutoNum type="arabicPeriod"/>
                </a:pP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i="1" dirty="0" err="1">
                    <a:solidFill>
                      <a:srgbClr val="C00000"/>
                    </a:solidFill>
                    <a:latin typeface="Times New Roman" panose="02020603050405020304" pitchFamily="18" charset="0"/>
                    <a:cs typeface="Times New Roman" panose="02020603050405020304" pitchFamily="18" charset="0"/>
                  </a:rPr>
                  <a:t>last_sem</a:t>
                </a: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err="1">
                    <a:solidFill>
                      <a:srgbClr val="C00000"/>
                    </a:solidFill>
                    <a:latin typeface="Times New Roman" panose="02020603050405020304" pitchFamily="18" charset="0"/>
                    <a:ea typeface="等线" panose="02010600030101010101" pitchFamily="2" charset="-122"/>
                    <a:cs typeface="Times New Roman" panose="02020603050405020304" pitchFamily="18" charset="0"/>
                  </a:rPr>
                  <a:t>sem</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u</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按出队序记录每门课程学完的学期</a:t>
                </a:r>
                <a:endParaRPr lang="zh-CN" altLang="zh-CN" sz="16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 </a:t>
                </a:r>
                <a:r>
                  <a:rPr lang="zh-CN" altLang="zh-CN" sz="1600" i="1" dirty="0">
                    <a:latin typeface="Times New Roman" panose="02020603050405020304" pitchFamily="18" charset="0"/>
                    <a:cs typeface="Times New Roman" panose="02020603050405020304" pitchFamily="18" charset="0"/>
                  </a:rPr>
                  <a:t>p</a:t>
                </a:r>
                <a:r>
                  <a:rPr lang="zh-CN" altLang="en-US" sz="1600" dirty="0">
                    <a:cs typeface="Times New Roman" panose="02020603050405020304" pitchFamily="18" charset="0"/>
                  </a:rPr>
                  <a:t> </a:t>
                </a:r>
                <a14:m>
                  <m:oMath xmlns:m="http://schemas.openxmlformats.org/officeDocument/2006/math">
                    <m:r>
                      <a:rPr lang="zh-CN" altLang="en-US" sz="1600">
                        <a:latin typeface="Cambria Math" panose="02040503050406030204" pitchFamily="18" charset="0"/>
                        <a:cs typeface="Times New Roman" panose="02020603050405020304" pitchFamily="18" charset="0"/>
                      </a:rPr>
                      <m:t>←</m:t>
                    </m:r>
                  </m:oMath>
                </a14:m>
                <a:r>
                  <a:rPr lang="zh-CN"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graph</a:t>
                </a:r>
                <a:r>
                  <a:rPr lang="zh-CN" altLang="zh-CN" sz="1600" i="1" dirty="0">
                    <a:latin typeface="Times New Roman" panose="02020603050405020304" pitchFamily="18" charset="0"/>
                    <a:cs typeface="Times New Roman" panose="02020603050405020304" pitchFamily="18" charset="0"/>
                  </a:rPr>
                  <a:t>.ver_list</a:t>
                </a:r>
                <a:r>
                  <a:rPr lang="zh-CN" altLang="zh-CN" sz="1600" dirty="0">
                    <a:latin typeface="Times New Roman" panose="02020603050405020304" pitchFamily="18" charset="0"/>
                    <a:cs typeface="Times New Roman" panose="02020603050405020304" pitchFamily="18" charset="0"/>
                  </a:rPr>
                  <a:t>[</a:t>
                </a:r>
                <a:r>
                  <a:rPr lang="zh-CN" altLang="zh-CN" sz="1600" i="1" dirty="0">
                    <a:latin typeface="Times New Roman" panose="02020603050405020304" pitchFamily="18" charset="0"/>
                    <a:cs typeface="Times New Roman" panose="02020603050405020304" pitchFamily="18" charset="0"/>
                  </a:rPr>
                  <a:t>u</a:t>
                </a:r>
                <a:r>
                  <a:rPr lang="zh-CN" altLang="zh-CN" sz="1600" dirty="0">
                    <a:latin typeface="Times New Roman" panose="02020603050405020304" pitchFamily="18" charset="0"/>
                    <a:cs typeface="Times New Roman" panose="02020603050405020304" pitchFamily="18" charset="0"/>
                  </a:rPr>
                  <a:t>].</a:t>
                </a:r>
                <a:r>
                  <a:rPr lang="zh-CN" altLang="zh-CN" sz="1600" i="1" dirty="0">
                    <a:latin typeface="Times New Roman" panose="02020603050405020304" pitchFamily="18" charset="0"/>
                    <a:cs typeface="Times New Roman" panose="02020603050405020304" pitchFamily="18" charset="0"/>
                  </a:rPr>
                  <a:t>adj</a:t>
                </a:r>
                <a:endParaRPr lang="en-US" altLang="zh-CN" sz="16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while</a:t>
                </a:r>
                <a:r>
                  <a:rPr lang="zh-CN" altLang="en-US" sz="1600" dirty="0">
                    <a:latin typeface="Times New Roman" panose="02020603050405020304" pitchFamily="18" charset="0"/>
                    <a:cs typeface="Times New Roman" panose="02020603050405020304" pitchFamily="18" charset="0"/>
                  </a:rPr>
                  <a:t> </a:t>
                </a:r>
                <a:r>
                  <a:rPr lang="zh-CN" altLang="zh-CN" sz="1600" i="1" dirty="0">
                    <a:latin typeface="Times New Roman" panose="02020603050405020304" pitchFamily="18" charset="0"/>
                    <a:cs typeface="Times New Roman" panose="02020603050405020304" pitchFamily="18" charset="0"/>
                  </a:rPr>
                  <a:t>p</a:t>
                </a:r>
                <a:r>
                  <a:rPr lang="zh-CN" altLang="en-US" sz="16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1600" i="1" smtClean="0">
                        <a:latin typeface="Cambria Math" panose="02040503050406030204" pitchFamily="18" charset="0"/>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N</a:t>
                </a:r>
                <a:r>
                  <a:rPr lang="zh-CN" altLang="zh-CN" sz="1600" dirty="0">
                    <a:latin typeface="Times New Roman" panose="02020603050405020304" pitchFamily="18" charset="0"/>
                    <a:cs typeface="Times New Roman" panose="02020603050405020304" pitchFamily="18" charset="0"/>
                  </a:rPr>
                  <a:t>IL </a:t>
                </a:r>
                <a:r>
                  <a:rPr lang="zh-CN" altLang="zh-CN" sz="1600" b="1" dirty="0">
                    <a:latin typeface="Times New Roman" panose="02020603050405020304" pitchFamily="18" charset="0"/>
                    <a:cs typeface="Times New Roman" panose="02020603050405020304" pitchFamily="18" charset="0"/>
                  </a:rPr>
                  <a:t>do</a:t>
                </a:r>
                <a:r>
                  <a:rPr lang="zh-CN" altLang="en-US" sz="1600" b="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遍历后续课程</a:t>
                </a:r>
                <a:endParaRPr lang="en-US" altLang="zh-CN" sz="16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i="1" dirty="0">
                    <a:solidFill>
                      <a:srgbClr val="C00000"/>
                    </a:solidFill>
                    <a:latin typeface="Times New Roman" panose="02020603050405020304" pitchFamily="18" charset="0"/>
                    <a:cs typeface="Times New Roman" panose="02020603050405020304" pitchFamily="18" charset="0"/>
                  </a:rPr>
                  <a:t>term</a:t>
                </a:r>
                <a:r>
                  <a:rPr lang="en-US" altLang="zh-CN" sz="1600" dirty="0">
                    <a:solidFill>
                      <a:srgbClr val="C00000"/>
                    </a:solidFill>
                    <a:latin typeface="Times New Roman" panose="02020603050405020304" pitchFamily="18" charset="0"/>
                    <a:cs typeface="Times New Roman" panose="02020603050405020304" pitchFamily="18" charset="0"/>
                  </a:rPr>
                  <a:t>[</a:t>
                </a:r>
                <a:r>
                  <a:rPr lang="en-US" altLang="zh-CN" sz="1600" i="1" dirty="0" err="1">
                    <a:solidFill>
                      <a:srgbClr val="C00000"/>
                    </a:solidFill>
                    <a:latin typeface="Times New Roman" panose="02020603050405020304" pitchFamily="18" charset="0"/>
                    <a:cs typeface="Times New Roman" panose="02020603050405020304" pitchFamily="18" charset="0"/>
                  </a:rPr>
                  <a:t>p.dest</a:t>
                </a:r>
                <a:r>
                  <a:rPr lang="en-US" altLang="zh-CN"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term</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1600" i="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u</a:t>
                </a:r>
                <a:r>
                  <a:rPr lang="en-US" altLang="zh-CN"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 + 1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更新后续课程开始学习的学期</a:t>
                </a:r>
                <a:endParaRPr lang="en-US" altLang="zh-CN" sz="16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   |   </a:t>
                </a:r>
                <a:r>
                  <a:rPr lang="en-US" altLang="zh-CN" sz="1600" i="1" dirty="0">
                    <a:latin typeface="Times New Roman" panose="02020603050405020304" pitchFamily="18" charset="0"/>
                    <a:cs typeface="Times New Roman" panose="02020603050405020304" pitchFamily="18" charset="0"/>
                  </a:rPr>
                  <a:t>indegree</a:t>
                </a:r>
                <a:r>
                  <a:rPr lang="en-US" altLang="zh-CN" sz="1600" dirty="0">
                    <a:latin typeface="Times New Roman" panose="02020603050405020304" pitchFamily="18" charset="0"/>
                    <a:cs typeface="Times New Roman" panose="02020603050405020304" pitchFamily="18" charset="0"/>
                  </a:rPr>
                  <a:t>[</a:t>
                </a:r>
                <a:r>
                  <a:rPr lang="en-US" altLang="zh-CN" sz="1600" i="1" dirty="0" err="1">
                    <a:latin typeface="Times New Roman" panose="02020603050405020304" pitchFamily="18" charset="0"/>
                    <a:cs typeface="Times New Roman" panose="02020603050405020304" pitchFamily="18" charset="0"/>
                  </a:rPr>
                  <a:t>p.dest</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1600" smtClean="0">
                        <a:latin typeface="Cambria Math" panose="02040503050406030204" pitchFamily="18" charset="0"/>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indegree</a:t>
                </a:r>
                <a:r>
                  <a:rPr lang="en-US" altLang="zh-CN" sz="1600" dirty="0">
                    <a:latin typeface="Times New Roman" panose="02020603050405020304" pitchFamily="18" charset="0"/>
                    <a:cs typeface="Times New Roman" panose="02020603050405020304" pitchFamily="18" charset="0"/>
                  </a:rPr>
                  <a:t>[</a:t>
                </a:r>
                <a:r>
                  <a:rPr lang="en-US" altLang="zh-CN" sz="1600" i="1" dirty="0" err="1">
                    <a:latin typeface="Times New Roman" panose="02020603050405020304" pitchFamily="18" charset="0"/>
                    <a:cs typeface="Times New Roman" panose="02020603050405020304" pitchFamily="18" charset="0"/>
                  </a:rPr>
                  <a:t>p.dest</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1</a:t>
                </a: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if</a:t>
                </a:r>
                <a:r>
                  <a:rPr lang="zh-CN" altLang="en-US" sz="1600" b="1"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indegree</a:t>
                </a:r>
                <a:r>
                  <a:rPr lang="en-US" altLang="zh-CN" sz="1600" dirty="0">
                    <a:latin typeface="Times New Roman" panose="02020603050405020304" pitchFamily="18" charset="0"/>
                    <a:cs typeface="Times New Roman" panose="02020603050405020304" pitchFamily="18" charset="0"/>
                  </a:rPr>
                  <a:t>[</a:t>
                </a:r>
                <a:r>
                  <a:rPr lang="en-US" altLang="zh-CN" sz="1600" i="1" dirty="0" err="1">
                    <a:latin typeface="Times New Roman" panose="02020603050405020304" pitchFamily="18" charset="0"/>
                    <a:cs typeface="Times New Roman" panose="02020603050405020304" pitchFamily="18" charset="0"/>
                  </a:rPr>
                  <a:t>p.des</a:t>
                </a:r>
                <a:r>
                  <a:rPr lang="en-US" altLang="zh-CN" sz="1600" dirty="0" err="1">
                    <a:latin typeface="Times New Roman" panose="02020603050405020304" pitchFamily="18" charset="0"/>
                    <a:cs typeface="Times New Roman" panose="02020603050405020304" pitchFamily="18" charset="0"/>
                  </a:rPr>
                  <a:t>t</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0</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then</a:t>
                </a:r>
                <a:endParaRPr lang="en-US" altLang="zh-CN" sz="16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EnQueue</a:t>
                </a:r>
                <a:r>
                  <a:rPr lang="en-US" altLang="zh-CN" sz="1600" dirty="0">
                    <a:latin typeface="Times New Roman" panose="02020603050405020304" pitchFamily="18" charset="0"/>
                    <a:cs typeface="Times New Roman" panose="02020603050405020304" pitchFamily="18" charset="0"/>
                  </a:rPr>
                  <a:t>(</a:t>
                </a:r>
                <a:r>
                  <a:rPr lang="en-US" altLang="zh-CN" sz="1600" i="1" dirty="0">
                    <a:latin typeface="Times New Roman" panose="02020603050405020304" pitchFamily="18" charset="0"/>
                    <a:cs typeface="Times New Roman" panose="02020603050405020304" pitchFamily="18" charset="0"/>
                  </a:rPr>
                  <a:t>queue</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i="1" dirty="0" err="1">
                    <a:latin typeface="Times New Roman" panose="02020603050405020304" pitchFamily="18" charset="0"/>
                    <a:cs typeface="Times New Roman" panose="02020603050405020304" pitchFamily="18" charset="0"/>
                  </a:rPr>
                  <a:t>p.dest</a:t>
                </a:r>
                <a:r>
                  <a:rPr lang="en-US" altLang="zh-CN" sz="1600" dirty="0">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16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1600" b="1" dirty="0">
                    <a:latin typeface="Times New Roman" panose="02020603050405020304" pitchFamily="18" charset="0"/>
                    <a:cs typeface="Times New Roman" panose="02020603050405020304" pitchFamily="18" charset="0"/>
                  </a:rPr>
                  <a:t>if</a:t>
                </a:r>
                <a:r>
                  <a:rPr lang="en-US" altLang="zh-CN" sz="1600" dirty="0">
                    <a:latin typeface="Times New Roman" panose="02020603050405020304" pitchFamily="18" charset="0"/>
                    <a:cs typeface="Times New Roman" panose="02020603050405020304" pitchFamily="18" charset="0"/>
                  </a:rPr>
                  <a:t> </a:t>
                </a:r>
                <a:r>
                  <a:rPr lang="en-US" altLang="zh-CN" sz="1600" i="1" dirty="0">
                    <a:latin typeface="Times New Roman" panose="02020603050405020304" pitchFamily="18" charset="0"/>
                    <a:cs typeface="Times New Roman" panose="02020603050405020304" pitchFamily="18" charset="0"/>
                  </a:rPr>
                  <a:t>count</a:t>
                </a:r>
                <a:r>
                  <a:rPr lang="en-US" altLang="zh-CN" sz="1600" dirty="0">
                    <a:latin typeface="Times New Roman" panose="02020603050405020304" pitchFamily="18" charset="0"/>
                    <a:cs typeface="Times New Roman" panose="02020603050405020304" pitchFamily="18" charset="0"/>
                  </a:rPr>
                  <a:t> &lt; </a:t>
                </a:r>
                <a:r>
                  <a:rPr lang="en-US" altLang="zh-CN" sz="1600" i="1" dirty="0">
                    <a:latin typeface="Times New Roman" panose="02020603050405020304" pitchFamily="18" charset="0"/>
                    <a:cs typeface="Times New Roman" panose="02020603050405020304" pitchFamily="18" charset="0"/>
                  </a:rPr>
                  <a:t>n</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then</a:t>
                </a:r>
                <a:r>
                  <a:rPr lang="en-US" altLang="zh-CN" sz="1600" dirty="0">
                    <a:latin typeface="Times New Roman" panose="02020603050405020304" pitchFamily="18" charset="0"/>
                    <a:cs typeface="Times New Roman" panose="02020603050405020304" pitchFamily="18" charset="0"/>
                  </a:rPr>
                  <a:t>    //</a:t>
                </a:r>
                <a:r>
                  <a:rPr lang="zh-CN" altLang="en-US" sz="1600" dirty="0">
                    <a:solidFill>
                      <a:srgbClr val="0000FF"/>
                    </a:solidFill>
                    <a:latin typeface="Times New Roman" panose="02020603050405020304" pitchFamily="18" charset="0"/>
                    <a:cs typeface="Times New Roman" panose="02020603050405020304" pitchFamily="18" charset="0"/>
                  </a:rPr>
                  <a:t>图中有回路，部分课程无法安排</a:t>
                </a:r>
                <a:endParaRPr lang="en-US" altLang="zh-CN" sz="1600" dirty="0">
                  <a:solidFill>
                    <a:srgbClr val="0000FF"/>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1600" dirty="0">
                    <a:latin typeface="Times New Roman" panose="02020603050405020304" pitchFamily="18" charset="0"/>
                    <a:cs typeface="Times New Roman" panose="02020603050405020304" pitchFamily="18" charset="0"/>
                  </a:rPr>
                  <a:t>|   </a:t>
                </a:r>
                <a:r>
                  <a:rPr lang="en-US" altLang="zh-CN" sz="1600" i="1" dirty="0" err="1">
                    <a:latin typeface="Times New Roman" panose="02020603050405020304" pitchFamily="18" charset="0"/>
                    <a:cs typeface="Times New Roman" panose="02020603050405020304" pitchFamily="18" charset="0"/>
                  </a:rPr>
                  <a:t>last_sem</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p>
              <a:p>
                <a:pPr marL="457200" lvl="0" indent="-457200" eaLnBrk="0" fontAlgn="base" hangingPunct="0">
                  <a:spcBef>
                    <a:spcPct val="0"/>
                  </a:spcBef>
                  <a:spcAft>
                    <a:spcPct val="0"/>
                  </a:spcAft>
                  <a:buFont typeface="+mj-lt"/>
                  <a:buAutoNum type="arabicPeriod"/>
                </a:pP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sz="16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return</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last_sem</a:t>
                </a:r>
                <a:r>
                  <a:rPr lang="en-US" altLang="zh-CN" sz="16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返回最后一门课程</a:t>
                </a:r>
                <a:r>
                  <a:rPr lang="zh-CN" altLang="en-US" sz="1600"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最早</a:t>
                </a:r>
                <a:r>
                  <a:rPr lang="zh-CN" altLang="en-US"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学完的学期</a:t>
                </a:r>
                <a:endParaRPr lang="zh-CN" altLang="zh-CN" sz="1600"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453189FD-2D63-F855-DA59-F074C9CD2767}"/>
                  </a:ext>
                </a:extLst>
              </p:cNvPr>
              <p:cNvSpPr txBox="1">
                <a:spLocks noRot="1" noChangeAspect="1" noMove="1" noResize="1" noEditPoints="1" noAdjustHandles="1" noChangeArrowheads="1" noChangeShapeType="1" noTextEdit="1"/>
              </p:cNvSpPr>
              <p:nvPr/>
            </p:nvSpPr>
            <p:spPr>
              <a:xfrm>
                <a:off x="4785053" y="654531"/>
                <a:ext cx="6786837" cy="6186309"/>
              </a:xfrm>
              <a:prstGeom prst="rect">
                <a:avLst/>
              </a:prstGeom>
              <a:blipFill>
                <a:blip r:embed="rId3"/>
                <a:stretch>
                  <a:fillRect l="-373" t="-41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E3AE7DE-7AA3-FF86-E2F1-5D583682E346}"/>
              </a:ext>
            </a:extLst>
          </p:cNvPr>
          <p:cNvSpPr txBox="1"/>
          <p:nvPr/>
        </p:nvSpPr>
        <p:spPr>
          <a:xfrm>
            <a:off x="442633" y="2967335"/>
            <a:ext cx="3425938" cy="461665"/>
          </a:xfrm>
          <a:prstGeom prst="rect">
            <a:avLst/>
          </a:prstGeom>
          <a:solidFill>
            <a:srgbClr val="009999"/>
          </a:solidFill>
        </p:spPr>
        <p:txBody>
          <a:bodyPr wrap="none" rtlCol="0">
            <a:spAutoFit/>
          </a:bodyPr>
          <a:lstStyle/>
          <a:p>
            <a:r>
              <a:rPr kumimoji="1" lang="zh-CN" altLang="en-US" sz="2400" dirty="0">
                <a:solidFill>
                  <a:schemeClr val="bg1"/>
                </a:solidFill>
                <a:latin typeface="Microsoft YaHei" panose="020B0503020204020204" pitchFamily="34" charset="-122"/>
                <a:ea typeface="Microsoft YaHei" panose="020B0503020204020204" pitchFamily="34" charset="-122"/>
              </a:rPr>
              <a:t>时间复杂度：</a:t>
            </a:r>
            <a:r>
              <a:rPr kumimoji="1" lang="en-US" altLang="zh-CN" sz="2400" dirty="0">
                <a:solidFill>
                  <a:schemeClr val="bg1"/>
                </a:solidFill>
                <a:latin typeface="Microsoft YaHei" panose="020B0503020204020204" pitchFamily="34" charset="-122"/>
                <a:ea typeface="Microsoft YaHei" panose="020B0503020204020204" pitchFamily="34" charset="-122"/>
              </a:rPr>
              <a:t>O(|V|+|E|)</a:t>
            </a:r>
          </a:p>
        </p:txBody>
      </p:sp>
      <p:sp>
        <p:nvSpPr>
          <p:cNvPr id="11" name="标题 1">
            <a:extLst>
              <a:ext uri="{FF2B5EF4-FFF2-40B4-BE49-F238E27FC236}">
                <a16:creationId xmlns:a16="http://schemas.microsoft.com/office/drawing/2014/main" id="{C9E06E4C-1D58-44DF-93EA-20953A76295C}"/>
              </a:ext>
            </a:extLst>
          </p:cNvPr>
          <p:cNvSpPr txBox="1">
            <a:spLocks/>
          </p:cNvSpPr>
          <p:nvPr/>
        </p:nvSpPr>
        <p:spPr>
          <a:xfrm>
            <a:off x="966952" y="140845"/>
            <a:ext cx="10515600" cy="5189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r>
              <a:rPr lang="zh-CN" altLang="en-US" sz="2800"/>
              <a:t>谷歌面试题（</a:t>
            </a:r>
            <a:r>
              <a:rPr lang="en-US" altLang="zh-CN" sz="2800"/>
              <a:t>LeetCode1136): </a:t>
            </a:r>
            <a:r>
              <a:rPr lang="zh-CN" altLang="en-US" sz="2800"/>
              <a:t>并行课程</a:t>
            </a:r>
            <a:endParaRPr lang="zh-CN" altLang="en-US" dirty="0"/>
          </a:p>
        </p:txBody>
      </p:sp>
      <p:sp>
        <p:nvSpPr>
          <p:cNvPr id="12" name="文本框 11">
            <a:extLst>
              <a:ext uri="{FF2B5EF4-FFF2-40B4-BE49-F238E27FC236}">
                <a16:creationId xmlns:a16="http://schemas.microsoft.com/office/drawing/2014/main" id="{E0ADC6D8-E5A4-4DD8-BD7F-984123EA97D7}"/>
              </a:ext>
            </a:extLst>
          </p:cNvPr>
          <p:cNvSpPr txBox="1"/>
          <p:nvPr/>
        </p:nvSpPr>
        <p:spPr>
          <a:xfrm>
            <a:off x="497813" y="4323164"/>
            <a:ext cx="3425939" cy="830997"/>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思考</a:t>
            </a:r>
            <a:r>
              <a:rPr kumimoji="1" lang="zh-CN" altLang="en-US" sz="2400" dirty="0">
                <a:solidFill>
                  <a:schemeClr val="bg1"/>
                </a:solidFill>
                <a:latin typeface="Microsoft YaHei" panose="020B0503020204020204" pitchFamily="34" charset="-122"/>
                <a:ea typeface="Microsoft YaHei" panose="020B0503020204020204" pitchFamily="34" charset="-122"/>
              </a:rPr>
              <a:t>：可否用</a:t>
            </a:r>
            <a:r>
              <a:rPr kumimoji="1" lang="en-US" altLang="zh-CN" sz="2400" dirty="0">
                <a:solidFill>
                  <a:schemeClr val="bg1"/>
                </a:solidFill>
                <a:latin typeface="Microsoft YaHei" panose="020B0503020204020204" pitchFamily="34" charset="-122"/>
                <a:ea typeface="Microsoft YaHei" panose="020B0503020204020204" pitchFamily="34" charset="-122"/>
              </a:rPr>
              <a:t>DFS</a:t>
            </a:r>
            <a:r>
              <a:rPr kumimoji="1" lang="zh-CN" altLang="en-US" sz="2400" dirty="0">
                <a:solidFill>
                  <a:schemeClr val="bg1"/>
                </a:solidFill>
                <a:latin typeface="Microsoft YaHei" panose="020B0503020204020204" pitchFamily="34" charset="-122"/>
                <a:ea typeface="Microsoft YaHei" panose="020B0503020204020204" pitchFamily="34" charset="-122"/>
              </a:rPr>
              <a:t>算法解决问题？</a:t>
            </a:r>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2083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06400" y="1080828"/>
            <a:ext cx="11115040" cy="20453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8.2  </a:t>
            </a:r>
            <a:r>
              <a:rPr lang="zh-CN" altLang="en-US" dirty="0"/>
              <a:t>最短路径：问题引入</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466115" y="1235277"/>
            <a:ext cx="11055325" cy="5057775"/>
          </a:xfrm>
        </p:spPr>
        <p:txBody>
          <a:bodyPr>
            <a:normAutofit/>
          </a:bodyPr>
          <a:lstStyle/>
          <a:p>
            <a:pPr>
              <a:lnSpc>
                <a:spcPct val="110000"/>
              </a:lnSpc>
            </a:pPr>
            <a:r>
              <a:rPr lang="zh-CN" altLang="en-US" sz="2400" b="1" dirty="0"/>
              <a:t>问题</a:t>
            </a:r>
            <a:r>
              <a:rPr lang="zh-CN" altLang="en-US" sz="2400" dirty="0"/>
              <a:t>：</a:t>
            </a:r>
            <a:r>
              <a:rPr lang="zh-CN" altLang="zh-CN" sz="2400" dirty="0"/>
              <a:t>在一个3阶魔方中，魔方的每一个面都由 9 个方块（3×3）构成。魔方处在初始形态时，每个面的方块都是同一种颜色，魔方的六个面一共包含蓝、红、橙、绿、黄、白六种颜色。将魔方的各面随机旋转几次，如何它通过</a:t>
            </a:r>
            <a:r>
              <a:rPr lang="zh-CN" altLang="zh-CN" sz="2400" dirty="0">
                <a:solidFill>
                  <a:srgbClr val="FF0000"/>
                </a:solidFill>
              </a:rPr>
              <a:t>最少的旋转</a:t>
            </a:r>
            <a:r>
              <a:rPr lang="zh-CN" altLang="zh-CN" sz="2400" dirty="0"/>
              <a:t>还原到魔方的初始形态，即各个面的方块颜色一样呢？</a:t>
            </a:r>
            <a:endParaRPr lang="en-US" altLang="zh-CN" sz="2400" dirty="0"/>
          </a:p>
          <a:p>
            <a:pPr>
              <a:lnSpc>
                <a:spcPct val="110000"/>
              </a:lnSpc>
            </a:pPr>
            <a:endParaRPr lang="zh-CN" altLang="zh-CN" sz="2400" dirty="0"/>
          </a:p>
          <a:p>
            <a:pPr>
              <a:lnSpc>
                <a:spcPct val="110000"/>
              </a:lnSpc>
            </a:pPr>
            <a:r>
              <a:rPr lang="zh-CN" altLang="en-US" sz="2400" b="1" dirty="0">
                <a:solidFill>
                  <a:srgbClr val="002060"/>
                </a:solidFill>
              </a:rPr>
              <a:t>关键：如何将该问题转化为一个图问题？</a:t>
            </a:r>
            <a:endParaRPr lang="en-US" altLang="zh-CN" sz="2400" b="1" dirty="0">
              <a:solidFill>
                <a:srgbClr val="002060"/>
              </a:solidFill>
            </a:endParaRPr>
          </a:p>
          <a:p>
            <a:pPr>
              <a:lnSpc>
                <a:spcPct val="110000"/>
              </a:lnSpc>
            </a:pPr>
            <a:endParaRPr lang="en-US" altLang="zh-CN" sz="2400" dirty="0"/>
          </a:p>
        </p:txBody>
      </p:sp>
      <p:pic>
        <p:nvPicPr>
          <p:cNvPr id="1034" name="Picture 10">
            <a:extLst>
              <a:ext uri="{FF2B5EF4-FFF2-40B4-BE49-F238E27FC236}">
                <a16:creationId xmlns:a16="http://schemas.microsoft.com/office/drawing/2014/main" id="{A4AC7064-5728-40D5-A151-4402EA5E2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120" y="3396583"/>
            <a:ext cx="4730750" cy="2626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0" name="矩形 9">
            <a:extLst>
              <a:ext uri="{FF2B5EF4-FFF2-40B4-BE49-F238E27FC236}">
                <a16:creationId xmlns:a16="http://schemas.microsoft.com/office/drawing/2014/main" id="{822D8CF5-86A4-7445-B69A-A5AE6F7D2F6F}"/>
              </a:ext>
            </a:extLst>
          </p:cNvPr>
          <p:cNvSpPr/>
          <p:nvPr/>
        </p:nvSpPr>
        <p:spPr>
          <a:xfrm>
            <a:off x="406400" y="1080828"/>
            <a:ext cx="11115040" cy="204537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a:extLst>
              <a:ext uri="{FF2B5EF4-FFF2-40B4-BE49-F238E27FC236}">
                <a16:creationId xmlns:a16="http://schemas.microsoft.com/office/drawing/2014/main" id="{8E784299-6630-5979-5DDE-BEBCB8928CA3}"/>
              </a:ext>
            </a:extLst>
          </p:cNvPr>
          <p:cNvSpPr>
            <a:spLocks noGrp="1"/>
          </p:cNvSpPr>
          <p:nvPr>
            <p:ph type="title"/>
          </p:nvPr>
        </p:nvSpPr>
        <p:spPr>
          <a:xfrm>
            <a:off x="838200" y="564948"/>
            <a:ext cx="10515600" cy="518958"/>
          </a:xfrm>
        </p:spPr>
        <p:txBody>
          <a:bodyPr/>
          <a:lstStyle/>
          <a:p>
            <a:r>
              <a:rPr lang="zh-CN" altLang="en-US" dirty="0"/>
              <a:t>最短路径的应用实例：魔方复原机器人</a:t>
            </a:r>
          </a:p>
        </p:txBody>
      </p:sp>
      <p:sp>
        <p:nvSpPr>
          <p:cNvPr id="12" name="内容占位符 4">
            <a:extLst>
              <a:ext uri="{FF2B5EF4-FFF2-40B4-BE49-F238E27FC236}">
                <a16:creationId xmlns:a16="http://schemas.microsoft.com/office/drawing/2014/main" id="{5F7B2405-E5CF-DD6B-E60F-1FD4C56724C2}"/>
              </a:ext>
            </a:extLst>
          </p:cNvPr>
          <p:cNvSpPr>
            <a:spLocks noGrp="1"/>
          </p:cNvSpPr>
          <p:nvPr>
            <p:ph idx="11"/>
          </p:nvPr>
        </p:nvSpPr>
        <p:spPr>
          <a:xfrm>
            <a:off x="584225" y="1276350"/>
            <a:ext cx="11055325" cy="5057775"/>
          </a:xfrm>
        </p:spPr>
        <p:txBody>
          <a:bodyPr>
            <a:normAutofit/>
          </a:bodyPr>
          <a:lstStyle/>
          <a:p>
            <a:pPr>
              <a:lnSpc>
                <a:spcPct val="110000"/>
              </a:lnSpc>
            </a:pPr>
            <a:r>
              <a:rPr lang="zh-CN" altLang="en-US" sz="2400" b="1" dirty="0"/>
              <a:t>问题</a:t>
            </a:r>
            <a:r>
              <a:rPr lang="zh-CN" altLang="en-US" sz="2400" dirty="0"/>
              <a:t>：</a:t>
            </a:r>
            <a:r>
              <a:rPr lang="zh-CN" altLang="zh-CN" sz="2400" dirty="0"/>
              <a:t>在一个3阶魔方中，魔方的每一个面都由 9 个方块（3×3）构成。魔方处在初始</a:t>
            </a:r>
            <a:r>
              <a:rPr lang="zh-CN" altLang="en-US" sz="2400" dirty="0"/>
              <a:t>状态</a:t>
            </a:r>
            <a:r>
              <a:rPr lang="zh-CN" altLang="zh-CN" sz="2400" dirty="0"/>
              <a:t>时，每个面的方块都是同一种颜色，魔方的六个面一共包含蓝、红、橙、绿、黄、白六种颜色。将魔方的各面随机旋转几次，如何它通过</a:t>
            </a:r>
            <a:r>
              <a:rPr lang="zh-CN" altLang="zh-CN" sz="2400" dirty="0">
                <a:solidFill>
                  <a:srgbClr val="FF0000"/>
                </a:solidFill>
              </a:rPr>
              <a:t>最少的旋转</a:t>
            </a:r>
            <a:r>
              <a:rPr lang="zh-CN" altLang="zh-CN" sz="2400" dirty="0"/>
              <a:t>还原到魔方的初始</a:t>
            </a:r>
            <a:r>
              <a:rPr lang="zh-CN" altLang="en-US" sz="2400" dirty="0"/>
              <a:t>状态</a:t>
            </a:r>
            <a:r>
              <a:rPr lang="zh-CN" altLang="zh-CN" sz="2400" dirty="0"/>
              <a:t>，即各个面的方块颜色一样呢？</a:t>
            </a:r>
            <a:endParaRPr lang="en-US" altLang="zh-CN" sz="2400" dirty="0"/>
          </a:p>
          <a:p>
            <a:pPr>
              <a:lnSpc>
                <a:spcPct val="110000"/>
              </a:lnSpc>
            </a:pPr>
            <a:endParaRPr lang="en-US" altLang="zh-CN" sz="2400" b="1" dirty="0">
              <a:solidFill>
                <a:srgbClr val="002060"/>
              </a:solidFill>
            </a:endParaRPr>
          </a:p>
          <a:p>
            <a:pPr>
              <a:lnSpc>
                <a:spcPct val="110000"/>
              </a:lnSpc>
            </a:pPr>
            <a:r>
              <a:rPr lang="zh-CN" altLang="en-US" sz="2400" b="1" dirty="0">
                <a:solidFill>
                  <a:srgbClr val="002060"/>
                </a:solidFill>
              </a:rPr>
              <a:t>关键：将该问题转化为一个图问题</a:t>
            </a:r>
            <a:endParaRPr lang="en-US" altLang="zh-CN" sz="2400" b="1" dirty="0">
              <a:solidFill>
                <a:srgbClr val="002060"/>
              </a:solidFill>
            </a:endParaRPr>
          </a:p>
          <a:p>
            <a:pPr>
              <a:lnSpc>
                <a:spcPct val="110000"/>
              </a:lnSpc>
            </a:pPr>
            <a:endParaRPr lang="en-US" altLang="zh-CN" sz="2400" dirty="0"/>
          </a:p>
        </p:txBody>
      </p:sp>
      <p:pic>
        <p:nvPicPr>
          <p:cNvPr id="13" name="Picture 4" descr="(PDF) Solving Rubik’s Cube Using Graph Theory: ICCI-2017">
            <a:extLst>
              <a:ext uri="{FF2B5EF4-FFF2-40B4-BE49-F238E27FC236}">
                <a16:creationId xmlns:a16="http://schemas.microsoft.com/office/drawing/2014/main" id="{83116FF6-4511-FEAC-13A0-FF80F4CB0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295" y="3407865"/>
            <a:ext cx="2942968" cy="294296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9DCD5E39-6724-609F-1F83-CED63CA61E47}"/>
              </a:ext>
            </a:extLst>
          </p:cNvPr>
          <p:cNvSpPr txBox="1"/>
          <p:nvPr/>
        </p:nvSpPr>
        <p:spPr>
          <a:xfrm>
            <a:off x="623432" y="4020305"/>
            <a:ext cx="6984547" cy="2506264"/>
          </a:xfrm>
          <a:prstGeom prst="rect">
            <a:avLst/>
          </a:prstGeom>
          <a:solidFill>
            <a:srgbClr val="009999"/>
          </a:solidFill>
        </p:spPr>
        <p:txBody>
          <a:bodyPr wrap="square" rtlCol="0">
            <a:spAutoFit/>
          </a:bodyPr>
          <a:lstStyle/>
          <a:p>
            <a:pPr>
              <a:lnSpc>
                <a:spcPct val="110000"/>
              </a:lnSpc>
            </a:pPr>
            <a:r>
              <a:rPr lang="zh-CN" altLang="en-US" sz="2400" b="1" dirty="0">
                <a:solidFill>
                  <a:schemeClr val="bg1"/>
                </a:solidFill>
                <a:latin typeface="Microsoft YaHei" panose="020B0503020204020204" pitchFamily="34" charset="-122"/>
                <a:ea typeface="Microsoft YaHei" panose="020B0503020204020204" pitchFamily="34" charset="-122"/>
                <a:sym typeface="+mn-ea"/>
              </a:rPr>
              <a:t>核心思想</a:t>
            </a:r>
            <a:r>
              <a:rPr lang="zh-CN" altLang="en-US" sz="2400" dirty="0">
                <a:solidFill>
                  <a:schemeClr val="bg1"/>
                </a:solidFill>
                <a:latin typeface="Microsoft YaHei" panose="020B0503020204020204" pitchFamily="34" charset="-122"/>
                <a:ea typeface="Microsoft YaHei" panose="020B0503020204020204" pitchFamily="34" charset="-122"/>
              </a:rPr>
              <a:t>：</a:t>
            </a:r>
            <a:endParaRPr lang="en-US" altLang="zh-CN" sz="2400" dirty="0">
              <a:solidFill>
                <a:schemeClr val="bg1"/>
              </a:solidFill>
              <a:latin typeface="Microsoft YaHei" panose="020B0503020204020204" pitchFamily="34" charset="-122"/>
              <a:ea typeface="Microsoft YaHei" panose="020B0503020204020204" pitchFamily="34" charset="-122"/>
            </a:endParaRPr>
          </a:p>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sz="2000" dirty="0">
                <a:solidFill>
                  <a:schemeClr val="bg1"/>
                </a:solidFill>
                <a:latin typeface="Microsoft YaHei" panose="020B0503020204020204" pitchFamily="34" charset="-122"/>
                <a:ea typeface="Microsoft YaHei" panose="020B0503020204020204" pitchFamily="34" charset="-122"/>
              </a:rPr>
              <a:t>）魔方的任意一个状态建模为图中的一个</a:t>
            </a:r>
            <a:r>
              <a:rPr lang="zh-CN" altLang="en-US" sz="2000" dirty="0">
                <a:solidFill>
                  <a:srgbClr val="FFFF00"/>
                </a:solidFill>
                <a:latin typeface="Microsoft YaHei" panose="020B0503020204020204" pitchFamily="34" charset="-122"/>
                <a:ea typeface="Microsoft YaHei" panose="020B0503020204020204" pitchFamily="34" charset="-122"/>
              </a:rPr>
              <a:t>结点</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sz="2000" dirty="0">
                <a:solidFill>
                  <a:schemeClr val="bg1"/>
                </a:solidFill>
                <a:latin typeface="Microsoft YaHei" panose="020B0503020204020204" pitchFamily="34" charset="-122"/>
                <a:ea typeface="Microsoft YaHei" panose="020B0503020204020204" pitchFamily="34" charset="-122"/>
              </a:rPr>
              <a:t>）如果两个状态可以通过</a:t>
            </a:r>
            <a:r>
              <a:rPr lang="zh-CN" altLang="en-US" sz="2000" b="1" dirty="0">
                <a:solidFill>
                  <a:schemeClr val="bg1"/>
                </a:solidFill>
                <a:latin typeface="Microsoft YaHei" panose="020B0503020204020204" pitchFamily="34" charset="-122"/>
                <a:ea typeface="Microsoft YaHei" panose="020B0503020204020204" pitchFamily="34" charset="-122"/>
              </a:rPr>
              <a:t>一次旋转</a:t>
            </a:r>
            <a:r>
              <a:rPr lang="zh-CN" altLang="en-US" sz="2000" dirty="0">
                <a:solidFill>
                  <a:schemeClr val="bg1"/>
                </a:solidFill>
                <a:latin typeface="Microsoft YaHei" panose="020B0503020204020204" pitchFamily="34" charset="-122"/>
                <a:ea typeface="Microsoft YaHei" panose="020B0503020204020204" pitchFamily="34" charset="-122"/>
              </a:rPr>
              <a:t>相互转化，那么就将相应的两个结点连成一条</a:t>
            </a:r>
            <a:r>
              <a:rPr lang="zh-CN" altLang="en-US" sz="2000" dirty="0">
                <a:solidFill>
                  <a:srgbClr val="FFFF00"/>
                </a:solidFill>
                <a:latin typeface="Microsoft YaHei" panose="020B0503020204020204" pitchFamily="34" charset="-122"/>
                <a:ea typeface="Microsoft YaHei" panose="020B0503020204020204" pitchFamily="34" charset="-122"/>
              </a:rPr>
              <a:t>边</a:t>
            </a:r>
            <a:endParaRPr lang="en-US" altLang="zh-CN" sz="2000" dirty="0">
              <a:solidFill>
                <a:srgbClr val="FFFF00"/>
              </a:solidFill>
              <a:latin typeface="Microsoft YaHei" panose="020B0503020204020204" pitchFamily="34" charset="-122"/>
              <a:ea typeface="Microsoft YaHei" panose="020B0503020204020204" pitchFamily="34" charset="-122"/>
            </a:endParaRPr>
          </a:p>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a:t>
            </a:r>
            <a:r>
              <a:rPr lang="en-US" altLang="zh-CN" sz="2000" dirty="0">
                <a:solidFill>
                  <a:schemeClr val="bg1"/>
                </a:solidFill>
                <a:latin typeface="Microsoft YaHei" panose="020B0503020204020204" pitchFamily="34" charset="-122"/>
                <a:ea typeface="Microsoft YaHei" panose="020B0503020204020204" pitchFamily="34" charset="-122"/>
              </a:rPr>
              <a:t>3</a:t>
            </a:r>
            <a:r>
              <a:rPr lang="zh-CN" altLang="en-US" sz="2000" dirty="0">
                <a:solidFill>
                  <a:schemeClr val="bg1"/>
                </a:solidFill>
                <a:latin typeface="Microsoft YaHei" panose="020B0503020204020204" pitchFamily="34" charset="-122"/>
                <a:ea typeface="Microsoft YaHei" panose="020B0503020204020204" pitchFamily="34" charset="-122"/>
              </a:rPr>
              <a:t>）魔方还原问题转化为寻找一条从打乱状态回到初始状态的</a:t>
            </a:r>
            <a:r>
              <a:rPr lang="zh-CN" altLang="en-US" sz="2000" dirty="0">
                <a:solidFill>
                  <a:srgbClr val="FFFF00"/>
                </a:solidFill>
                <a:latin typeface="Microsoft YaHei" panose="020B0503020204020204" pitchFamily="34" charset="-122"/>
                <a:ea typeface="Microsoft YaHei" panose="020B0503020204020204" pitchFamily="34" charset="-122"/>
              </a:rPr>
              <a:t>路径问题</a:t>
            </a:r>
            <a:r>
              <a:rPr lang="zh-CN" altLang="en-US" sz="2000" dirty="0">
                <a:solidFill>
                  <a:schemeClr val="bg1"/>
                </a:solidFill>
                <a:latin typeface="Microsoft YaHei" panose="020B0503020204020204" pitchFamily="34" charset="-122"/>
                <a:ea typeface="Microsoft YaHei" panose="020B0503020204020204" pitchFamily="34" charset="-122"/>
              </a:rPr>
              <a:t>。而这两个结点（状态）之间的</a:t>
            </a:r>
            <a:r>
              <a:rPr lang="zh-CN" altLang="en-US" sz="2000" dirty="0">
                <a:solidFill>
                  <a:srgbClr val="FFFF00"/>
                </a:solidFill>
                <a:latin typeface="Microsoft YaHei" panose="020B0503020204020204" pitchFamily="34" charset="-122"/>
                <a:ea typeface="Microsoft YaHei" panose="020B0503020204020204" pitchFamily="34" charset="-122"/>
              </a:rPr>
              <a:t>最短路径</a:t>
            </a:r>
            <a:r>
              <a:rPr lang="zh-CN" altLang="en-US" sz="2000" dirty="0">
                <a:solidFill>
                  <a:schemeClr val="bg1"/>
                </a:solidFill>
                <a:latin typeface="Microsoft YaHei" panose="020B0503020204020204" pitchFamily="34" charset="-122"/>
                <a:ea typeface="Microsoft YaHei" panose="020B0503020204020204" pitchFamily="34" charset="-122"/>
              </a:rPr>
              <a:t>即为</a:t>
            </a:r>
            <a:r>
              <a:rPr lang="zh-CN" altLang="en-US" sz="2000" b="1" dirty="0">
                <a:solidFill>
                  <a:schemeClr val="bg1"/>
                </a:solidFill>
                <a:latin typeface="Microsoft YaHei" panose="020B0503020204020204" pitchFamily="34" charset="-122"/>
                <a:ea typeface="Microsoft YaHei" panose="020B0503020204020204" pitchFamily="34" charset="-122"/>
              </a:rPr>
              <a:t>最优的旋转方案</a:t>
            </a:r>
            <a:r>
              <a:rPr lang="zh-CN" altLang="en-US" sz="2000" dirty="0">
                <a:solidFill>
                  <a:schemeClr val="bg1"/>
                </a:solidFill>
                <a:latin typeface="Microsoft YaHei" panose="020B0503020204020204" pitchFamily="34" charset="-122"/>
                <a:ea typeface="Microsoft YaHei" panose="020B0503020204020204" pitchFamily="34" charset="-122"/>
              </a:rPr>
              <a:t>。</a:t>
            </a:r>
          </a:p>
        </p:txBody>
      </p:sp>
      <p:sp>
        <p:nvSpPr>
          <p:cNvPr id="15" name="文本框 14">
            <a:extLst>
              <a:ext uri="{FF2B5EF4-FFF2-40B4-BE49-F238E27FC236}">
                <a16:creationId xmlns:a16="http://schemas.microsoft.com/office/drawing/2014/main" id="{65B51ECF-D015-5AAB-1F86-5990B6AB3C77}"/>
              </a:ext>
            </a:extLst>
          </p:cNvPr>
          <p:cNvSpPr txBox="1"/>
          <p:nvPr/>
        </p:nvSpPr>
        <p:spPr>
          <a:xfrm>
            <a:off x="8017370" y="5088771"/>
            <a:ext cx="3532148" cy="369332"/>
          </a:xfrm>
          <a:prstGeom prst="rect">
            <a:avLst/>
          </a:prstGeom>
          <a:solidFill>
            <a:srgbClr val="009999"/>
          </a:solid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注</a:t>
            </a:r>
            <a:r>
              <a:rPr kumimoji="1" lang="zh-CN" altLang="en-US" dirty="0">
                <a:solidFill>
                  <a:schemeClr val="bg1"/>
                </a:solidFill>
                <a:latin typeface="Microsoft YaHei" panose="020B0503020204020204" pitchFamily="34" charset="-122"/>
                <a:ea typeface="Microsoft YaHei" panose="020B0503020204020204" pitchFamily="34" charset="-122"/>
              </a:rPr>
              <a:t>：魔方共有</a:t>
            </a:r>
            <a:r>
              <a:rPr lang="en-US" altLang="zh-CN" b="0" i="0" dirty="0">
                <a:solidFill>
                  <a:schemeClr val="bg1"/>
                </a:solidFill>
                <a:effectLst/>
                <a:latin typeface="PingFang SC" panose="020B0400000000000000" pitchFamily="34" charset="-122"/>
                <a:ea typeface="PingFang SC" panose="020B0400000000000000" pitchFamily="34" charset="-122"/>
              </a:rPr>
              <a:t>4.325×10</a:t>
            </a:r>
            <a:r>
              <a:rPr lang="en-US" altLang="zh-CN" b="0" i="0" baseline="30000" dirty="0">
                <a:solidFill>
                  <a:schemeClr val="bg1"/>
                </a:solidFill>
                <a:effectLst/>
                <a:latin typeface="PingFang SC" panose="020B0400000000000000" pitchFamily="34" charset="-122"/>
                <a:ea typeface="PingFang SC" panose="020B0400000000000000" pitchFamily="34" charset="-122"/>
              </a:rPr>
              <a:t>19</a:t>
            </a:r>
            <a:r>
              <a:rPr lang="zh-CN" altLang="en-US" b="0" i="0" baseline="30000" dirty="0">
                <a:solidFill>
                  <a:schemeClr val="bg1"/>
                </a:solidFill>
                <a:effectLst/>
                <a:latin typeface="PingFang SC" panose="020B0400000000000000" pitchFamily="34" charset="-122"/>
                <a:ea typeface="PingFang SC" panose="020B0400000000000000" pitchFamily="34" charset="-122"/>
              </a:rPr>
              <a:t> </a:t>
            </a:r>
            <a:r>
              <a:rPr lang="zh-CN" altLang="en-US" b="0" i="0" dirty="0">
                <a:solidFill>
                  <a:schemeClr val="bg1"/>
                </a:solidFill>
                <a:effectLst/>
                <a:latin typeface="PingFang SC" panose="020B0400000000000000" pitchFamily="34" charset="-122"/>
                <a:ea typeface="PingFang SC" panose="020B0400000000000000" pitchFamily="34" charset="-122"/>
              </a:rPr>
              <a:t>种</a:t>
            </a:r>
            <a:r>
              <a:rPr lang="zh-CN" altLang="en-US" dirty="0">
                <a:solidFill>
                  <a:schemeClr val="bg1"/>
                </a:solidFill>
                <a:latin typeface="PingFang SC" panose="020B0400000000000000" pitchFamily="34" charset="-122"/>
                <a:ea typeface="PingFang SC" panose="020B0400000000000000" pitchFamily="34" charset="-122"/>
              </a:rPr>
              <a:t>状态</a:t>
            </a:r>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947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  </a:t>
            </a:r>
            <a:r>
              <a:rPr lang="zh-CN" altLang="en-US" dirty="0"/>
              <a:t>最短路径：问题引入</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449197" y="1377650"/>
            <a:ext cx="6485003" cy="1217069"/>
          </a:xfrm>
        </p:spPr>
        <p:txBody>
          <a:bodyPr>
            <a:normAutofit/>
          </a:bodyPr>
          <a:lstStyle/>
          <a:p>
            <a:pPr>
              <a:lnSpc>
                <a:spcPct val="110000"/>
              </a:lnSpc>
            </a:pPr>
            <a:r>
              <a:rPr lang="zh-CN" altLang="en-US" b="1" dirty="0">
                <a:solidFill>
                  <a:srgbClr val="002060"/>
                </a:solidFill>
              </a:rPr>
              <a:t>将问题转化为一个图问题，通过编写基于图算法的程序，就可以搭建乐高机器人快速复原魔方！</a:t>
            </a:r>
            <a:endParaRPr lang="en-US" altLang="zh-CN" b="1" dirty="0">
              <a:solidFill>
                <a:srgbClr val="002060"/>
              </a:solidFill>
            </a:endParaRPr>
          </a:p>
        </p:txBody>
      </p:sp>
      <p:pic>
        <p:nvPicPr>
          <p:cNvPr id="10" name="cubic.mp4">
            <a:hlinkClick r:id="" action="ppaction://media"/>
            <a:extLst>
              <a:ext uri="{FF2B5EF4-FFF2-40B4-BE49-F238E27FC236}">
                <a16:creationId xmlns:a16="http://schemas.microsoft.com/office/drawing/2014/main" id="{DB9D6291-0531-D2AE-5A42-21C608E01D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781" y="2327148"/>
            <a:ext cx="6485002" cy="3381376"/>
          </a:xfrm>
          <a:prstGeom prst="rect">
            <a:avLst/>
          </a:prstGeom>
        </p:spPr>
      </p:pic>
      <p:pic>
        <p:nvPicPr>
          <p:cNvPr id="6" name="图片 5">
            <a:extLst>
              <a:ext uri="{FF2B5EF4-FFF2-40B4-BE49-F238E27FC236}">
                <a16:creationId xmlns:a16="http://schemas.microsoft.com/office/drawing/2014/main" id="{A0EA551B-6311-495E-22A0-09BB1F29B190}"/>
              </a:ext>
            </a:extLst>
          </p:cNvPr>
          <p:cNvPicPr>
            <a:picLocks noChangeAspect="1"/>
          </p:cNvPicPr>
          <p:nvPr/>
        </p:nvPicPr>
        <p:blipFill>
          <a:blip r:embed="rId5"/>
          <a:stretch>
            <a:fillRect/>
          </a:stretch>
        </p:blipFill>
        <p:spPr>
          <a:xfrm>
            <a:off x="7158402" y="3908422"/>
            <a:ext cx="4914900" cy="1689100"/>
          </a:xfrm>
          <a:prstGeom prst="rect">
            <a:avLst/>
          </a:prstGeom>
          <a:ln>
            <a:solidFill>
              <a:srgbClr val="0000FF"/>
            </a:solidFill>
          </a:ln>
        </p:spPr>
      </p:pic>
      <p:pic>
        <p:nvPicPr>
          <p:cNvPr id="7" name="Picture 2" descr="日本三菱电机机器人刷新复原魔方最快纪录：仅0.305秒">
            <a:extLst>
              <a:ext uri="{FF2B5EF4-FFF2-40B4-BE49-F238E27FC236}">
                <a16:creationId xmlns:a16="http://schemas.microsoft.com/office/drawing/2014/main" id="{A8949C7C-9FF0-88E2-7966-CF7220285A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60899" y="5261890"/>
            <a:ext cx="1197367" cy="119542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CC79474E-E035-402B-99B9-591CF3719C5D}"/>
              </a:ext>
            </a:extLst>
          </p:cNvPr>
          <p:cNvPicPr>
            <a:picLocks noChangeAspect="1"/>
          </p:cNvPicPr>
          <p:nvPr/>
        </p:nvPicPr>
        <p:blipFill>
          <a:blip r:embed="rId7"/>
          <a:stretch>
            <a:fillRect/>
          </a:stretch>
        </p:blipFill>
        <p:spPr>
          <a:xfrm>
            <a:off x="8124089" y="998395"/>
            <a:ext cx="2983526" cy="1975578"/>
          </a:xfrm>
          <a:prstGeom prst="rect">
            <a:avLst/>
          </a:prstGeom>
        </p:spPr>
      </p:pic>
      <p:pic>
        <p:nvPicPr>
          <p:cNvPr id="9" name="图片 8">
            <a:extLst>
              <a:ext uri="{FF2B5EF4-FFF2-40B4-BE49-F238E27FC236}">
                <a16:creationId xmlns:a16="http://schemas.microsoft.com/office/drawing/2014/main" id="{442E64DA-3F0D-4727-8460-D8C1FB2E908D}"/>
              </a:ext>
            </a:extLst>
          </p:cNvPr>
          <p:cNvPicPr>
            <a:picLocks noChangeAspect="1"/>
          </p:cNvPicPr>
          <p:nvPr/>
        </p:nvPicPr>
        <p:blipFill>
          <a:blip r:embed="rId8"/>
          <a:stretch>
            <a:fillRect/>
          </a:stretch>
        </p:blipFill>
        <p:spPr>
          <a:xfrm>
            <a:off x="7439113" y="3054691"/>
            <a:ext cx="4119153" cy="705458"/>
          </a:xfrm>
          <a:prstGeom prst="rect">
            <a:avLst/>
          </a:prstGeom>
        </p:spPr>
      </p:pic>
    </p:spTree>
    <p:extLst>
      <p:ext uri="{BB962C8B-B14F-4D97-AF65-F5344CB8AC3E}">
        <p14:creationId xmlns:p14="http://schemas.microsoft.com/office/powerpoint/2010/main" val="112832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0"/>
                </p:tgtEl>
              </p:cMediaNode>
            </p:video>
            <p:seq concurrent="1" nextAc="seek">
              <p:cTn id="22" restart="whenNotActive" fill="hold" evtFilter="cancelBubble" nodeType="interactiveSeq">
                <p:stCondLst>
                  <p:cond evt="onClick" delay="0">
                    <p:tgtEl>
                      <p:spTgt spid="10"/>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   </a:t>
            </a:r>
            <a:r>
              <a:rPr lang="zh-CN" altLang="en-US" dirty="0"/>
              <a:t>最短路径问题</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1791970" y="1307681"/>
                <a:ext cx="9231630" cy="4985371"/>
              </a:xfrm>
            </p:spPr>
            <p:txBody>
              <a:bodyPr>
                <a:normAutofit/>
              </a:bodyPr>
              <a:lstStyle/>
              <a:p>
                <a:pPr>
                  <a:lnSpc>
                    <a:spcPct val="160000"/>
                  </a:lnSpc>
                </a:pPr>
                <a:r>
                  <a:rPr lang="zh-CN" altLang="en-US" sz="2400" b="1" dirty="0">
                    <a:sym typeface="+mn-ea"/>
                  </a:rPr>
                  <a:t>定义</a:t>
                </a:r>
                <a:r>
                  <a:rPr lang="zh-CN" altLang="en-US" sz="2400" dirty="0">
                    <a:sym typeface="+mn-ea"/>
                  </a:rPr>
                  <a:t>：给定一个加权（有向或无向）图 </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，令</a:t>
                </a:r>
                <a14:m>
                  <m:oMath xmlns:m="http://schemas.openxmlformats.org/officeDocument/2006/math">
                    <m:r>
                      <a:rPr lang="en-US" altLang="zh-CN" sz="2400" i="1" dirty="0">
                        <a:latin typeface="Cambria Math" panose="02040503050406030204" charset="0"/>
                        <a:cs typeface="Cambria Math" panose="02040503050406030204" charset="0"/>
                        <a:sym typeface="+mn-ea"/>
                      </a:rPr>
                      <m:t>𝑤</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𝑢</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𝑣</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表示边</a:t>
                </a:r>
                <a14:m>
                  <m:oMath xmlns:m="http://schemas.openxmlformats.org/officeDocument/2006/math">
                    <m:d>
                      <m:dPr>
                        <m:ctrlPr>
                          <a:rPr lang="en-US" altLang="zh-CN" sz="2400" b="0" i="1" dirty="0" smtClean="0">
                            <a:latin typeface="Cambria Math" panose="02040503050406030204" pitchFamily="18" charset="0"/>
                            <a:cs typeface="Cambria Math" panose="02040503050406030204" charset="0"/>
                            <a:sym typeface="+mn-ea"/>
                          </a:rPr>
                        </m:ctrlPr>
                      </m:dPr>
                      <m:e>
                        <m:r>
                          <a:rPr lang="en-US" altLang="zh-CN" sz="2400" b="0" i="1" dirty="0" smtClean="0">
                            <a:latin typeface="Cambria Math" panose="02040503050406030204" pitchFamily="18" charset="0"/>
                            <a:cs typeface="Cambria Math" panose="02040503050406030204" charset="0"/>
                            <a:sym typeface="+mn-ea"/>
                          </a:rPr>
                          <m:t>𝑢</m:t>
                        </m:r>
                        <m:r>
                          <a:rPr lang="en-US" altLang="zh-CN" sz="2400" b="0" i="1" dirty="0" smtClean="0">
                            <a:latin typeface="Cambria Math" panose="02040503050406030204" pitchFamily="18" charset="0"/>
                            <a:cs typeface="Cambria Math" panose="02040503050406030204" charset="0"/>
                            <a:sym typeface="+mn-ea"/>
                          </a:rPr>
                          <m:t>, </m:t>
                        </m:r>
                        <m:r>
                          <a:rPr lang="en-US" altLang="zh-CN" sz="2400" b="0" i="1" dirty="0" smtClean="0">
                            <a:latin typeface="Cambria Math" panose="02040503050406030204" pitchFamily="18" charset="0"/>
                            <a:cs typeface="Cambria Math" panose="02040503050406030204" charset="0"/>
                            <a:sym typeface="+mn-ea"/>
                          </a:rPr>
                          <m:t>𝑣</m:t>
                        </m:r>
                      </m:e>
                    </m:d>
                  </m:oMath>
                </a14:m>
                <a:r>
                  <a:rPr lang="zh-CN" altLang="en-US" sz="2400" dirty="0">
                    <a:sym typeface="+mn-ea"/>
                  </a:rPr>
                  <a:t>的</a:t>
                </a:r>
                <a:r>
                  <a:rPr lang="zh-CN" altLang="en-US" sz="2400" dirty="0">
                    <a:solidFill>
                      <a:srgbClr val="C00000"/>
                    </a:solidFill>
                    <a:sym typeface="+mn-ea"/>
                  </a:rPr>
                  <a:t>权值</a:t>
                </a:r>
                <a:r>
                  <a:rPr lang="zh-CN" altLang="en-US" sz="2400" dirty="0">
                    <a:sym typeface="+mn-ea"/>
                  </a:rPr>
                  <a:t>。简单起见，如果</a:t>
                </a:r>
                <a14:m>
                  <m:oMath xmlns:m="http://schemas.openxmlformats.org/officeDocument/2006/math">
                    <m:d>
                      <m:dPr>
                        <m:ctrlPr>
                          <a:rPr lang="en-US" altLang="zh-CN" sz="2400" b="0" i="1" smtClean="0">
                            <a:latin typeface="Cambria Math" panose="02040503050406030204" pitchFamily="18" charset="0"/>
                            <a:sym typeface="+mn-ea"/>
                          </a:rPr>
                        </m:ctrlPr>
                      </m:dPr>
                      <m:e>
                        <m:r>
                          <a:rPr lang="en-US" altLang="zh-CN" sz="2400" b="0" i="1" smtClean="0">
                            <a:latin typeface="Cambria Math" panose="02040503050406030204" pitchFamily="18" charset="0"/>
                            <a:sym typeface="+mn-ea"/>
                          </a:rPr>
                          <m:t>𝑢</m:t>
                        </m:r>
                        <m:r>
                          <a:rPr lang="en-US" altLang="zh-CN" sz="2400" b="0" i="1" smtClean="0">
                            <a:latin typeface="Cambria Math" panose="02040503050406030204" pitchFamily="18" charset="0"/>
                            <a:sym typeface="+mn-ea"/>
                          </a:rPr>
                          <m:t>,</m:t>
                        </m:r>
                        <m:r>
                          <a:rPr lang="en-US" altLang="zh-CN" sz="2400" b="0" i="1" smtClean="0">
                            <a:latin typeface="Cambria Math" panose="02040503050406030204" pitchFamily="18" charset="0"/>
                            <a:sym typeface="+mn-ea"/>
                          </a:rPr>
                          <m:t>𝑣</m:t>
                        </m:r>
                      </m:e>
                    </m:d>
                    <m:r>
                      <a:rPr lang="en-US" altLang="zh-CN" sz="2400" b="0" i="1" smtClean="0">
                        <a:latin typeface="Cambria Math" panose="02040503050406030204" pitchFamily="18" charset="0"/>
                        <a:sym typeface="+mn-ea"/>
                      </a:rPr>
                      <m:t>∉</m:t>
                    </m:r>
                    <m:r>
                      <a:rPr lang="en-US" altLang="zh-CN" sz="2400" b="0" i="1" smtClean="0">
                        <a:latin typeface="Cambria Math" panose="02040503050406030204" pitchFamily="18" charset="0"/>
                        <a:sym typeface="+mn-ea"/>
                      </a:rPr>
                      <m:t>𝐸</m:t>
                    </m:r>
                    <m:r>
                      <a:rPr lang="en-US" altLang="zh-CN" sz="2400" b="0" i="1" smtClean="0">
                        <a:latin typeface="Cambria Math" panose="02040503050406030204" pitchFamily="18" charset="0"/>
                        <a:sym typeface="+mn-ea"/>
                      </a:rPr>
                      <m:t>,</m:t>
                    </m:r>
                  </m:oMath>
                </a14:m>
                <a:r>
                  <a:rPr lang="zh-CN" altLang="en-US" sz="2400" dirty="0">
                    <a:sym typeface="+mn-ea"/>
                  </a:rPr>
                  <a:t> 则</a:t>
                </a:r>
                <a14:m>
                  <m:oMath xmlns:m="http://schemas.openxmlformats.org/officeDocument/2006/math">
                    <m:r>
                      <a:rPr lang="en-US" altLang="zh-CN" sz="2400" b="0" i="1" dirty="0" smtClean="0">
                        <a:latin typeface="Cambria Math" panose="02040503050406030204" pitchFamily="18" charset="0"/>
                        <a:sym typeface="+mn-ea"/>
                      </a:rPr>
                      <m:t>𝑤</m:t>
                    </m:r>
                    <m:d>
                      <m:dPr>
                        <m:ctrlPr>
                          <a:rPr lang="en-US" altLang="zh-CN" sz="2400" b="0" i="1" dirty="0" smtClean="0">
                            <a:latin typeface="Cambria Math" panose="02040503050406030204" pitchFamily="18" charset="0"/>
                            <a:sym typeface="+mn-ea"/>
                          </a:rPr>
                        </m:ctrlPr>
                      </m:dPr>
                      <m:e>
                        <m:r>
                          <a:rPr lang="en-US" altLang="zh-CN" sz="2400" b="0" i="1" dirty="0" smtClean="0">
                            <a:latin typeface="Cambria Math" panose="02040503050406030204" pitchFamily="18" charset="0"/>
                            <a:sym typeface="+mn-ea"/>
                          </a:rPr>
                          <m:t>𝑢</m:t>
                        </m:r>
                        <m:r>
                          <a:rPr lang="en-US" altLang="zh-CN" sz="2400" b="0" i="1" dirty="0" smtClean="0">
                            <a:latin typeface="Cambria Math" panose="02040503050406030204" pitchFamily="18" charset="0"/>
                            <a:sym typeface="+mn-ea"/>
                          </a:rPr>
                          <m:t>,</m:t>
                        </m:r>
                        <m:r>
                          <a:rPr lang="en-US" altLang="zh-CN" sz="2400" b="0" i="1" dirty="0" smtClean="0">
                            <a:latin typeface="Cambria Math" panose="02040503050406030204" pitchFamily="18" charset="0"/>
                            <a:sym typeface="+mn-ea"/>
                          </a:rPr>
                          <m:t>𝑣</m:t>
                        </m:r>
                      </m:e>
                    </m:d>
                    <m:r>
                      <a:rPr lang="en-US" altLang="zh-CN" sz="2400" b="0" i="1" dirty="0" smtClean="0">
                        <a:latin typeface="Cambria Math" panose="02040503050406030204" pitchFamily="18" charset="0"/>
                        <a:sym typeface="+mn-ea"/>
                      </a:rPr>
                      <m:t>=</m:t>
                    </m:r>
                    <m:r>
                      <a:rPr lang="zh-CN" altLang="en-US" sz="2400" b="0" i="1" dirty="0" smtClean="0">
                        <a:latin typeface="Cambria Math" panose="02040503050406030204" pitchFamily="18" charset="0"/>
                        <a:sym typeface="+mn-ea"/>
                      </a:rPr>
                      <m:t> </m:t>
                    </m:r>
                    <m:r>
                      <a:rPr lang="en-US" altLang="zh-CN" sz="2400" b="0" i="1" dirty="0" smtClean="0">
                        <a:latin typeface="Cambria Math" panose="02040503050406030204" pitchFamily="18" charset="0"/>
                        <a:sym typeface="+mn-ea"/>
                      </a:rPr>
                      <m:t>+</m:t>
                    </m:r>
                    <m:r>
                      <a:rPr lang="zh-CN" altLang="en-US" sz="2400" b="0" i="1" dirty="0" smtClean="0">
                        <a:latin typeface="Cambria Math" panose="02040503050406030204" pitchFamily="18" charset="0"/>
                        <a:sym typeface="+mn-ea"/>
                      </a:rPr>
                      <m:t>∞</m:t>
                    </m:r>
                  </m:oMath>
                </a14:m>
                <a:r>
                  <a:rPr lang="zh-CN" altLang="en-US" sz="2400" dirty="0">
                    <a:sym typeface="+mn-ea"/>
                  </a:rPr>
                  <a:t>。图中一条</a:t>
                </a:r>
                <a:r>
                  <a:rPr lang="zh-CN" altLang="en-US" sz="2400" dirty="0">
                    <a:solidFill>
                      <a:srgbClr val="009999"/>
                    </a:solidFill>
                    <a:sym typeface="+mn-ea"/>
                  </a:rPr>
                  <a:t>路径</a:t>
                </a:r>
                <a14:m>
                  <m:oMath xmlns:m="http://schemas.openxmlformats.org/officeDocument/2006/math">
                    <m:r>
                      <a:rPr lang="en-US" altLang="zh-CN" sz="2400" i="1" dirty="0">
                        <a:solidFill>
                          <a:srgbClr val="009999"/>
                        </a:solidFill>
                        <a:latin typeface="Cambria Math" panose="02040503050406030204" charset="0"/>
                        <a:cs typeface="Cambria Math" panose="02040503050406030204" charset="0"/>
                        <a:sym typeface="+mn-ea"/>
                      </a:rPr>
                      <m:t>𝑝</m:t>
                    </m:r>
                    <m:r>
                      <a:rPr lang="en-US" altLang="zh-CN" sz="2400" i="1" dirty="0">
                        <a:solidFill>
                          <a:srgbClr val="009999"/>
                        </a:solidFill>
                        <a:latin typeface="Cambria Math" panose="02040503050406030204" charset="0"/>
                        <a:cs typeface="Cambria Math" panose="02040503050406030204" charset="0"/>
                        <a:sym typeface="+mn-ea"/>
                      </a:rPr>
                      <m:t>=&lt;</m:t>
                    </m:r>
                    <m:sSub>
                      <m:sSubPr>
                        <m:ctrlPr>
                          <a:rPr lang="en-US" altLang="zh-CN" sz="2400" i="1" dirty="0">
                            <a:solidFill>
                              <a:srgbClr val="009999"/>
                            </a:solidFill>
                            <a:latin typeface="Cambria Math" panose="02040503050406030204" pitchFamily="18" charset="0"/>
                            <a:cs typeface="Cambria Math" panose="02040503050406030204" charset="0"/>
                            <a:sym typeface="+mn-ea"/>
                          </a:rPr>
                        </m:ctrlPr>
                      </m:sSubPr>
                      <m:e>
                        <m:r>
                          <a:rPr lang="en-US" altLang="zh-CN" sz="2400" i="1" dirty="0">
                            <a:solidFill>
                              <a:srgbClr val="009999"/>
                            </a:solidFill>
                            <a:latin typeface="Cambria Math" panose="02040503050406030204" charset="0"/>
                            <a:cs typeface="Cambria Math" panose="02040503050406030204" charset="0"/>
                            <a:sym typeface="+mn-ea"/>
                          </a:rPr>
                          <m:t>𝑣</m:t>
                        </m:r>
                      </m:e>
                      <m:sub>
                        <m:r>
                          <a:rPr lang="en-US" altLang="zh-CN" sz="2400" i="1" dirty="0">
                            <a:solidFill>
                              <a:srgbClr val="009999"/>
                            </a:solidFill>
                            <a:latin typeface="Cambria Math" panose="02040503050406030204" charset="0"/>
                            <a:cs typeface="Cambria Math" panose="02040503050406030204" charset="0"/>
                            <a:sym typeface="+mn-ea"/>
                          </a:rPr>
                          <m:t>0</m:t>
                        </m:r>
                      </m:sub>
                    </m:sSub>
                    <m:r>
                      <a:rPr lang="en-US" altLang="zh-CN" sz="2400" i="1" dirty="0">
                        <a:solidFill>
                          <a:srgbClr val="009999"/>
                        </a:solidFill>
                        <a:latin typeface="Cambria Math" panose="02040503050406030204" charset="0"/>
                        <a:cs typeface="Cambria Math" panose="02040503050406030204" charset="0"/>
                        <a:sym typeface="+mn-ea"/>
                      </a:rPr>
                      <m:t>,</m:t>
                    </m:r>
                    <m:sSub>
                      <m:sSubPr>
                        <m:ctrlPr>
                          <a:rPr lang="en-US" altLang="zh-CN" sz="2400" i="1" dirty="0">
                            <a:solidFill>
                              <a:srgbClr val="009999"/>
                            </a:solidFill>
                            <a:latin typeface="Cambria Math" panose="02040503050406030204" pitchFamily="18" charset="0"/>
                            <a:cs typeface="Cambria Math" panose="02040503050406030204" charset="0"/>
                            <a:sym typeface="+mn-ea"/>
                          </a:rPr>
                        </m:ctrlPr>
                      </m:sSubPr>
                      <m:e>
                        <m:r>
                          <a:rPr lang="en-US" altLang="zh-CN" sz="2400" i="1" dirty="0">
                            <a:solidFill>
                              <a:srgbClr val="009999"/>
                            </a:solidFill>
                            <a:latin typeface="Cambria Math" panose="02040503050406030204" charset="0"/>
                            <a:cs typeface="Cambria Math" panose="02040503050406030204" charset="0"/>
                            <a:sym typeface="+mn-ea"/>
                          </a:rPr>
                          <m:t>𝑣</m:t>
                        </m:r>
                      </m:e>
                      <m:sub>
                        <m:r>
                          <a:rPr lang="en-US" altLang="zh-CN" sz="2400" i="1" dirty="0">
                            <a:solidFill>
                              <a:srgbClr val="009999"/>
                            </a:solidFill>
                            <a:latin typeface="Cambria Math" panose="02040503050406030204" charset="0"/>
                            <a:cs typeface="Cambria Math" panose="02040503050406030204" charset="0"/>
                            <a:sym typeface="+mn-ea"/>
                          </a:rPr>
                          <m:t>1</m:t>
                        </m:r>
                      </m:sub>
                    </m:sSub>
                    <m:r>
                      <a:rPr lang="en-US" altLang="zh-CN" sz="2400" i="1" dirty="0">
                        <a:solidFill>
                          <a:srgbClr val="009999"/>
                        </a:solidFill>
                        <a:latin typeface="Cambria Math" panose="02040503050406030204" charset="0"/>
                        <a:cs typeface="Cambria Math" panose="02040503050406030204" charset="0"/>
                        <a:sym typeface="+mn-ea"/>
                      </a:rPr>
                      <m:t>,...,</m:t>
                    </m:r>
                    <m:sSub>
                      <m:sSubPr>
                        <m:ctrlPr>
                          <a:rPr lang="en-US" altLang="zh-CN" sz="2400" i="1" dirty="0">
                            <a:solidFill>
                              <a:srgbClr val="009999"/>
                            </a:solidFill>
                            <a:latin typeface="Cambria Math" panose="02040503050406030204" pitchFamily="18" charset="0"/>
                            <a:cs typeface="Cambria Math" panose="02040503050406030204" charset="0"/>
                            <a:sym typeface="+mn-ea"/>
                          </a:rPr>
                        </m:ctrlPr>
                      </m:sSubPr>
                      <m:e>
                        <m:r>
                          <a:rPr lang="en-US" altLang="zh-CN" sz="2400" i="1" dirty="0">
                            <a:solidFill>
                              <a:srgbClr val="009999"/>
                            </a:solidFill>
                            <a:latin typeface="Cambria Math" panose="02040503050406030204" charset="0"/>
                            <a:cs typeface="Cambria Math" panose="02040503050406030204" charset="0"/>
                            <a:sym typeface="+mn-ea"/>
                          </a:rPr>
                          <m:t>𝑣</m:t>
                        </m:r>
                      </m:e>
                      <m:sub>
                        <m:r>
                          <a:rPr lang="en-US" altLang="zh-CN" sz="2400" i="1" dirty="0">
                            <a:solidFill>
                              <a:srgbClr val="009999"/>
                            </a:solidFill>
                            <a:latin typeface="Cambria Math" panose="02040503050406030204" charset="0"/>
                            <a:cs typeface="Cambria Math" panose="02040503050406030204" charset="0"/>
                            <a:sym typeface="+mn-ea"/>
                          </a:rPr>
                          <m:t>𝑘</m:t>
                        </m:r>
                      </m:sub>
                    </m:sSub>
                    <m:r>
                      <a:rPr lang="en-US" altLang="zh-CN" sz="2400" i="1" dirty="0">
                        <a:solidFill>
                          <a:srgbClr val="009999"/>
                        </a:solidFill>
                        <a:latin typeface="Cambria Math" panose="02040503050406030204" charset="0"/>
                        <a:cs typeface="Cambria Math" panose="02040503050406030204" charset="0"/>
                        <a:sym typeface="+mn-ea"/>
                      </a:rPr>
                      <m:t>&gt;</m:t>
                    </m:r>
                  </m:oMath>
                </a14:m>
                <a:r>
                  <a:rPr lang="zh-CN" altLang="en-US" sz="2400" dirty="0">
                    <a:solidFill>
                      <a:srgbClr val="009999"/>
                    </a:solidFill>
                    <a:sym typeface="+mn-ea"/>
                  </a:rPr>
                  <a:t>的权值</a:t>
                </a:r>
                <a14:m>
                  <m:oMath xmlns:m="http://schemas.openxmlformats.org/officeDocument/2006/math">
                    <m:r>
                      <a:rPr lang="en-US" altLang="zh-CN" sz="2400" i="1" dirty="0">
                        <a:solidFill>
                          <a:srgbClr val="009999"/>
                        </a:solidFill>
                        <a:latin typeface="Cambria Math" panose="02040503050406030204" charset="0"/>
                        <a:cs typeface="Cambria Math" panose="02040503050406030204" charset="0"/>
                        <a:sym typeface="+mn-ea"/>
                      </a:rPr>
                      <m:t>𝑤</m:t>
                    </m:r>
                    <m:r>
                      <a:rPr lang="en-US" altLang="zh-CN" sz="2400" i="1" dirty="0">
                        <a:solidFill>
                          <a:srgbClr val="009999"/>
                        </a:solidFill>
                        <a:latin typeface="Cambria Math" panose="02040503050406030204" charset="0"/>
                        <a:cs typeface="Cambria Math" panose="02040503050406030204" charset="0"/>
                        <a:sym typeface="+mn-ea"/>
                      </a:rPr>
                      <m:t>(</m:t>
                    </m:r>
                    <m:r>
                      <a:rPr lang="en-US" altLang="zh-CN" sz="2400" i="1" dirty="0">
                        <a:solidFill>
                          <a:srgbClr val="009999"/>
                        </a:solidFill>
                        <a:latin typeface="Cambria Math" panose="02040503050406030204" charset="0"/>
                        <a:cs typeface="Cambria Math" panose="02040503050406030204" charset="0"/>
                        <a:sym typeface="+mn-ea"/>
                      </a:rPr>
                      <m:t>𝑝</m:t>
                    </m:r>
                    <m:r>
                      <a:rPr lang="en-US" altLang="zh-CN" sz="2400" i="1" dirty="0" smtClean="0">
                        <a:solidFill>
                          <a:srgbClr val="009999"/>
                        </a:solidFill>
                        <a:latin typeface="Cambria Math" panose="02040503050406030204" charset="0"/>
                        <a:cs typeface="Cambria Math" panose="02040503050406030204" charset="0"/>
                        <a:sym typeface="+mn-ea"/>
                      </a:rPr>
                      <m:t>)</m:t>
                    </m:r>
                  </m:oMath>
                </a14:m>
                <a:r>
                  <a:rPr lang="zh-CN" altLang="en-US" sz="2400" dirty="0">
                    <a:solidFill>
                      <a:srgbClr val="009999"/>
                    </a:solidFill>
                    <a:sym typeface="+mn-ea"/>
                  </a:rPr>
                  <a:t>是构成该路径的所有边的权值之和</a:t>
                </a:r>
                <a:r>
                  <a:rPr lang="zh-CN" altLang="en-US" sz="2400" dirty="0">
                    <a:sym typeface="+mn-ea"/>
                  </a:rPr>
                  <a:t>，在所有的从结点</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oMath>
                </a14:m>
                <a:r>
                  <a:rPr lang="zh-CN" altLang="en-US" sz="2400" dirty="0">
                    <a:sym typeface="+mn-ea"/>
                  </a:rPr>
                  <a:t>到结点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的路径当中，</a:t>
                </a:r>
                <a:r>
                  <a:rPr lang="zh-CN" altLang="en-US" sz="2400" dirty="0">
                    <a:solidFill>
                      <a:srgbClr val="0000FF"/>
                    </a:solidFill>
                    <a:sym typeface="+mn-ea"/>
                  </a:rPr>
                  <a:t>权值最小</a:t>
                </a:r>
                <a:r>
                  <a:rPr lang="zh-CN" altLang="en-US" sz="2400" dirty="0">
                    <a:sym typeface="+mn-ea"/>
                  </a:rPr>
                  <a:t>的那条路径称之为从</a:t>
                </a:r>
                <a14:m>
                  <m:oMath xmlns:m="http://schemas.openxmlformats.org/officeDocument/2006/math">
                    <m:r>
                      <a:rPr lang="en-US" altLang="zh-CN" sz="2400" i="1" dirty="0">
                        <a:latin typeface="Cambria Math" panose="02040503050406030204" charset="0"/>
                        <a:cs typeface="Cambria Math" panose="02040503050406030204" charset="0"/>
                        <a:sym typeface="+mn-ea"/>
                      </a:rPr>
                      <m:t>𝑢</m:t>
                    </m:r>
                  </m:oMath>
                </a14:m>
                <a:r>
                  <a:rPr lang="zh-CN" altLang="en-US" sz="2400" dirty="0">
                    <a:sym typeface="+mn-ea"/>
                  </a:rPr>
                  <a:t>到</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a:t>
                </a:r>
                <a:r>
                  <a:rPr lang="zh-CN" altLang="en-US" sz="2400" dirty="0">
                    <a:solidFill>
                      <a:srgbClr val="FF0000"/>
                    </a:solidFill>
                    <a:sym typeface="+mn-ea"/>
                  </a:rPr>
                  <a:t>最短路径</a:t>
                </a:r>
                <a:r>
                  <a:rPr lang="zh-CN" altLang="en-US" sz="2400" dirty="0">
                    <a:sym typeface="+mn-ea"/>
                  </a:rPr>
                  <a:t>。</a:t>
                </a:r>
              </a:p>
              <a:p>
                <a:pPr>
                  <a:lnSpc>
                    <a:spcPct val="160000"/>
                  </a:lnSpc>
                </a:pPr>
                <a:r>
                  <a:rPr lang="zh-CN" altLang="en-US" sz="2400" b="1" dirty="0">
                    <a:sym typeface="+mn-ea"/>
                  </a:rPr>
                  <a:t>问题</a:t>
                </a:r>
                <a:r>
                  <a:rPr lang="zh-CN" altLang="en-US" sz="2400" dirty="0">
                    <a:sym typeface="+mn-ea"/>
                  </a:rPr>
                  <a:t>：给定加权图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sym typeface="+mn-ea"/>
                  </a:rPr>
                  <a:t>，以及源点</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oMath>
                </a14:m>
                <a:r>
                  <a:rPr lang="zh-CN" altLang="en-US" sz="2400" dirty="0">
                    <a:sym typeface="+mn-ea"/>
                  </a:rPr>
                  <a:t>，对于所有的其他结点</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a:t>
                </a:r>
                <a14:m>
                  <m:oMath xmlns:m="http://schemas.openxmlformats.org/officeDocument/2006/math">
                    <m:r>
                      <a:rPr lang="en-US" altLang="zh-CN" sz="2400" i="1" dirty="0">
                        <a:latin typeface="Cambria Math" panose="02040503050406030204" charset="0"/>
                        <a:cs typeface="Cambria Math" panose="02040503050406030204" charset="0"/>
                        <a:sym typeface="+mn-ea"/>
                      </a:rPr>
                      <m:t>𝑠</m:t>
                    </m:r>
                  </m:oMath>
                </a14:m>
                <a:r>
                  <a:rPr lang="zh-CN" altLang="en-US" sz="2400" dirty="0">
                    <a:sym typeface="+mn-ea"/>
                  </a:rPr>
                  <a:t>到</a:t>
                </a:r>
                <a14:m>
                  <m:oMath xmlns:m="http://schemas.openxmlformats.org/officeDocument/2006/math">
                    <m:r>
                      <a:rPr lang="en-US" altLang="zh-CN" sz="2400" i="1" dirty="0">
                        <a:latin typeface="Cambria Math" panose="02040503050406030204" charset="0"/>
                        <a:cs typeface="Cambria Math" panose="02040503050406030204" charset="0"/>
                        <a:sym typeface="+mn-ea"/>
                      </a:rPr>
                      <m:t>𝑣</m:t>
                    </m:r>
                  </m:oMath>
                </a14:m>
                <a:r>
                  <a:rPr lang="zh-CN" altLang="en-US" sz="2400" dirty="0">
                    <a:sym typeface="+mn-ea"/>
                  </a:rPr>
                  <a:t>的最短路径有多长？该路径由哪些边组成？</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1791970" y="1307681"/>
                <a:ext cx="9231630" cy="4985371"/>
              </a:xfrm>
              <a:blipFill>
                <a:blip r:embed="rId2"/>
                <a:stretch>
                  <a:fillRect l="-1100"/>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54270" y="1233228"/>
            <a:ext cx="6719570" cy="8597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8.2   </a:t>
            </a:r>
            <a:r>
              <a:rPr lang="zh-CN" altLang="en-US" dirty="0"/>
              <a:t>最短路径问题示例</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4954270" y="1221740"/>
            <a:ext cx="6685280" cy="5057775"/>
          </a:xfrm>
        </p:spPr>
        <p:txBody>
          <a:bodyPr>
            <a:normAutofit/>
          </a:bodyPr>
          <a:lstStyle/>
          <a:p>
            <a:pPr>
              <a:lnSpc>
                <a:spcPct val="110000"/>
              </a:lnSpc>
            </a:pPr>
            <a:r>
              <a:rPr lang="zh-CN" altLang="en-US" sz="2400" b="1" dirty="0">
                <a:sym typeface="+mn-ea"/>
              </a:rPr>
              <a:t>问题</a:t>
            </a:r>
            <a:r>
              <a:rPr lang="zh-CN" altLang="en-US" sz="2400" dirty="0">
                <a:sym typeface="+mn-ea"/>
              </a:rPr>
              <a:t>：在左图所示的交通网络中找一条从北京到上海的最短路径，如何计算这条最短路径？</a:t>
            </a:r>
          </a:p>
          <a:p>
            <a:pPr>
              <a:lnSpc>
                <a:spcPct val="110000"/>
              </a:lnSpc>
            </a:pPr>
            <a:endParaRPr lang="en-US" altLang="zh-CN" sz="1800" dirty="0"/>
          </a:p>
          <a:p>
            <a:pPr>
              <a:lnSpc>
                <a:spcPct val="110000"/>
              </a:lnSpc>
            </a:pPr>
            <a:endParaRPr lang="zh-CN" altLang="zh-CN" sz="2400" dirty="0"/>
          </a:p>
          <a:p>
            <a:pPr>
              <a:lnSpc>
                <a:spcPct val="110000"/>
              </a:lnSpc>
            </a:pPr>
            <a:endParaRPr lang="zh-CN" altLang="zh-CN" sz="2400" dirty="0"/>
          </a:p>
          <a:p>
            <a:pPr>
              <a:lnSpc>
                <a:spcPct val="110000"/>
              </a:lnSpc>
            </a:pPr>
            <a:endParaRPr lang="en-US" altLang="zh-CN" sz="2400" dirty="0"/>
          </a:p>
        </p:txBody>
      </p:sp>
      <p:grpSp>
        <p:nvGrpSpPr>
          <p:cNvPr id="687711766" name="组合 1"/>
          <p:cNvGrpSpPr/>
          <p:nvPr/>
        </p:nvGrpSpPr>
        <p:grpSpPr>
          <a:xfrm>
            <a:off x="212725" y="1409065"/>
            <a:ext cx="4815205" cy="4679119"/>
            <a:chOff x="0" y="0"/>
            <a:chExt cx="3601085" cy="3308824"/>
          </a:xfrm>
        </p:grpSpPr>
        <p:pic>
          <p:nvPicPr>
            <p:cNvPr id="610" name="图片 610"/>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339505" y="0"/>
              <a:ext cx="2878455" cy="2997200"/>
            </a:xfrm>
            <a:prstGeom prst="rect">
              <a:avLst/>
            </a:prstGeom>
          </p:spPr>
        </p:pic>
        <p:sp>
          <p:nvSpPr>
            <p:cNvPr id="611" name="文本框 611"/>
            <p:cNvSpPr txBox="1"/>
            <p:nvPr>
              <p:custDataLst>
                <p:tags r:id="rId2"/>
              </p:custDataLst>
            </p:nvPr>
          </p:nvSpPr>
          <p:spPr>
            <a:xfrm>
              <a:off x="0" y="3091180"/>
              <a:ext cx="3601085" cy="217644"/>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rPr>
                <a:t>交通网络示意图</a:t>
              </a:r>
            </a:p>
          </p:txBody>
        </p:sp>
      </p:grpSp>
      <p:sp>
        <p:nvSpPr>
          <p:cNvPr id="6" name="文本框 5">
            <a:extLst>
              <a:ext uri="{FF2B5EF4-FFF2-40B4-BE49-F238E27FC236}">
                <a16:creationId xmlns:a16="http://schemas.microsoft.com/office/drawing/2014/main" id="{F10B6260-0A55-4AA1-5527-3B668C97BAA6}"/>
              </a:ext>
            </a:extLst>
          </p:cNvPr>
          <p:cNvSpPr txBox="1"/>
          <p:nvPr/>
        </p:nvSpPr>
        <p:spPr>
          <a:xfrm>
            <a:off x="4863919" y="5219048"/>
            <a:ext cx="6974986" cy="461665"/>
          </a:xfrm>
          <a:prstGeom prst="rect">
            <a:avLst/>
          </a:prstGeom>
          <a:solidFill>
            <a:srgbClr val="009999"/>
          </a:solid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最短路径</a:t>
            </a:r>
            <a:r>
              <a:rPr kumimoji="1" lang="zh-CN" altLang="en-US" sz="2400" dirty="0">
                <a:solidFill>
                  <a:schemeClr val="bg1"/>
                </a:solidFill>
                <a:latin typeface="Microsoft YaHei" panose="020B0503020204020204" pitchFamily="34" charset="-122"/>
                <a:ea typeface="Microsoft YaHei" panose="020B0503020204020204" pitchFamily="34" charset="-122"/>
              </a:rPr>
              <a:t>：北京 </a:t>
            </a:r>
            <a:r>
              <a:rPr kumimoji="1" lang="en-US" altLang="zh-CN" sz="2400" dirty="0">
                <a:solidFill>
                  <a:schemeClr val="bg1"/>
                </a:solidFill>
                <a:latin typeface="Microsoft YaHei" panose="020B0503020204020204" pitchFamily="34" charset="-122"/>
                <a:ea typeface="Microsoft YaHei" panose="020B0503020204020204" pitchFamily="34" charset="-122"/>
              </a:rPr>
              <a:t>-&gt;</a:t>
            </a:r>
            <a:r>
              <a:rPr kumimoji="1" lang="zh-CN" altLang="en-US" sz="2400" dirty="0">
                <a:solidFill>
                  <a:schemeClr val="bg1"/>
                </a:solidFill>
                <a:latin typeface="Microsoft YaHei" panose="020B0503020204020204" pitchFamily="34" charset="-122"/>
                <a:ea typeface="Microsoft YaHei" panose="020B0503020204020204" pitchFamily="34" charset="-122"/>
              </a:rPr>
              <a:t> 天津 </a:t>
            </a:r>
            <a:r>
              <a:rPr kumimoji="1" lang="en-US" altLang="zh-CN" sz="2400" dirty="0">
                <a:solidFill>
                  <a:schemeClr val="bg1"/>
                </a:solidFill>
                <a:latin typeface="Microsoft YaHei" panose="020B0503020204020204" pitchFamily="34" charset="-122"/>
                <a:ea typeface="Microsoft YaHei" panose="020B0503020204020204" pitchFamily="34" charset="-122"/>
              </a:rPr>
              <a:t>-&gt;</a:t>
            </a:r>
            <a:r>
              <a:rPr kumimoji="1" lang="zh-CN" altLang="en-US" sz="2400" dirty="0">
                <a:solidFill>
                  <a:schemeClr val="bg1"/>
                </a:solidFill>
                <a:latin typeface="Microsoft YaHei" panose="020B0503020204020204" pitchFamily="34" charset="-122"/>
                <a:ea typeface="Microsoft YaHei" panose="020B0503020204020204" pitchFamily="34" charset="-122"/>
              </a:rPr>
              <a:t> 济南 </a:t>
            </a:r>
            <a:r>
              <a:rPr kumimoji="1" lang="en-US" altLang="zh-CN" sz="2400" dirty="0">
                <a:solidFill>
                  <a:schemeClr val="bg1"/>
                </a:solidFill>
                <a:latin typeface="Microsoft YaHei" panose="020B0503020204020204" pitchFamily="34" charset="-122"/>
                <a:ea typeface="Microsoft YaHei" panose="020B0503020204020204" pitchFamily="34" charset="-122"/>
              </a:rPr>
              <a:t>-&gt;</a:t>
            </a:r>
            <a:r>
              <a:rPr kumimoji="1" lang="zh-CN" altLang="en-US" sz="2400" dirty="0">
                <a:solidFill>
                  <a:schemeClr val="bg1"/>
                </a:solidFill>
                <a:latin typeface="Microsoft YaHei" panose="020B0503020204020204" pitchFamily="34" charset="-122"/>
                <a:ea typeface="Microsoft YaHei" panose="020B0503020204020204" pitchFamily="34" charset="-122"/>
              </a:rPr>
              <a:t> 南京 </a:t>
            </a:r>
            <a:r>
              <a:rPr kumimoji="1" lang="en-US" altLang="zh-CN" sz="2400" dirty="0">
                <a:solidFill>
                  <a:schemeClr val="bg1"/>
                </a:solidFill>
                <a:latin typeface="Microsoft YaHei" panose="020B0503020204020204" pitchFamily="34" charset="-122"/>
                <a:ea typeface="Microsoft YaHei" panose="020B0503020204020204" pitchFamily="34" charset="-122"/>
              </a:rPr>
              <a:t>-&gt;</a:t>
            </a:r>
            <a:r>
              <a:rPr kumimoji="1" lang="zh-CN" altLang="en-US" sz="2400" dirty="0">
                <a:solidFill>
                  <a:schemeClr val="bg1"/>
                </a:solidFill>
                <a:latin typeface="Microsoft YaHei" panose="020B0503020204020204" pitchFamily="34" charset="-122"/>
                <a:ea typeface="Microsoft YaHei" panose="020B0503020204020204" pitchFamily="34" charset="-122"/>
              </a:rPr>
              <a:t> 上海</a:t>
            </a:r>
          </a:p>
        </p:txBody>
      </p:sp>
      <p:sp>
        <p:nvSpPr>
          <p:cNvPr id="7" name="文本框 6">
            <a:extLst>
              <a:ext uri="{FF2B5EF4-FFF2-40B4-BE49-F238E27FC236}">
                <a16:creationId xmlns:a16="http://schemas.microsoft.com/office/drawing/2014/main" id="{3318BFB2-616C-E76C-6202-CBDDAC395C07}"/>
              </a:ext>
            </a:extLst>
          </p:cNvPr>
          <p:cNvSpPr txBox="1"/>
          <p:nvPr/>
        </p:nvSpPr>
        <p:spPr>
          <a:xfrm>
            <a:off x="4863919" y="5760805"/>
            <a:ext cx="6865982" cy="461665"/>
          </a:xfrm>
          <a:prstGeom prst="rect">
            <a:avLst/>
          </a:prstGeom>
          <a:solidFill>
            <a:srgbClr val="009999"/>
          </a:solid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最短路径长度</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113+259+534+264</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a:t>
            </a:r>
            <a:r>
              <a:rPr kumimoji="1" lang="zh-CN" altLang="en-US" sz="2400" dirty="0">
                <a:solidFill>
                  <a:schemeClr val="bg1"/>
                </a:solidFill>
                <a:latin typeface="Microsoft YaHei" panose="020B0503020204020204" pitchFamily="34" charset="-122"/>
                <a:ea typeface="Microsoft YaHei" panose="020B0503020204020204" pitchFamily="34" charset="-122"/>
              </a:rPr>
              <a:t> </a:t>
            </a:r>
            <a:r>
              <a:rPr kumimoji="1" lang="en-US" altLang="zh-CN" sz="2400" dirty="0">
                <a:solidFill>
                  <a:schemeClr val="bg1"/>
                </a:solidFill>
                <a:latin typeface="Microsoft YaHei" panose="020B0503020204020204" pitchFamily="34" charset="-122"/>
                <a:ea typeface="Microsoft YaHei" panose="020B0503020204020204" pitchFamily="34" charset="-122"/>
              </a:rPr>
              <a:t>1170km</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0245ECD0-5E66-ED5D-544E-932446492B6D}"/>
              </a:ext>
            </a:extLst>
          </p:cNvPr>
          <p:cNvSpPr txBox="1"/>
          <p:nvPr/>
        </p:nvSpPr>
        <p:spPr>
          <a:xfrm>
            <a:off x="5664668" y="2477663"/>
            <a:ext cx="485902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路径</a:t>
            </a:r>
            <a:r>
              <a:rPr kumimoji="1" lang="en-US" altLang="zh-CN" dirty="0">
                <a:latin typeface="Microsoft YaHei" panose="020B0503020204020204" pitchFamily="34" charset="-122"/>
                <a:ea typeface="Microsoft YaHei" panose="020B0503020204020204" pitchFamily="34" charset="-122"/>
              </a:rPr>
              <a:t>1</a:t>
            </a:r>
            <a:r>
              <a:rPr kumimoji="1" lang="zh-CN" altLang="en-US" dirty="0"/>
              <a:t>：  北京 </a:t>
            </a:r>
            <a:r>
              <a:rPr kumimoji="1" lang="en-US" altLang="zh-CN" dirty="0">
                <a:sym typeface="Wingdings" pitchFamily="2" charset="2"/>
              </a:rPr>
              <a:t></a:t>
            </a:r>
            <a:r>
              <a:rPr kumimoji="1" lang="zh-CN" altLang="en-US" dirty="0"/>
              <a:t> 天津  </a:t>
            </a:r>
            <a:r>
              <a:rPr kumimoji="1" lang="en-US" altLang="zh-CN" dirty="0">
                <a:sym typeface="Wingdings" pitchFamily="2" charset="2"/>
              </a:rPr>
              <a:t></a:t>
            </a:r>
            <a:r>
              <a:rPr kumimoji="1" lang="zh-CN" altLang="en-US" dirty="0">
                <a:sym typeface="Wingdings" pitchFamily="2" charset="2"/>
              </a:rPr>
              <a:t> 济南 </a:t>
            </a:r>
            <a:r>
              <a:rPr kumimoji="1" lang="en-US" altLang="zh-CN" dirty="0">
                <a:sym typeface="Wingdings" pitchFamily="2" charset="2"/>
              </a:rPr>
              <a:t></a:t>
            </a:r>
            <a:r>
              <a:rPr kumimoji="1" lang="zh-CN" altLang="en-US" dirty="0">
                <a:sym typeface="Wingdings" pitchFamily="2" charset="2"/>
              </a:rPr>
              <a:t> 南京 </a:t>
            </a:r>
            <a:r>
              <a:rPr kumimoji="1" lang="en-US" altLang="zh-CN" dirty="0">
                <a:sym typeface="Wingdings" pitchFamily="2" charset="2"/>
              </a:rPr>
              <a:t></a:t>
            </a:r>
            <a:r>
              <a:rPr kumimoji="1" lang="zh-CN" altLang="en-US" dirty="0">
                <a:sym typeface="Wingdings" pitchFamily="2" charset="2"/>
              </a:rPr>
              <a:t> 上海</a:t>
            </a:r>
            <a:r>
              <a:rPr kumimoji="1" lang="zh-CN" altLang="en-US" dirty="0"/>
              <a:t> </a:t>
            </a:r>
          </a:p>
        </p:txBody>
      </p:sp>
      <p:sp>
        <p:nvSpPr>
          <p:cNvPr id="10" name="文本框 9">
            <a:extLst>
              <a:ext uri="{FF2B5EF4-FFF2-40B4-BE49-F238E27FC236}">
                <a16:creationId xmlns:a16="http://schemas.microsoft.com/office/drawing/2014/main" id="{DB1253D1-6A6B-0935-18D9-61484A7BB8E1}"/>
              </a:ext>
            </a:extLst>
          </p:cNvPr>
          <p:cNvSpPr txBox="1"/>
          <p:nvPr/>
        </p:nvSpPr>
        <p:spPr>
          <a:xfrm>
            <a:off x="5664668" y="3252526"/>
            <a:ext cx="5089855"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路径</a:t>
            </a:r>
            <a:r>
              <a:rPr kumimoji="1" lang="en-US" altLang="zh-CN" dirty="0">
                <a:latin typeface="Microsoft YaHei" panose="020B0503020204020204" pitchFamily="34" charset="-122"/>
                <a:ea typeface="Microsoft YaHei" panose="020B0503020204020204" pitchFamily="34" charset="-122"/>
              </a:rPr>
              <a:t>2</a:t>
            </a:r>
            <a:r>
              <a:rPr kumimoji="1" lang="zh-CN" altLang="en-US" dirty="0"/>
              <a:t>： 北京 </a:t>
            </a:r>
            <a:r>
              <a:rPr kumimoji="1" lang="en-US" altLang="zh-CN" dirty="0">
                <a:sym typeface="Wingdings" pitchFamily="2" charset="2"/>
              </a:rPr>
              <a:t></a:t>
            </a:r>
            <a:r>
              <a:rPr kumimoji="1" lang="zh-CN" altLang="en-US" dirty="0"/>
              <a:t> 石家庄  </a:t>
            </a:r>
            <a:r>
              <a:rPr kumimoji="1" lang="en-US" altLang="zh-CN" dirty="0">
                <a:sym typeface="Wingdings" pitchFamily="2" charset="2"/>
              </a:rPr>
              <a:t></a:t>
            </a:r>
            <a:r>
              <a:rPr kumimoji="1" lang="zh-CN" altLang="en-US" dirty="0">
                <a:sym typeface="Wingdings" pitchFamily="2" charset="2"/>
              </a:rPr>
              <a:t> 郑州 </a:t>
            </a:r>
            <a:r>
              <a:rPr kumimoji="1" lang="en-US" altLang="zh-CN" dirty="0">
                <a:sym typeface="Wingdings" pitchFamily="2" charset="2"/>
              </a:rPr>
              <a:t></a:t>
            </a:r>
            <a:r>
              <a:rPr kumimoji="1" lang="zh-CN" altLang="en-US" dirty="0">
                <a:sym typeface="Wingdings" pitchFamily="2" charset="2"/>
              </a:rPr>
              <a:t> 合肥 </a:t>
            </a:r>
            <a:r>
              <a:rPr kumimoji="1" lang="en-US" altLang="zh-CN" dirty="0">
                <a:sym typeface="Wingdings" pitchFamily="2" charset="2"/>
              </a:rPr>
              <a:t></a:t>
            </a:r>
            <a:r>
              <a:rPr kumimoji="1" lang="zh-CN" altLang="en-US" dirty="0">
                <a:sym typeface="Wingdings" pitchFamily="2" charset="2"/>
              </a:rPr>
              <a:t> 上海</a:t>
            </a:r>
            <a:r>
              <a:rPr kumimoji="1" lang="zh-CN" altLang="en-US" dirty="0"/>
              <a:t> </a:t>
            </a:r>
          </a:p>
        </p:txBody>
      </p:sp>
      <p:sp>
        <p:nvSpPr>
          <p:cNvPr id="11" name="文本框 10">
            <a:extLst>
              <a:ext uri="{FF2B5EF4-FFF2-40B4-BE49-F238E27FC236}">
                <a16:creationId xmlns:a16="http://schemas.microsoft.com/office/drawing/2014/main" id="{B7CC945C-E01D-574B-0539-7EB48AFBE43D}"/>
              </a:ext>
            </a:extLst>
          </p:cNvPr>
          <p:cNvSpPr txBox="1"/>
          <p:nvPr/>
        </p:nvSpPr>
        <p:spPr>
          <a:xfrm>
            <a:off x="5664668" y="4031379"/>
            <a:ext cx="5088252"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路径</a:t>
            </a:r>
            <a:r>
              <a:rPr kumimoji="1" lang="en-US" altLang="zh-CN" dirty="0">
                <a:latin typeface="Microsoft YaHei" panose="020B0503020204020204" pitchFamily="34" charset="-122"/>
                <a:ea typeface="Microsoft YaHei" panose="020B0503020204020204" pitchFamily="34" charset="-122"/>
              </a:rPr>
              <a:t>3</a:t>
            </a:r>
            <a:r>
              <a:rPr kumimoji="1" lang="zh-CN" altLang="en-US" dirty="0"/>
              <a:t>： 北京 </a:t>
            </a:r>
            <a:r>
              <a:rPr kumimoji="1" lang="en-US" altLang="zh-CN" dirty="0">
                <a:sym typeface="Wingdings" pitchFamily="2" charset="2"/>
              </a:rPr>
              <a:t></a:t>
            </a:r>
            <a:r>
              <a:rPr kumimoji="1" lang="zh-CN" altLang="en-US" dirty="0"/>
              <a:t> 石家庄  </a:t>
            </a:r>
            <a:r>
              <a:rPr kumimoji="1" lang="en-US" altLang="zh-CN" dirty="0">
                <a:sym typeface="Wingdings" pitchFamily="2" charset="2"/>
              </a:rPr>
              <a:t></a:t>
            </a:r>
            <a:r>
              <a:rPr kumimoji="1" lang="zh-CN" altLang="en-US" dirty="0">
                <a:sym typeface="Wingdings" pitchFamily="2" charset="2"/>
              </a:rPr>
              <a:t> 济南 </a:t>
            </a:r>
            <a:r>
              <a:rPr kumimoji="1" lang="en-US" altLang="zh-CN" dirty="0">
                <a:sym typeface="Wingdings" pitchFamily="2" charset="2"/>
              </a:rPr>
              <a:t></a:t>
            </a:r>
            <a:r>
              <a:rPr kumimoji="1" lang="zh-CN" altLang="en-US" dirty="0">
                <a:sym typeface="Wingdings" pitchFamily="2" charset="2"/>
              </a:rPr>
              <a:t> 合肥 </a:t>
            </a:r>
            <a:r>
              <a:rPr kumimoji="1" lang="en-US" altLang="zh-CN" dirty="0">
                <a:sym typeface="Wingdings" pitchFamily="2" charset="2"/>
              </a:rPr>
              <a:t></a:t>
            </a:r>
            <a:r>
              <a:rPr kumimoji="1" lang="zh-CN" altLang="en-US" dirty="0">
                <a:sym typeface="Wingdings" pitchFamily="2" charset="2"/>
              </a:rPr>
              <a:t> 上海</a:t>
            </a:r>
            <a:r>
              <a:rPr kumimoji="1" lang="zh-CN" altLang="en-US" dirty="0"/>
              <a:t> </a:t>
            </a:r>
          </a:p>
        </p:txBody>
      </p:sp>
      <p:sp>
        <p:nvSpPr>
          <p:cNvPr id="12" name="文本框 11">
            <a:extLst>
              <a:ext uri="{FF2B5EF4-FFF2-40B4-BE49-F238E27FC236}">
                <a16:creationId xmlns:a16="http://schemas.microsoft.com/office/drawing/2014/main" id="{AE8B5E78-773C-D2F2-A963-3B851914F6AD}"/>
              </a:ext>
            </a:extLst>
          </p:cNvPr>
          <p:cNvSpPr txBox="1"/>
          <p:nvPr/>
        </p:nvSpPr>
        <p:spPr>
          <a:xfrm flipV="1">
            <a:off x="5684739" y="4770044"/>
            <a:ext cx="934994" cy="369332"/>
          </a:xfrm>
          <a:prstGeom prst="rect">
            <a:avLst/>
          </a:prstGeom>
          <a:noFill/>
        </p:spPr>
        <p:txBody>
          <a:bodyPr wrap="square" rtlCol="0">
            <a:spAutoFit/>
          </a:bodyPr>
          <a:lstStyle/>
          <a:p>
            <a:r>
              <a:rPr kumimoji="1" lang="zh-CN" altLang="en-US" dirty="0"/>
              <a:t>。。。。</a:t>
            </a:r>
          </a:p>
        </p:txBody>
      </p:sp>
    </p:spTree>
    <p:extLst>
      <p:ext uri="{BB962C8B-B14F-4D97-AF65-F5344CB8AC3E}">
        <p14:creationId xmlns:p14="http://schemas.microsoft.com/office/powerpoint/2010/main" val="163945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128" y="484911"/>
            <a:ext cx="10515600" cy="518958"/>
          </a:xfrm>
        </p:spPr>
        <p:txBody>
          <a:bodyPr>
            <a:normAutofit/>
          </a:bodyPr>
          <a:lstStyle/>
          <a:p>
            <a:pPr lvl="0"/>
            <a:r>
              <a:rPr lang="zh-CN" altLang="en-US" dirty="0"/>
              <a:t>图的路径查找算法</a:t>
            </a:r>
          </a:p>
        </p:txBody>
      </p:sp>
      <p:sp>
        <p:nvSpPr>
          <p:cNvPr id="3" name="副标题 2"/>
          <p:cNvSpPr>
            <a:spLocks noGrp="1"/>
          </p:cNvSpPr>
          <p:nvPr>
            <p:ph type="subTitle" idx="1"/>
          </p:nvPr>
        </p:nvSpPr>
        <p:spPr>
          <a:xfrm>
            <a:off x="584225" y="278840"/>
            <a:ext cx="4864359" cy="327421"/>
          </a:xfrm>
        </p:spPr>
        <p:txBody>
          <a:bodyPr/>
          <a:lstStyle/>
          <a:p>
            <a:r>
              <a:rPr lang="en-US" altLang="zh-CN" dirty="0"/>
              <a:t>8.2 </a:t>
            </a:r>
            <a:r>
              <a:rPr lang="zh-CN" altLang="en-US" dirty="0"/>
              <a:t>图的路径问题</a:t>
            </a:r>
          </a:p>
        </p:txBody>
      </p:sp>
      <p:sp>
        <p:nvSpPr>
          <p:cNvPr id="4" name="文本占位符 3"/>
          <p:cNvSpPr>
            <a:spLocks noGrp="1"/>
          </p:cNvSpPr>
          <p:nvPr>
            <p:ph type="body" idx="10"/>
          </p:nvPr>
        </p:nvSpPr>
        <p:spPr/>
        <p:txBody>
          <a:bodyPr/>
          <a:lstStyle/>
          <a:p>
            <a:r>
              <a:rPr lang="zh-CN" altLang="en-US" dirty="0"/>
              <a:t>数据结构</a:t>
            </a:r>
          </a:p>
        </p:txBody>
      </p:sp>
      <p:pic>
        <p:nvPicPr>
          <p:cNvPr id="9" name="图片 610">
            <a:extLst>
              <a:ext uri="{FF2B5EF4-FFF2-40B4-BE49-F238E27FC236}">
                <a16:creationId xmlns:a16="http://schemas.microsoft.com/office/drawing/2014/main" id="{527F4E4E-4983-0775-348D-3C99C2177C7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562335" y="866759"/>
            <a:ext cx="2392484" cy="2592643"/>
          </a:xfrm>
          <a:prstGeom prst="rect">
            <a:avLst/>
          </a:prstGeom>
        </p:spPr>
      </p:pic>
      <p:sp>
        <p:nvSpPr>
          <p:cNvPr id="5" name="文本框 4">
            <a:extLst>
              <a:ext uri="{FF2B5EF4-FFF2-40B4-BE49-F238E27FC236}">
                <a16:creationId xmlns:a16="http://schemas.microsoft.com/office/drawing/2014/main" id="{B1BD0FF0-9CF1-3106-C0D0-4ACA8DF4CCD3}"/>
              </a:ext>
            </a:extLst>
          </p:cNvPr>
          <p:cNvSpPr txBox="1"/>
          <p:nvPr/>
        </p:nvSpPr>
        <p:spPr>
          <a:xfrm>
            <a:off x="1741671" y="1786545"/>
            <a:ext cx="370691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算法</a:t>
            </a:r>
            <a:r>
              <a:rPr kumimoji="1" lang="en-US" altLang="zh-CN" sz="2400" b="1"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：深度优先遍历</a:t>
            </a:r>
            <a:r>
              <a:rPr kumimoji="1" lang="en-US" altLang="zh-CN" sz="2400" dirty="0">
                <a:latin typeface="Microsoft YaHei" panose="020B0503020204020204" pitchFamily="34" charset="-122"/>
                <a:ea typeface="Microsoft YaHei" panose="020B0503020204020204" pitchFamily="34" charset="-122"/>
              </a:rPr>
              <a:t>DFS</a:t>
            </a:r>
            <a:endParaRPr kumimoji="1" lang="zh-CN" altLang="en-US" sz="2400" dirty="0">
              <a:latin typeface="Microsoft YaHei" panose="020B0503020204020204" pitchFamily="34" charset="-122"/>
              <a:ea typeface="Microsoft YaHei" panose="020B0503020204020204" pitchFamily="34" charset="-122"/>
            </a:endParaRPr>
          </a:p>
        </p:txBody>
      </p:sp>
      <p:sp>
        <p:nvSpPr>
          <p:cNvPr id="7" name="燕尾形箭头 6">
            <a:extLst>
              <a:ext uri="{FF2B5EF4-FFF2-40B4-BE49-F238E27FC236}">
                <a16:creationId xmlns:a16="http://schemas.microsoft.com/office/drawing/2014/main" id="{7A0AE7EC-1289-1572-9C99-65BBA9A72E4B}"/>
              </a:ext>
            </a:extLst>
          </p:cNvPr>
          <p:cNvSpPr/>
          <p:nvPr/>
        </p:nvSpPr>
        <p:spPr>
          <a:xfrm rot="8426610">
            <a:off x="8062311" y="1181602"/>
            <a:ext cx="578357" cy="128631"/>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燕尾形箭头 11">
            <a:extLst>
              <a:ext uri="{FF2B5EF4-FFF2-40B4-BE49-F238E27FC236}">
                <a16:creationId xmlns:a16="http://schemas.microsoft.com/office/drawing/2014/main" id="{5218A6BA-062D-6B4B-3752-52611D88837D}"/>
              </a:ext>
            </a:extLst>
          </p:cNvPr>
          <p:cNvSpPr/>
          <p:nvPr/>
        </p:nvSpPr>
        <p:spPr>
          <a:xfrm rot="1770570">
            <a:off x="8024345" y="1729932"/>
            <a:ext cx="893863" cy="90396"/>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燕尾形箭头 15">
            <a:extLst>
              <a:ext uri="{FF2B5EF4-FFF2-40B4-BE49-F238E27FC236}">
                <a16:creationId xmlns:a16="http://schemas.microsoft.com/office/drawing/2014/main" id="{A5AC419C-548A-6C57-6F28-75A0DFD31549}"/>
              </a:ext>
            </a:extLst>
          </p:cNvPr>
          <p:cNvSpPr/>
          <p:nvPr/>
        </p:nvSpPr>
        <p:spPr>
          <a:xfrm rot="6719113">
            <a:off x="8326866" y="2474780"/>
            <a:ext cx="924735" cy="175966"/>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燕尾形箭头 17">
            <a:extLst>
              <a:ext uri="{FF2B5EF4-FFF2-40B4-BE49-F238E27FC236}">
                <a16:creationId xmlns:a16="http://schemas.microsoft.com/office/drawing/2014/main" id="{A552B747-C76B-66FE-EF8B-116D93874006}"/>
              </a:ext>
            </a:extLst>
          </p:cNvPr>
          <p:cNvSpPr/>
          <p:nvPr/>
        </p:nvSpPr>
        <p:spPr>
          <a:xfrm rot="503648">
            <a:off x="8728645" y="3171173"/>
            <a:ext cx="1015045" cy="184728"/>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C7148526-2F62-EF85-2DD2-8A9774E1EA93}"/>
              </a:ext>
            </a:extLst>
          </p:cNvPr>
          <p:cNvSpPr txBox="1"/>
          <p:nvPr/>
        </p:nvSpPr>
        <p:spPr>
          <a:xfrm>
            <a:off x="1183787" y="2518774"/>
            <a:ext cx="5614566" cy="1015663"/>
          </a:xfrm>
          <a:prstGeom prst="rect">
            <a:avLst/>
          </a:prstGeom>
          <a:solidFill>
            <a:srgbClr val="009999"/>
          </a:solid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特征</a:t>
            </a:r>
            <a:r>
              <a:rPr kumimoji="1" lang="zh-CN" altLang="en-US" sz="2000" dirty="0">
                <a:solidFill>
                  <a:schemeClr val="bg1"/>
                </a:solidFill>
                <a:latin typeface="Microsoft YaHei" panose="020B0503020204020204" pitchFamily="34" charset="-122"/>
                <a:ea typeface="Microsoft YaHei" panose="020B0503020204020204" pitchFamily="34" charset="-122"/>
              </a:rPr>
              <a:t>：尽可能</a:t>
            </a:r>
            <a:r>
              <a:rPr kumimoji="1" lang="zh-CN" altLang="en-US" sz="2000" dirty="0">
                <a:solidFill>
                  <a:srgbClr val="FFFF00"/>
                </a:solidFill>
                <a:latin typeface="Microsoft YaHei" panose="020B0503020204020204" pitchFamily="34" charset="-122"/>
                <a:ea typeface="Microsoft YaHei" panose="020B0503020204020204" pitchFamily="34" charset="-122"/>
              </a:rPr>
              <a:t>沿边</a:t>
            </a:r>
            <a:r>
              <a:rPr kumimoji="1" lang="zh-CN" altLang="en-US" sz="2000" dirty="0">
                <a:solidFill>
                  <a:schemeClr val="bg1"/>
                </a:solidFill>
                <a:latin typeface="Microsoft YaHei" panose="020B0503020204020204" pitchFamily="34" charset="-122"/>
                <a:ea typeface="Microsoft YaHei" panose="020B0503020204020204" pitchFamily="34" charset="-122"/>
              </a:rPr>
              <a:t>往图的深处探索，如果走不下去就回到前一个结点，相当于“</a:t>
            </a:r>
            <a:r>
              <a:rPr kumimoji="1" lang="zh-CN" altLang="en-US" sz="2000" dirty="0">
                <a:solidFill>
                  <a:srgbClr val="FFFF00"/>
                </a:solidFill>
                <a:latin typeface="Microsoft YaHei" panose="020B0503020204020204" pitchFamily="34" charset="-122"/>
                <a:ea typeface="Microsoft YaHei" panose="020B0503020204020204" pitchFamily="34" charset="-122"/>
              </a:rPr>
              <a:t>一条路走到黑</a:t>
            </a:r>
            <a:r>
              <a:rPr kumimoji="1" lang="zh-CN" altLang="en-US" sz="2000" dirty="0">
                <a:solidFill>
                  <a:schemeClr val="bg1"/>
                </a:solidFill>
                <a:latin typeface="Microsoft YaHei" panose="020B0503020204020204" pitchFamily="34" charset="-122"/>
                <a:ea typeface="Microsoft YaHei" panose="020B0503020204020204" pitchFamily="34" charset="-122"/>
              </a:rPr>
              <a:t>”的方式</a:t>
            </a:r>
          </a:p>
        </p:txBody>
      </p:sp>
      <p:sp>
        <p:nvSpPr>
          <p:cNvPr id="20" name="文本框 19">
            <a:extLst>
              <a:ext uri="{FF2B5EF4-FFF2-40B4-BE49-F238E27FC236}">
                <a16:creationId xmlns:a16="http://schemas.microsoft.com/office/drawing/2014/main" id="{F8BD3762-E30E-ECC5-0C32-4C409C64BD77}"/>
              </a:ext>
            </a:extLst>
          </p:cNvPr>
          <p:cNvSpPr txBox="1"/>
          <p:nvPr/>
        </p:nvSpPr>
        <p:spPr>
          <a:xfrm>
            <a:off x="1183787" y="4581593"/>
            <a:ext cx="3665234"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算法</a:t>
            </a:r>
            <a:r>
              <a:rPr kumimoji="1" lang="en-US" altLang="zh-CN" sz="2400" b="1"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：广度优先遍历</a:t>
            </a:r>
            <a:r>
              <a:rPr kumimoji="1" lang="en-US" altLang="zh-CN" sz="2400" dirty="0">
                <a:latin typeface="Microsoft YaHei" panose="020B0503020204020204" pitchFamily="34" charset="-122"/>
                <a:ea typeface="Microsoft YaHei" panose="020B0503020204020204" pitchFamily="34" charset="-122"/>
              </a:rPr>
              <a:t>BFS</a:t>
            </a:r>
            <a:endParaRPr kumimoji="1" lang="zh-CN" altLang="en-US" sz="2400" dirty="0">
              <a:latin typeface="Microsoft YaHei" panose="020B0503020204020204" pitchFamily="34" charset="-122"/>
              <a:ea typeface="Microsoft YaHei" panose="020B0503020204020204" pitchFamily="34" charset="-122"/>
            </a:endParaRPr>
          </a:p>
        </p:txBody>
      </p:sp>
      <p:pic>
        <p:nvPicPr>
          <p:cNvPr id="21" name="图片 610">
            <a:extLst>
              <a:ext uri="{FF2B5EF4-FFF2-40B4-BE49-F238E27FC236}">
                <a16:creationId xmlns:a16="http://schemas.microsoft.com/office/drawing/2014/main" id="{AFF12E7F-5BAB-A0ED-34F8-FD79263D00FB}"/>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a:ext>
            </a:extLst>
          </a:blip>
          <a:stretch>
            <a:fillRect/>
          </a:stretch>
        </p:blipFill>
        <p:spPr>
          <a:xfrm>
            <a:off x="7141979" y="3949384"/>
            <a:ext cx="2392484" cy="2592643"/>
          </a:xfrm>
          <a:prstGeom prst="rect">
            <a:avLst/>
          </a:prstGeom>
        </p:spPr>
      </p:pic>
      <p:cxnSp>
        <p:nvCxnSpPr>
          <p:cNvPr id="23" name="直线箭头连接符 22">
            <a:extLst>
              <a:ext uri="{FF2B5EF4-FFF2-40B4-BE49-F238E27FC236}">
                <a16:creationId xmlns:a16="http://schemas.microsoft.com/office/drawing/2014/main" id="{238AEE81-4C6A-A36B-C41A-745B7887CC02}"/>
              </a:ext>
            </a:extLst>
          </p:cNvPr>
          <p:cNvCxnSpPr/>
          <p:nvPr/>
        </p:nvCxnSpPr>
        <p:spPr>
          <a:xfrm flipH="1">
            <a:off x="7675206" y="4104277"/>
            <a:ext cx="511971" cy="3814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FBB976D-F4D4-2BEE-3847-DCBE67132B89}"/>
              </a:ext>
            </a:extLst>
          </p:cNvPr>
          <p:cNvCxnSpPr>
            <a:cxnSpLocks/>
          </p:cNvCxnSpPr>
          <p:nvPr/>
        </p:nvCxnSpPr>
        <p:spPr>
          <a:xfrm>
            <a:off x="8273189" y="4152974"/>
            <a:ext cx="342215" cy="2303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EE1330D-E67E-D9D7-43BD-526CC52AFA08}"/>
              </a:ext>
            </a:extLst>
          </p:cNvPr>
          <p:cNvSpPr txBox="1"/>
          <p:nvPr/>
        </p:nvSpPr>
        <p:spPr>
          <a:xfrm>
            <a:off x="7128615" y="4250724"/>
            <a:ext cx="301686" cy="369332"/>
          </a:xfrm>
          <a:prstGeom prst="rect">
            <a:avLst/>
          </a:prstGeom>
          <a:noFill/>
          <a:ln>
            <a:solidFill>
              <a:schemeClr val="accent5">
                <a:lumMod val="75000"/>
              </a:schemeClr>
            </a:solidFill>
          </a:ln>
        </p:spPr>
        <p:txBody>
          <a:bodyPr wrap="none" rtlCol="0">
            <a:spAutoFit/>
          </a:bodyPr>
          <a:lstStyle/>
          <a:p>
            <a:r>
              <a:rPr kumimoji="1" lang="en-US" altLang="zh-CN" dirty="0"/>
              <a:t>1</a:t>
            </a:r>
            <a:endParaRPr kumimoji="1" lang="zh-CN" altLang="en-US" dirty="0"/>
          </a:p>
        </p:txBody>
      </p:sp>
      <p:sp>
        <p:nvSpPr>
          <p:cNvPr id="27" name="文本框 26">
            <a:extLst>
              <a:ext uri="{FF2B5EF4-FFF2-40B4-BE49-F238E27FC236}">
                <a16:creationId xmlns:a16="http://schemas.microsoft.com/office/drawing/2014/main" id="{F23965A3-ED1A-1482-8270-ECDB0C173F43}"/>
              </a:ext>
            </a:extLst>
          </p:cNvPr>
          <p:cNvSpPr txBox="1"/>
          <p:nvPr/>
        </p:nvSpPr>
        <p:spPr>
          <a:xfrm>
            <a:off x="8837967" y="4254840"/>
            <a:ext cx="301686" cy="369332"/>
          </a:xfrm>
          <a:prstGeom prst="rect">
            <a:avLst/>
          </a:prstGeom>
          <a:noFill/>
          <a:ln>
            <a:solidFill>
              <a:schemeClr val="accent5">
                <a:lumMod val="75000"/>
              </a:schemeClr>
            </a:solidFill>
          </a:ln>
        </p:spPr>
        <p:txBody>
          <a:bodyPr wrap="none" rtlCol="0">
            <a:spAutoFit/>
          </a:bodyPr>
          <a:lstStyle/>
          <a:p>
            <a:r>
              <a:rPr kumimoji="1" lang="en-US" altLang="zh-CN" dirty="0"/>
              <a:t>1</a:t>
            </a:r>
            <a:endParaRPr kumimoji="1" lang="zh-CN" altLang="en-US" dirty="0"/>
          </a:p>
        </p:txBody>
      </p:sp>
      <p:cxnSp>
        <p:nvCxnSpPr>
          <p:cNvPr id="28" name="直线箭头连接符 27">
            <a:extLst>
              <a:ext uri="{FF2B5EF4-FFF2-40B4-BE49-F238E27FC236}">
                <a16:creationId xmlns:a16="http://schemas.microsoft.com/office/drawing/2014/main" id="{ED1B8117-CA37-0F49-DA29-E87312D79F91}"/>
              </a:ext>
            </a:extLst>
          </p:cNvPr>
          <p:cNvCxnSpPr>
            <a:cxnSpLocks/>
          </p:cNvCxnSpPr>
          <p:nvPr/>
        </p:nvCxnSpPr>
        <p:spPr>
          <a:xfrm flipH="1">
            <a:off x="7279458" y="4638571"/>
            <a:ext cx="251918" cy="74074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2" name="直线箭头连接符 31">
            <a:extLst>
              <a:ext uri="{FF2B5EF4-FFF2-40B4-BE49-F238E27FC236}">
                <a16:creationId xmlns:a16="http://schemas.microsoft.com/office/drawing/2014/main" id="{A024E9E7-330C-0064-8801-3750922AEF42}"/>
              </a:ext>
            </a:extLst>
          </p:cNvPr>
          <p:cNvCxnSpPr>
            <a:cxnSpLocks/>
          </p:cNvCxnSpPr>
          <p:nvPr/>
        </p:nvCxnSpPr>
        <p:spPr>
          <a:xfrm>
            <a:off x="7667018" y="4647810"/>
            <a:ext cx="777278" cy="42141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5" name="文本框 34">
            <a:extLst>
              <a:ext uri="{FF2B5EF4-FFF2-40B4-BE49-F238E27FC236}">
                <a16:creationId xmlns:a16="http://schemas.microsoft.com/office/drawing/2014/main" id="{AFC9DC40-4677-A62B-F773-153388FEDEB1}"/>
              </a:ext>
            </a:extLst>
          </p:cNvPr>
          <p:cNvSpPr txBox="1"/>
          <p:nvPr/>
        </p:nvSpPr>
        <p:spPr>
          <a:xfrm>
            <a:off x="6848525" y="5379311"/>
            <a:ext cx="301686" cy="369332"/>
          </a:xfrm>
          <a:prstGeom prst="rect">
            <a:avLst/>
          </a:prstGeom>
          <a:noFill/>
          <a:ln>
            <a:solidFill>
              <a:schemeClr val="accent5">
                <a:lumMod val="75000"/>
              </a:schemeClr>
            </a:solidFill>
          </a:ln>
        </p:spPr>
        <p:txBody>
          <a:bodyPr wrap="none" rtlCol="0">
            <a:spAutoFit/>
          </a:bodyPr>
          <a:lstStyle/>
          <a:p>
            <a:r>
              <a:rPr kumimoji="1" lang="en-US" altLang="zh-CN" dirty="0"/>
              <a:t>2</a:t>
            </a:r>
            <a:endParaRPr kumimoji="1" lang="zh-CN" altLang="en-US" dirty="0"/>
          </a:p>
        </p:txBody>
      </p:sp>
      <p:sp>
        <p:nvSpPr>
          <p:cNvPr id="36" name="文本框 35">
            <a:extLst>
              <a:ext uri="{FF2B5EF4-FFF2-40B4-BE49-F238E27FC236}">
                <a16:creationId xmlns:a16="http://schemas.microsoft.com/office/drawing/2014/main" id="{0E2CA7C6-674B-613E-3EC3-16CCA7B54EBF}"/>
              </a:ext>
            </a:extLst>
          </p:cNvPr>
          <p:cNvSpPr txBox="1"/>
          <p:nvPr/>
        </p:nvSpPr>
        <p:spPr>
          <a:xfrm>
            <a:off x="8743231" y="4913869"/>
            <a:ext cx="301686" cy="369332"/>
          </a:xfrm>
          <a:prstGeom prst="rect">
            <a:avLst/>
          </a:prstGeom>
          <a:noFill/>
          <a:ln>
            <a:solidFill>
              <a:schemeClr val="accent5">
                <a:lumMod val="75000"/>
              </a:schemeClr>
            </a:solidFill>
          </a:ln>
        </p:spPr>
        <p:txBody>
          <a:bodyPr wrap="none" rtlCol="0">
            <a:spAutoFit/>
          </a:bodyPr>
          <a:lstStyle/>
          <a:p>
            <a:r>
              <a:rPr kumimoji="1" lang="en-US" altLang="zh-CN" dirty="0"/>
              <a:t>2</a:t>
            </a:r>
            <a:endParaRPr kumimoji="1" lang="zh-CN" altLang="en-US" dirty="0"/>
          </a:p>
        </p:txBody>
      </p:sp>
      <p:cxnSp>
        <p:nvCxnSpPr>
          <p:cNvPr id="37" name="直线箭头连接符 36">
            <a:extLst>
              <a:ext uri="{FF2B5EF4-FFF2-40B4-BE49-F238E27FC236}">
                <a16:creationId xmlns:a16="http://schemas.microsoft.com/office/drawing/2014/main" id="{C7E4BD44-A584-4332-6F51-4A08C4088FE8}"/>
              </a:ext>
            </a:extLst>
          </p:cNvPr>
          <p:cNvCxnSpPr>
            <a:cxnSpLocks/>
          </p:cNvCxnSpPr>
          <p:nvPr/>
        </p:nvCxnSpPr>
        <p:spPr>
          <a:xfrm>
            <a:off x="7307373" y="5589496"/>
            <a:ext cx="822114" cy="583199"/>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直线箭头连接符 40">
            <a:extLst>
              <a:ext uri="{FF2B5EF4-FFF2-40B4-BE49-F238E27FC236}">
                <a16:creationId xmlns:a16="http://schemas.microsoft.com/office/drawing/2014/main" id="{F4868EC3-B7D5-09D1-78B3-01309269E907}"/>
              </a:ext>
            </a:extLst>
          </p:cNvPr>
          <p:cNvCxnSpPr>
            <a:cxnSpLocks/>
          </p:cNvCxnSpPr>
          <p:nvPr/>
        </p:nvCxnSpPr>
        <p:spPr>
          <a:xfrm>
            <a:off x="8562643" y="5193356"/>
            <a:ext cx="270440" cy="797885"/>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8174557-B5B0-C435-B86C-53F4FD9B4263}"/>
              </a:ext>
            </a:extLst>
          </p:cNvPr>
          <p:cNvSpPr txBox="1"/>
          <p:nvPr/>
        </p:nvSpPr>
        <p:spPr>
          <a:xfrm>
            <a:off x="9043915" y="5671752"/>
            <a:ext cx="301686" cy="369332"/>
          </a:xfrm>
          <a:prstGeom prst="rect">
            <a:avLst/>
          </a:prstGeom>
          <a:noFill/>
          <a:ln>
            <a:solidFill>
              <a:schemeClr val="accent5">
                <a:lumMod val="75000"/>
              </a:schemeClr>
            </a:solidFill>
          </a:ln>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D397D4F7-4F39-66DF-FC87-F0701C0E4A9C}"/>
              </a:ext>
            </a:extLst>
          </p:cNvPr>
          <p:cNvSpPr txBox="1"/>
          <p:nvPr/>
        </p:nvSpPr>
        <p:spPr>
          <a:xfrm>
            <a:off x="7985349" y="6392565"/>
            <a:ext cx="301686" cy="369332"/>
          </a:xfrm>
          <a:prstGeom prst="rect">
            <a:avLst/>
          </a:prstGeom>
          <a:noFill/>
          <a:ln>
            <a:solidFill>
              <a:schemeClr val="accent5">
                <a:lumMod val="75000"/>
              </a:schemeClr>
            </a:solidFill>
          </a:ln>
        </p:spPr>
        <p:txBody>
          <a:bodyPr wrap="none" rtlCol="0">
            <a:spAutoFit/>
          </a:bodyPr>
          <a:lstStyle/>
          <a:p>
            <a:r>
              <a:rPr kumimoji="1" lang="en-US" altLang="zh-CN" dirty="0"/>
              <a:t>3</a:t>
            </a:r>
            <a:endParaRPr kumimoji="1" lang="zh-CN" altLang="en-US" dirty="0"/>
          </a:p>
        </p:txBody>
      </p:sp>
      <p:cxnSp>
        <p:nvCxnSpPr>
          <p:cNvPr id="45" name="直线箭头连接符 44">
            <a:extLst>
              <a:ext uri="{FF2B5EF4-FFF2-40B4-BE49-F238E27FC236}">
                <a16:creationId xmlns:a16="http://schemas.microsoft.com/office/drawing/2014/main" id="{B0A36711-5CCE-BD25-F949-7368E8FBD668}"/>
              </a:ext>
            </a:extLst>
          </p:cNvPr>
          <p:cNvCxnSpPr>
            <a:cxnSpLocks/>
          </p:cNvCxnSpPr>
          <p:nvPr/>
        </p:nvCxnSpPr>
        <p:spPr>
          <a:xfrm>
            <a:off x="8324440" y="6277702"/>
            <a:ext cx="1021161" cy="175961"/>
          </a:xfrm>
          <a:prstGeom prst="straightConnector1">
            <a:avLst/>
          </a:prstGeom>
          <a:ln w="28575">
            <a:solidFill>
              <a:srgbClr val="0000FF"/>
            </a:solidFill>
            <a:tailEnd type="triangle"/>
          </a:ln>
        </p:spPr>
        <p:style>
          <a:lnRef idx="1">
            <a:schemeClr val="accent2"/>
          </a:lnRef>
          <a:fillRef idx="0">
            <a:schemeClr val="accent2"/>
          </a:fillRef>
          <a:effectRef idx="0">
            <a:schemeClr val="accent2"/>
          </a:effectRef>
          <a:fontRef idx="minor">
            <a:schemeClr val="tx1"/>
          </a:fontRef>
        </p:style>
      </p:cxnSp>
      <p:sp>
        <p:nvSpPr>
          <p:cNvPr id="47" name="文本框 46">
            <a:extLst>
              <a:ext uri="{FF2B5EF4-FFF2-40B4-BE49-F238E27FC236}">
                <a16:creationId xmlns:a16="http://schemas.microsoft.com/office/drawing/2014/main" id="{00B4F309-BA3A-98B3-96F5-37931B6936E0}"/>
              </a:ext>
            </a:extLst>
          </p:cNvPr>
          <p:cNvSpPr txBox="1"/>
          <p:nvPr/>
        </p:nvSpPr>
        <p:spPr>
          <a:xfrm>
            <a:off x="9591731" y="6268997"/>
            <a:ext cx="301686" cy="369332"/>
          </a:xfrm>
          <a:prstGeom prst="rect">
            <a:avLst/>
          </a:prstGeom>
          <a:noFill/>
          <a:ln>
            <a:solidFill>
              <a:schemeClr val="accent5">
                <a:lumMod val="75000"/>
              </a:schemeClr>
            </a:solidFill>
          </a:ln>
        </p:spPr>
        <p:txBody>
          <a:bodyPr wrap="none" rtlCol="0">
            <a:spAutoFit/>
          </a:bodyPr>
          <a:lstStyle/>
          <a:p>
            <a:r>
              <a:rPr kumimoji="1" lang="en-US" altLang="zh-CN" dirty="0"/>
              <a:t>4</a:t>
            </a:r>
            <a:endParaRPr kumimoji="1" lang="zh-CN" altLang="en-US" dirty="0"/>
          </a:p>
        </p:txBody>
      </p:sp>
      <p:sp>
        <p:nvSpPr>
          <p:cNvPr id="48" name="文本框 47">
            <a:extLst>
              <a:ext uri="{FF2B5EF4-FFF2-40B4-BE49-F238E27FC236}">
                <a16:creationId xmlns:a16="http://schemas.microsoft.com/office/drawing/2014/main" id="{1B510C95-CC44-DC03-B1C7-072CEA286F02}"/>
              </a:ext>
            </a:extLst>
          </p:cNvPr>
          <p:cNvSpPr txBox="1"/>
          <p:nvPr/>
        </p:nvSpPr>
        <p:spPr>
          <a:xfrm>
            <a:off x="8087576" y="3586281"/>
            <a:ext cx="301686" cy="369332"/>
          </a:xfrm>
          <a:prstGeom prst="rect">
            <a:avLst/>
          </a:prstGeom>
          <a:noFill/>
          <a:ln>
            <a:solidFill>
              <a:schemeClr val="accent5">
                <a:lumMod val="75000"/>
              </a:schemeClr>
            </a:solidFill>
          </a:ln>
        </p:spPr>
        <p:txBody>
          <a:bodyPr wrap="none" rtlCol="0">
            <a:spAutoFit/>
          </a:bodyPr>
          <a:lstStyle/>
          <a:p>
            <a:r>
              <a:rPr kumimoji="1" lang="en-US" altLang="zh-CN" dirty="0"/>
              <a:t>0</a:t>
            </a:r>
            <a:endParaRPr kumimoji="1" lang="zh-CN" altLang="en-US" dirty="0"/>
          </a:p>
        </p:txBody>
      </p:sp>
      <p:sp>
        <p:nvSpPr>
          <p:cNvPr id="50" name="文本框 49">
            <a:extLst>
              <a:ext uri="{FF2B5EF4-FFF2-40B4-BE49-F238E27FC236}">
                <a16:creationId xmlns:a16="http://schemas.microsoft.com/office/drawing/2014/main" id="{D6753AF3-7A9E-D623-3090-D61524477549}"/>
              </a:ext>
            </a:extLst>
          </p:cNvPr>
          <p:cNvSpPr txBox="1"/>
          <p:nvPr/>
        </p:nvSpPr>
        <p:spPr>
          <a:xfrm>
            <a:off x="618171" y="5210034"/>
            <a:ext cx="6019521" cy="707886"/>
          </a:xfrm>
          <a:prstGeom prst="rect">
            <a:avLst/>
          </a:prstGeom>
          <a:solidFill>
            <a:srgbClr val="009999"/>
          </a:solid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特征</a:t>
            </a:r>
            <a:r>
              <a:rPr kumimoji="1" lang="zh-CN" altLang="en-US" sz="2000" dirty="0">
                <a:solidFill>
                  <a:schemeClr val="bg1"/>
                </a:solidFill>
                <a:latin typeface="Microsoft YaHei" panose="020B0503020204020204" pitchFamily="34" charset="-122"/>
                <a:ea typeface="Microsoft YaHei" panose="020B0503020204020204" pitchFamily="34" charset="-122"/>
              </a:rPr>
              <a:t>：按层依次访问所有结点，相当于“</a:t>
            </a:r>
            <a:r>
              <a:rPr kumimoji="1" lang="zh-CN" altLang="en-US" sz="2000" dirty="0">
                <a:solidFill>
                  <a:srgbClr val="FFFF00"/>
                </a:solidFill>
                <a:latin typeface="Microsoft YaHei" panose="020B0503020204020204" pitchFamily="34" charset="-122"/>
                <a:ea typeface="Microsoft YaHei" panose="020B0503020204020204" pitchFamily="34" charset="-122"/>
              </a:rPr>
              <a:t>层层扩散</a:t>
            </a:r>
            <a:r>
              <a:rPr kumimoji="1" lang="zh-CN" altLang="en-US" sz="2000" dirty="0">
                <a:solidFill>
                  <a:schemeClr val="bg1"/>
                </a:solidFill>
                <a:latin typeface="Microsoft YaHei" panose="020B0503020204020204" pitchFamily="34" charset="-122"/>
                <a:ea typeface="Microsoft YaHei" panose="020B0503020204020204" pitchFamily="34" charset="-122"/>
              </a:rPr>
              <a:t>”的方式</a:t>
            </a:r>
          </a:p>
        </p:txBody>
      </p:sp>
      <p:sp>
        <p:nvSpPr>
          <p:cNvPr id="51" name="左箭头标注 50">
            <a:extLst>
              <a:ext uri="{FF2B5EF4-FFF2-40B4-BE49-F238E27FC236}">
                <a16:creationId xmlns:a16="http://schemas.microsoft.com/office/drawing/2014/main" id="{33505185-553A-E17B-7B3E-E6597C5176BE}"/>
              </a:ext>
            </a:extLst>
          </p:cNvPr>
          <p:cNvSpPr/>
          <p:nvPr/>
        </p:nvSpPr>
        <p:spPr>
          <a:xfrm>
            <a:off x="9255749" y="4510333"/>
            <a:ext cx="2693937" cy="1176404"/>
          </a:xfrm>
          <a:prstGeom prst="leftArrowCallout">
            <a:avLst>
              <a:gd name="adj1" fmla="val 25000"/>
              <a:gd name="adj2" fmla="val 25000"/>
              <a:gd name="adj3" fmla="val 25000"/>
              <a:gd name="adj4" fmla="val 817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结点的</a:t>
            </a:r>
            <a:r>
              <a:rPr kumimoji="1" lang="zh-CN" altLang="en-US" b="1" dirty="0">
                <a:latin typeface="Microsoft YaHei" panose="020B0503020204020204" pitchFamily="34" charset="-122"/>
                <a:ea typeface="Microsoft YaHei" panose="020B0503020204020204" pitchFamily="34" charset="-122"/>
              </a:rPr>
              <a:t>层数</a:t>
            </a:r>
            <a:r>
              <a:rPr kumimoji="1" lang="zh-CN" altLang="en-US" dirty="0">
                <a:latin typeface="Microsoft YaHei" panose="020B0503020204020204" pitchFamily="34" charset="-122"/>
                <a:ea typeface="Microsoft YaHei" panose="020B0503020204020204" pitchFamily="34" charset="-122"/>
              </a:rPr>
              <a:t>，等于从起点到结点的路径经过的</a:t>
            </a:r>
            <a:r>
              <a:rPr kumimoji="1" lang="zh-CN" altLang="en-US" dirty="0">
                <a:solidFill>
                  <a:srgbClr val="FFFF00"/>
                </a:solidFill>
                <a:latin typeface="Microsoft YaHei" panose="020B0503020204020204" pitchFamily="34" charset="-122"/>
                <a:ea typeface="Microsoft YaHei" panose="020B0503020204020204" pitchFamily="34" charset="-122"/>
              </a:rPr>
              <a:t>最少边数</a:t>
            </a:r>
          </a:p>
        </p:txBody>
      </p:sp>
      <p:cxnSp>
        <p:nvCxnSpPr>
          <p:cNvPr id="6" name="直线箭头连接符 5">
            <a:extLst>
              <a:ext uri="{FF2B5EF4-FFF2-40B4-BE49-F238E27FC236}">
                <a16:creationId xmlns:a16="http://schemas.microsoft.com/office/drawing/2014/main" id="{A8AA9E44-3A86-07D7-91F2-3AF86395BDAF}"/>
              </a:ext>
            </a:extLst>
          </p:cNvPr>
          <p:cNvCxnSpPr>
            <a:cxnSpLocks/>
          </p:cNvCxnSpPr>
          <p:nvPr/>
        </p:nvCxnSpPr>
        <p:spPr>
          <a:xfrm flipH="1">
            <a:off x="8553338" y="4510333"/>
            <a:ext cx="132625" cy="46979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直线箭头连接符 12">
            <a:extLst>
              <a:ext uri="{FF2B5EF4-FFF2-40B4-BE49-F238E27FC236}">
                <a16:creationId xmlns:a16="http://schemas.microsoft.com/office/drawing/2014/main" id="{73626456-41DE-7484-C310-D41A4131E27E}"/>
              </a:ext>
            </a:extLst>
          </p:cNvPr>
          <p:cNvCxnSpPr>
            <a:cxnSpLocks/>
          </p:cNvCxnSpPr>
          <p:nvPr/>
        </p:nvCxnSpPr>
        <p:spPr>
          <a:xfrm flipH="1">
            <a:off x="8238419" y="5185419"/>
            <a:ext cx="324224" cy="921435"/>
          </a:xfrm>
          <a:prstGeom prst="straightConnector1">
            <a:avLst/>
          </a:prstGeom>
          <a:ln w="28575">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线箭头连接符 16">
            <a:extLst>
              <a:ext uri="{FF2B5EF4-FFF2-40B4-BE49-F238E27FC236}">
                <a16:creationId xmlns:a16="http://schemas.microsoft.com/office/drawing/2014/main" id="{ED66DFF9-ED29-DB29-EC7E-099AA3A07FE2}"/>
              </a:ext>
            </a:extLst>
          </p:cNvPr>
          <p:cNvCxnSpPr>
            <a:cxnSpLocks/>
          </p:cNvCxnSpPr>
          <p:nvPr/>
        </p:nvCxnSpPr>
        <p:spPr>
          <a:xfrm>
            <a:off x="8984066" y="6161729"/>
            <a:ext cx="374899" cy="184811"/>
          </a:xfrm>
          <a:prstGeom prst="straightConnector1">
            <a:avLst/>
          </a:prstGeom>
          <a:ln w="28575">
            <a:solidFill>
              <a:srgbClr val="0000FF"/>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925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500"/>
                            </p:stCondLst>
                            <p:childTnLst>
                              <p:par>
                                <p:cTn id="13" presetID="5"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par>
                          <p:cTn id="32" fill="hold">
                            <p:stCondLst>
                              <p:cond delay="0"/>
                            </p:stCondLst>
                            <p:childTnLst>
                              <p:par>
                                <p:cTn id="33" presetID="3" presetClass="entr" presetSubtype="1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linds(horizontal)">
                                      <p:cBhvr>
                                        <p:cTn id="35" dur="500"/>
                                        <p:tgtEl>
                                          <p:spTgt spid="23"/>
                                        </p:tgtEl>
                                      </p:cBhvr>
                                    </p:animEffect>
                                  </p:childTnLst>
                                </p:cTn>
                              </p:par>
                            </p:childTnLst>
                          </p:cTn>
                        </p:par>
                        <p:par>
                          <p:cTn id="36" fill="hold">
                            <p:stCondLst>
                              <p:cond delay="500"/>
                            </p:stCondLst>
                            <p:childTnLst>
                              <p:par>
                                <p:cTn id="37" presetID="3" presetClass="entr" presetSubtype="1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par>
                          <p:cTn id="40" fill="hold">
                            <p:stCondLst>
                              <p:cond delay="1000"/>
                            </p:stCondLst>
                            <p:childTnLst>
                              <p:par>
                                <p:cTn id="41" presetID="3" presetClass="entr" presetSubtype="1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childTnLst>
                          </p:cTn>
                        </p:par>
                        <p:par>
                          <p:cTn id="44" fill="hold">
                            <p:stCondLst>
                              <p:cond delay="1500"/>
                            </p:stCondLst>
                            <p:childTnLst>
                              <p:par>
                                <p:cTn id="45" presetID="3" presetClass="entr" presetSubtype="1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childTnLst>
                          </p:cTn>
                        </p:par>
                        <p:par>
                          <p:cTn id="48" fill="hold">
                            <p:stCondLst>
                              <p:cond delay="2000"/>
                            </p:stCondLst>
                            <p:childTnLst>
                              <p:par>
                                <p:cTn id="49" presetID="3" presetClass="entr" presetSubtype="1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par>
                          <p:cTn id="52" fill="hold">
                            <p:stCondLst>
                              <p:cond delay="2500"/>
                            </p:stCondLst>
                            <p:childTnLst>
                              <p:par>
                                <p:cTn id="53" presetID="3" presetClass="entr" presetSubtype="1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blinds(horizontal)">
                                      <p:cBhvr>
                                        <p:cTn id="55" dur="500"/>
                                        <p:tgtEl>
                                          <p:spTgt spid="32"/>
                                        </p:tgtEl>
                                      </p:cBhvr>
                                    </p:animEffect>
                                  </p:childTnLst>
                                </p:cTn>
                              </p:par>
                            </p:childTnLst>
                          </p:cTn>
                        </p:par>
                        <p:par>
                          <p:cTn id="56" fill="hold">
                            <p:stCondLst>
                              <p:cond delay="3000"/>
                            </p:stCondLst>
                            <p:childTnLst>
                              <p:par>
                                <p:cTn id="57" presetID="3" presetClass="entr" presetSubtype="1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blinds(horizontal)">
                                      <p:cBhvr>
                                        <p:cTn id="59" dur="500"/>
                                        <p:tgtEl>
                                          <p:spTgt spid="6"/>
                                        </p:tgtEl>
                                      </p:cBhvr>
                                    </p:animEffect>
                                  </p:childTnLst>
                                </p:cTn>
                              </p:par>
                            </p:childTnLst>
                          </p:cTn>
                        </p:par>
                        <p:par>
                          <p:cTn id="60" fill="hold">
                            <p:stCondLst>
                              <p:cond delay="3500"/>
                            </p:stCondLst>
                            <p:childTnLst>
                              <p:par>
                                <p:cTn id="61" presetID="3" presetClass="entr" presetSubtype="1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blinds(horizontal)">
                                      <p:cBhvr>
                                        <p:cTn id="63" dur="500"/>
                                        <p:tgtEl>
                                          <p:spTgt spid="35"/>
                                        </p:tgtEl>
                                      </p:cBhvr>
                                    </p:animEffect>
                                  </p:childTnLst>
                                </p:cTn>
                              </p:par>
                            </p:childTnLst>
                          </p:cTn>
                        </p:par>
                        <p:par>
                          <p:cTn id="64" fill="hold">
                            <p:stCondLst>
                              <p:cond delay="4000"/>
                            </p:stCondLst>
                            <p:childTnLst>
                              <p:par>
                                <p:cTn id="65" presetID="3" presetClass="entr" presetSubtype="1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linds(horizontal)">
                                      <p:cBhvr>
                                        <p:cTn id="67" dur="500"/>
                                        <p:tgtEl>
                                          <p:spTgt spid="36"/>
                                        </p:tgtEl>
                                      </p:cBhvr>
                                    </p:animEffect>
                                  </p:childTnLst>
                                </p:cTn>
                              </p:par>
                            </p:childTnLst>
                          </p:cTn>
                        </p:par>
                        <p:par>
                          <p:cTn id="68" fill="hold">
                            <p:stCondLst>
                              <p:cond delay="4500"/>
                            </p:stCondLst>
                            <p:childTnLst>
                              <p:par>
                                <p:cTn id="69" presetID="3" presetClass="entr" presetSubtype="10"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blinds(horizontal)">
                                      <p:cBhvr>
                                        <p:cTn id="71" dur="500"/>
                                        <p:tgtEl>
                                          <p:spTgt spid="37"/>
                                        </p:tgtEl>
                                      </p:cBhvr>
                                    </p:animEffect>
                                  </p:childTnLst>
                                </p:cTn>
                              </p:par>
                            </p:childTnLst>
                          </p:cTn>
                        </p:par>
                        <p:par>
                          <p:cTn id="72" fill="hold">
                            <p:stCondLst>
                              <p:cond delay="5000"/>
                            </p:stCondLst>
                            <p:childTnLst>
                              <p:par>
                                <p:cTn id="73" presetID="3" presetClass="entr" presetSubtype="1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blinds(horizontal)">
                                      <p:cBhvr>
                                        <p:cTn id="75" dur="500"/>
                                        <p:tgtEl>
                                          <p:spTgt spid="13"/>
                                        </p:tgtEl>
                                      </p:cBhvr>
                                    </p:animEffect>
                                  </p:childTnLst>
                                </p:cTn>
                              </p:par>
                            </p:childTnLst>
                          </p:cTn>
                        </p:par>
                        <p:par>
                          <p:cTn id="76" fill="hold">
                            <p:stCondLst>
                              <p:cond delay="5500"/>
                            </p:stCondLst>
                            <p:childTnLst>
                              <p:par>
                                <p:cTn id="77" presetID="3" presetClass="entr" presetSubtype="1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blinds(horizontal)">
                                      <p:cBhvr>
                                        <p:cTn id="79" dur="500"/>
                                        <p:tgtEl>
                                          <p:spTgt spid="41"/>
                                        </p:tgtEl>
                                      </p:cBhvr>
                                    </p:animEffect>
                                  </p:childTnLst>
                                </p:cTn>
                              </p:par>
                            </p:childTnLst>
                          </p:cTn>
                        </p:par>
                        <p:par>
                          <p:cTn id="80" fill="hold">
                            <p:stCondLst>
                              <p:cond delay="6000"/>
                            </p:stCondLst>
                            <p:childTnLst>
                              <p:par>
                                <p:cTn id="81" presetID="3" presetClass="entr" presetSubtype="10" fill="hold" grpId="0" nodeType="after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blinds(horizontal)">
                                      <p:cBhvr>
                                        <p:cTn id="83" dur="500"/>
                                        <p:tgtEl>
                                          <p:spTgt spid="44"/>
                                        </p:tgtEl>
                                      </p:cBhvr>
                                    </p:animEffect>
                                  </p:childTnLst>
                                </p:cTn>
                              </p:par>
                            </p:childTnLst>
                          </p:cTn>
                        </p:par>
                        <p:par>
                          <p:cTn id="84" fill="hold">
                            <p:stCondLst>
                              <p:cond delay="6500"/>
                            </p:stCondLst>
                            <p:childTnLst>
                              <p:par>
                                <p:cTn id="85" presetID="3" presetClass="entr" presetSubtype="10"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blinds(horizontal)">
                                      <p:cBhvr>
                                        <p:cTn id="87" dur="500"/>
                                        <p:tgtEl>
                                          <p:spTgt spid="43"/>
                                        </p:tgtEl>
                                      </p:cBhvr>
                                    </p:animEffect>
                                  </p:childTnLst>
                                </p:cTn>
                              </p:par>
                            </p:childTnLst>
                          </p:cTn>
                        </p:par>
                        <p:par>
                          <p:cTn id="88" fill="hold">
                            <p:stCondLst>
                              <p:cond delay="7000"/>
                            </p:stCondLst>
                            <p:childTnLst>
                              <p:par>
                                <p:cTn id="89" presetID="3" presetClass="entr" presetSubtype="10"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blinds(horizontal)">
                                      <p:cBhvr>
                                        <p:cTn id="91" dur="500"/>
                                        <p:tgtEl>
                                          <p:spTgt spid="17"/>
                                        </p:tgtEl>
                                      </p:cBhvr>
                                    </p:animEffect>
                                  </p:childTnLst>
                                </p:cTn>
                              </p:par>
                            </p:childTnLst>
                          </p:cTn>
                        </p:par>
                        <p:par>
                          <p:cTn id="92" fill="hold">
                            <p:stCondLst>
                              <p:cond delay="7500"/>
                            </p:stCondLst>
                            <p:childTnLst>
                              <p:par>
                                <p:cTn id="93" presetID="3" presetClass="entr" presetSubtype="10" fill="hold" nodeType="after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blinds(horizontal)">
                                      <p:cBhvr>
                                        <p:cTn id="95" dur="500"/>
                                        <p:tgtEl>
                                          <p:spTgt spid="45"/>
                                        </p:tgtEl>
                                      </p:cBhvr>
                                    </p:animEffect>
                                  </p:childTnLst>
                                </p:cTn>
                              </p:par>
                            </p:childTnLst>
                          </p:cTn>
                        </p:par>
                        <p:par>
                          <p:cTn id="96" fill="hold">
                            <p:stCondLst>
                              <p:cond delay="8000"/>
                            </p:stCondLst>
                            <p:childTnLst>
                              <p:par>
                                <p:cTn id="97" presetID="3" presetClass="entr" presetSubtype="10"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blinds(horizontal)">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animBg="1"/>
      <p:bldP spid="18" grpId="0" animBg="1"/>
      <p:bldP spid="19" grpId="0" animBg="1"/>
      <p:bldP spid="26" grpId="0" animBg="1"/>
      <p:bldP spid="27" grpId="0" animBg="1"/>
      <p:bldP spid="35" grpId="0" animBg="1"/>
      <p:bldP spid="36" grpId="0" animBg="1"/>
      <p:bldP spid="43" grpId="0" animBg="1"/>
      <p:bldP spid="44" grpId="0" animBg="1"/>
      <p:bldP spid="47" grpId="0" animBg="1"/>
      <p:bldP spid="48" grpId="0" animBg="1"/>
      <p:bldP spid="50" grpId="0" animBg="1"/>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B616F80-21BD-AB9B-759C-1327AFCE73E4}"/>
              </a:ext>
            </a:extLst>
          </p:cNvPr>
          <p:cNvSpPr txBox="1"/>
          <p:nvPr>
            <p:custDataLst>
              <p:tags r:id="rId2"/>
            </p:custDataLst>
          </p:nvPr>
        </p:nvSpPr>
        <p:spPr>
          <a:xfrm>
            <a:off x="190500" y="934244"/>
            <a:ext cx="11874500" cy="1346200"/>
          </a:xfrm>
          <a:prstGeom prst="rect">
            <a:avLst/>
          </a:prstGeom>
          <a:noFill/>
        </p:spPr>
        <p:txBody>
          <a:bodyPr vert="horz" wrap="square" rtlCol="0" anchor="ctr" anchorCtr="0">
            <a:noAutofit/>
          </a:bodyPr>
          <a:lstStyle/>
          <a:p>
            <a:pPr>
              <a:lnSpc>
                <a:spcPct val="110000"/>
              </a:lnSpc>
            </a:pPr>
            <a:r>
              <a:rPr lang="en-US" altLang="zh-CN" sz="2400" dirty="0">
                <a:latin typeface="Microsoft YaHei" panose="020B0503020204020204" pitchFamily="34" charset="-122"/>
                <a:ea typeface="Microsoft YaHei" panose="020B0503020204020204" pitchFamily="34" charset="-122"/>
                <a:sym typeface="+mn-ea"/>
              </a:rPr>
              <a:t>DFS</a:t>
            </a:r>
            <a:r>
              <a:rPr lang="zh-CN" altLang="en-US" sz="2400" dirty="0">
                <a:latin typeface="Microsoft YaHei" panose="020B0503020204020204" pitchFamily="34" charset="-122"/>
                <a:ea typeface="Microsoft YaHei" panose="020B0503020204020204" pitchFamily="34" charset="-122"/>
                <a:sym typeface="+mn-ea"/>
              </a:rPr>
              <a:t>适合在图中查询</a:t>
            </a:r>
            <a:r>
              <a:rPr lang="zh-CN" altLang="en-US" sz="2400" dirty="0">
                <a:solidFill>
                  <a:srgbClr val="0000FF"/>
                </a:solidFill>
                <a:latin typeface="Microsoft YaHei" panose="020B0503020204020204" pitchFamily="34" charset="-122"/>
                <a:ea typeface="Microsoft YaHei" panose="020B0503020204020204" pitchFamily="34" charset="-122"/>
                <a:sym typeface="+mn-ea"/>
              </a:rPr>
              <a:t>是否存在</a:t>
            </a:r>
            <a:r>
              <a:rPr lang="zh-CN" altLang="en-US" sz="2400" dirty="0">
                <a:latin typeface="Microsoft YaHei" panose="020B0503020204020204" pitchFamily="34" charset="-122"/>
                <a:ea typeface="Microsoft YaHei" panose="020B0503020204020204" pitchFamily="34" charset="-122"/>
                <a:sym typeface="+mn-ea"/>
              </a:rPr>
              <a:t>从起点到终点的路径，而</a:t>
            </a:r>
            <a:r>
              <a:rPr lang="en-US" altLang="zh-CN" sz="2400" dirty="0">
                <a:latin typeface="Microsoft YaHei" panose="020B0503020204020204" pitchFamily="34" charset="-122"/>
                <a:ea typeface="Microsoft YaHei" panose="020B0503020204020204" pitchFamily="34" charset="-122"/>
                <a:sym typeface="+mn-ea"/>
              </a:rPr>
              <a:t>BFS</a:t>
            </a:r>
            <a:r>
              <a:rPr lang="zh-CN" altLang="en-US" sz="2400" dirty="0">
                <a:latin typeface="Microsoft YaHei" panose="020B0503020204020204" pitchFamily="34" charset="-122"/>
                <a:ea typeface="Microsoft YaHei" panose="020B0503020204020204" pitchFamily="34" charset="-122"/>
                <a:sym typeface="+mn-ea"/>
              </a:rPr>
              <a:t>查找的是</a:t>
            </a:r>
            <a:r>
              <a:rPr lang="zh-CN" altLang="en-US" sz="2400" dirty="0">
                <a:solidFill>
                  <a:srgbClr val="00B0F0"/>
                </a:solidFill>
                <a:latin typeface="Microsoft YaHei" panose="020B0503020204020204" pitchFamily="34" charset="-122"/>
                <a:ea typeface="Microsoft YaHei" panose="020B0503020204020204" pitchFamily="34" charset="-122"/>
                <a:sym typeface="+mn-ea"/>
              </a:rPr>
              <a:t>边数最少</a:t>
            </a:r>
            <a:r>
              <a:rPr lang="zh-CN" altLang="en-US" sz="2400" dirty="0">
                <a:latin typeface="Microsoft YaHei" panose="020B0503020204020204" pitchFamily="34" charset="-122"/>
                <a:ea typeface="Microsoft YaHei" panose="020B0503020204020204" pitchFamily="34" charset="-122"/>
                <a:sym typeface="+mn-ea"/>
              </a:rPr>
              <a:t>的路径，因此，一般情况下，对加权图这两种算法求出来的路径不一定最短。那么，</a:t>
            </a:r>
            <a:r>
              <a:rPr lang="zh-CN" altLang="en-US" sz="2400" b="1" dirty="0">
                <a:latin typeface="Microsoft YaHei" panose="020B0503020204020204" pitchFamily="34" charset="-122"/>
                <a:ea typeface="Microsoft YaHei" panose="020B0503020204020204" pitchFamily="34" charset="-122"/>
                <a:sym typeface="+mn-ea"/>
              </a:rPr>
              <a:t>大多数情况</a:t>
            </a:r>
            <a:r>
              <a:rPr lang="zh-CN" altLang="en-US" sz="2400" dirty="0">
                <a:latin typeface="Microsoft YaHei" panose="020B0503020204020204" pitchFamily="34" charset="-122"/>
                <a:ea typeface="Microsoft YaHei" panose="020B0503020204020204" pitchFamily="34" charset="-122"/>
                <a:sym typeface="+mn-ea"/>
              </a:rPr>
              <a:t>下，你认为哪种算法求的路径</a:t>
            </a:r>
            <a:r>
              <a:rPr lang="zh-CN" altLang="en-US" sz="2400" dirty="0">
                <a:solidFill>
                  <a:srgbClr val="C00000"/>
                </a:solidFill>
                <a:latin typeface="Microsoft YaHei" panose="020B0503020204020204" pitchFamily="34" charset="-122"/>
                <a:ea typeface="Microsoft YaHei" panose="020B0503020204020204" pitchFamily="34" charset="-122"/>
                <a:sym typeface="+mn-ea"/>
              </a:rPr>
              <a:t>更接近</a:t>
            </a:r>
            <a:r>
              <a:rPr lang="zh-CN" altLang="en-US" sz="2400" dirty="0">
                <a:latin typeface="Microsoft YaHei" panose="020B0503020204020204" pitchFamily="34" charset="-122"/>
                <a:ea typeface="Microsoft YaHei" panose="020B0503020204020204" pitchFamily="34" charset="-122"/>
                <a:sym typeface="+mn-ea"/>
              </a:rPr>
              <a:t>最短路径？</a:t>
            </a:r>
          </a:p>
        </p:txBody>
      </p:sp>
      <p:sp>
        <p:nvSpPr>
          <p:cNvPr id="14" name="文本框 13">
            <a:extLst>
              <a:ext uri="{FF2B5EF4-FFF2-40B4-BE49-F238E27FC236}">
                <a16:creationId xmlns:a16="http://schemas.microsoft.com/office/drawing/2014/main" id="{1B54877E-E57F-E6AA-A36D-CF5415BE8BB4}"/>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DFS</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E7495FBB-B67C-417C-5E45-AE4D0BB4D505}"/>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BFS</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D01FBD66-5EB6-9514-AB82-A7E00CAD3F8E}"/>
              </a:ext>
            </a:extLst>
          </p:cNvPr>
          <p:cNvSpPr>
            <a:spLocks noChangeAspect="1"/>
          </p:cNvSpPr>
          <p:nvPr>
            <p:custDataLst>
              <p:tags r:id="rId5"/>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CD838120-5022-19C9-D3B7-65D9DFA3796F}"/>
              </a:ext>
            </a:extLst>
          </p:cNvPr>
          <p:cNvSpPr>
            <a:spLocks noChangeAspect="1"/>
          </p:cNvSpPr>
          <p:nvPr>
            <p:custDataLst>
              <p:tags r:id="rId6"/>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33AA653E-D57F-ECFA-3F2F-AB910371ECE7}"/>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1">
            <a:extLst>
              <a:ext uri="{FF2B5EF4-FFF2-40B4-BE49-F238E27FC236}">
                <a16:creationId xmlns:a16="http://schemas.microsoft.com/office/drawing/2014/main" id="{F70F881E-3096-0B0D-F1C6-A83C3FC4BB74}"/>
              </a:ext>
            </a:extLst>
          </p:cNvPr>
          <p:cNvGrpSpPr/>
          <p:nvPr/>
        </p:nvGrpSpPr>
        <p:grpSpPr>
          <a:xfrm>
            <a:off x="5432425" y="2318543"/>
            <a:ext cx="3825875" cy="3080860"/>
            <a:chOff x="0" y="0"/>
            <a:chExt cx="3601085" cy="3308824"/>
          </a:xfrm>
        </p:grpSpPr>
        <p:pic>
          <p:nvPicPr>
            <p:cNvPr id="24" name="图片 610">
              <a:extLst>
                <a:ext uri="{FF2B5EF4-FFF2-40B4-BE49-F238E27FC236}">
                  <a16:creationId xmlns:a16="http://schemas.microsoft.com/office/drawing/2014/main" id="{7733486E-51B6-DFD0-610E-CDCC1BD8D6FF}"/>
                </a:ext>
              </a:extLst>
            </p:cNvPr>
            <p:cNvPicPr>
              <a:picLocks noChangeAspect="1"/>
            </p:cNvPicPr>
            <p:nvPr>
              <p:custDataLst>
                <p:tags r:id="rId14"/>
              </p:custDataLst>
            </p:nvPr>
          </p:nvPicPr>
          <p:blipFill>
            <a:blip r:embed="rId17" cstate="print">
              <a:extLst>
                <a:ext uri="{28A0092B-C50C-407E-A947-70E740481C1C}">
                  <a14:useLocalDpi xmlns:a14="http://schemas.microsoft.com/office/drawing/2010/main"/>
                </a:ext>
              </a:extLst>
            </a:blip>
            <a:stretch>
              <a:fillRect/>
            </a:stretch>
          </p:blipFill>
          <p:spPr>
            <a:xfrm>
              <a:off x="339505" y="0"/>
              <a:ext cx="2878455" cy="2997200"/>
            </a:xfrm>
            <a:prstGeom prst="rect">
              <a:avLst/>
            </a:prstGeom>
          </p:spPr>
        </p:pic>
        <p:sp>
          <p:nvSpPr>
            <p:cNvPr id="25" name="文本框 611">
              <a:extLst>
                <a:ext uri="{FF2B5EF4-FFF2-40B4-BE49-F238E27FC236}">
                  <a16:creationId xmlns:a16="http://schemas.microsoft.com/office/drawing/2014/main" id="{399805FB-1F57-1C00-75A9-607EAFB1401B}"/>
                </a:ext>
              </a:extLst>
            </p:cNvPr>
            <p:cNvSpPr txBox="1"/>
            <p:nvPr>
              <p:custDataLst>
                <p:tags r:id="rId15"/>
              </p:custDataLst>
            </p:nvPr>
          </p:nvSpPr>
          <p:spPr>
            <a:xfrm>
              <a:off x="0" y="3091180"/>
              <a:ext cx="3601085" cy="217644"/>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rPr>
                <a:t>交通网络示意图</a:t>
              </a:r>
            </a:p>
          </p:txBody>
        </p:sp>
      </p:grpSp>
      <p:grpSp>
        <p:nvGrpSpPr>
          <p:cNvPr id="12" name="组合 11">
            <a:extLst>
              <a:ext uri="{FF2B5EF4-FFF2-40B4-BE49-F238E27FC236}">
                <a16:creationId xmlns:a16="http://schemas.microsoft.com/office/drawing/2014/main" id="{75C09E92-9D83-2867-88B0-46630CFD0605}"/>
              </a:ext>
            </a:extLst>
          </p:cNvPr>
          <p:cNvGrpSpPr/>
          <p:nvPr>
            <p:custDataLst>
              <p:tags r:id="rId8"/>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67545237-6684-F0A2-347F-68210F3A091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3DA8FB82-D0E6-96A3-CB36-C71082F30B23}"/>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D89E10B9-D3AD-63AE-46C1-AB4DEE5FDFD3}"/>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1" name="TipText">
              <a:extLst>
                <a:ext uri="{FF2B5EF4-FFF2-40B4-BE49-F238E27FC236}">
                  <a16:creationId xmlns:a16="http://schemas.microsoft.com/office/drawing/2014/main" id="{DB7050FD-EE1D-160B-AB33-1692A34DA8EA}"/>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7" name="图片 6">
            <a:extLst>
              <a:ext uri="{FF2B5EF4-FFF2-40B4-BE49-F238E27FC236}">
                <a16:creationId xmlns:a16="http://schemas.microsoft.com/office/drawing/2014/main" id="{74970AF8-1739-A659-EF75-2DFF36FD9663}"/>
              </a:ext>
            </a:extLst>
          </p:cNvPr>
          <p:cNvPicPr>
            <a:picLocks/>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34298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09D28C0-3174-CA68-3326-C933878252D0}"/>
              </a:ext>
            </a:extLst>
          </p:cNvPr>
          <p:cNvSpPr txBox="1"/>
          <p:nvPr>
            <p:custDataLst>
              <p:tags r:id="rId2"/>
            </p:custDataLst>
          </p:nvPr>
        </p:nvSpPr>
        <p:spPr>
          <a:xfrm>
            <a:off x="739775" y="615872"/>
            <a:ext cx="11198225" cy="2143125"/>
          </a:xfrm>
          <a:prstGeom prst="rect">
            <a:avLst/>
          </a:prstGeom>
          <a:noFill/>
        </p:spPr>
        <p:txBody>
          <a:bodyPr vert="horz" wrap="square" rtlCol="0" anchor="ctr" anchorCtr="0">
            <a:noAutofit/>
          </a:bodyPr>
          <a:lstStyle/>
          <a:p>
            <a:pPr>
              <a:lnSpc>
                <a:spcPct val="110000"/>
              </a:lnSpc>
            </a:pPr>
            <a:r>
              <a:rPr lang="zh-CN" altLang="en-US" sz="2800" dirty="0">
                <a:latin typeface="Microsoft YaHei" panose="020B0503020204020204" pitchFamily="34" charset="-122"/>
                <a:ea typeface="Microsoft YaHei" panose="020B0503020204020204" pitchFamily="34" charset="-122"/>
                <a:sym typeface="+mn-ea"/>
              </a:rPr>
              <a:t>从北京到上海的最短路径是 </a:t>
            </a:r>
            <a:r>
              <a:rPr kumimoji="1" lang="zh-CN" altLang="en-US" sz="2000" dirty="0">
                <a:solidFill>
                  <a:srgbClr val="0000FF"/>
                </a:solidFill>
                <a:latin typeface="Microsoft YaHei" panose="020B0503020204020204" pitchFamily="34" charset="-122"/>
                <a:ea typeface="Microsoft YaHei" panose="020B0503020204020204" pitchFamily="34" charset="-122"/>
              </a:rPr>
              <a:t>   北京 </a:t>
            </a:r>
            <a:r>
              <a:rPr kumimoji="1" lang="en-US" altLang="zh-CN" sz="2000" dirty="0">
                <a:solidFill>
                  <a:srgbClr val="0000FF"/>
                </a:solidFill>
                <a:latin typeface="Microsoft YaHei" panose="020B0503020204020204" pitchFamily="34" charset="-122"/>
                <a:ea typeface="Microsoft YaHei" panose="020B0503020204020204" pitchFamily="34" charset="-122"/>
              </a:rPr>
              <a:t>-&gt;</a:t>
            </a:r>
            <a:r>
              <a:rPr kumimoji="1" lang="zh-CN" altLang="en-US" sz="2000" dirty="0">
                <a:solidFill>
                  <a:srgbClr val="0000FF"/>
                </a:solidFill>
                <a:latin typeface="Microsoft YaHei" panose="020B0503020204020204" pitchFamily="34" charset="-122"/>
                <a:ea typeface="Microsoft YaHei" panose="020B0503020204020204" pitchFamily="34" charset="-122"/>
              </a:rPr>
              <a:t> 天津 </a:t>
            </a:r>
            <a:r>
              <a:rPr kumimoji="1" lang="en-US" altLang="zh-CN" sz="2000" dirty="0">
                <a:solidFill>
                  <a:srgbClr val="0000FF"/>
                </a:solidFill>
                <a:latin typeface="Microsoft YaHei" panose="020B0503020204020204" pitchFamily="34" charset="-122"/>
                <a:ea typeface="Microsoft YaHei" panose="020B0503020204020204" pitchFamily="34" charset="-122"/>
              </a:rPr>
              <a:t>-&gt;</a:t>
            </a:r>
            <a:r>
              <a:rPr kumimoji="1" lang="zh-CN" altLang="en-US" sz="2000" dirty="0">
                <a:solidFill>
                  <a:srgbClr val="0000FF"/>
                </a:solidFill>
                <a:latin typeface="Microsoft YaHei" panose="020B0503020204020204" pitchFamily="34" charset="-122"/>
                <a:ea typeface="Microsoft YaHei" panose="020B0503020204020204" pitchFamily="34" charset="-122"/>
              </a:rPr>
              <a:t> 济南 </a:t>
            </a:r>
            <a:r>
              <a:rPr kumimoji="1" lang="en-US" altLang="zh-CN" sz="2000" dirty="0">
                <a:solidFill>
                  <a:srgbClr val="0000FF"/>
                </a:solidFill>
                <a:latin typeface="Microsoft YaHei" panose="020B0503020204020204" pitchFamily="34" charset="-122"/>
                <a:ea typeface="Microsoft YaHei" panose="020B0503020204020204" pitchFamily="34" charset="-122"/>
              </a:rPr>
              <a:t>-&gt;</a:t>
            </a:r>
            <a:r>
              <a:rPr kumimoji="1" lang="zh-CN" altLang="en-US" sz="2000" dirty="0">
                <a:solidFill>
                  <a:srgbClr val="0000FF"/>
                </a:solidFill>
                <a:latin typeface="Microsoft YaHei" panose="020B0503020204020204" pitchFamily="34" charset="-122"/>
                <a:ea typeface="Microsoft YaHei" panose="020B0503020204020204" pitchFamily="34" charset="-122"/>
              </a:rPr>
              <a:t> 南京 </a:t>
            </a:r>
            <a:r>
              <a:rPr kumimoji="1" lang="en-US" altLang="zh-CN" sz="2000" dirty="0">
                <a:solidFill>
                  <a:srgbClr val="0000FF"/>
                </a:solidFill>
                <a:latin typeface="Microsoft YaHei" panose="020B0503020204020204" pitchFamily="34" charset="-122"/>
                <a:ea typeface="Microsoft YaHei" panose="020B0503020204020204" pitchFamily="34" charset="-122"/>
              </a:rPr>
              <a:t>-&gt;</a:t>
            </a:r>
            <a:r>
              <a:rPr kumimoji="1" lang="zh-CN" altLang="en-US" sz="2000" dirty="0">
                <a:solidFill>
                  <a:srgbClr val="0000FF"/>
                </a:solidFill>
                <a:latin typeface="Microsoft YaHei" panose="020B0503020204020204" pitchFamily="34" charset="-122"/>
                <a:ea typeface="Microsoft YaHei" panose="020B0503020204020204" pitchFamily="34" charset="-122"/>
              </a:rPr>
              <a:t> 上海</a:t>
            </a:r>
            <a:endParaRPr kumimoji="1" lang="en-US" altLang="zh-CN" sz="2000" dirty="0">
              <a:solidFill>
                <a:srgbClr val="0000FF"/>
              </a:solidFill>
              <a:latin typeface="Microsoft YaHei" panose="020B0503020204020204" pitchFamily="34" charset="-122"/>
              <a:ea typeface="Microsoft YaHei" panose="020B0503020204020204" pitchFamily="34" charset="-122"/>
            </a:endParaRPr>
          </a:p>
          <a:p>
            <a:pPr>
              <a:lnSpc>
                <a:spcPct val="110000"/>
              </a:lnSpc>
            </a:pPr>
            <a:r>
              <a:rPr lang="zh-CN" altLang="en-US" sz="2800" dirty="0">
                <a:latin typeface="Microsoft YaHei" panose="020B0503020204020204" pitchFamily="34" charset="-122"/>
                <a:ea typeface="Microsoft YaHei" panose="020B0503020204020204" pitchFamily="34" charset="-122"/>
              </a:rPr>
              <a:t>因此</a:t>
            </a:r>
            <a:r>
              <a:rPr lang="zh-CN" altLang="en-US" sz="2800" dirty="0">
                <a:solidFill>
                  <a:srgbClr val="C00000"/>
                </a:solidFill>
                <a:latin typeface="Microsoft YaHei" panose="020B0503020204020204" pitchFamily="34" charset="-122"/>
                <a:ea typeface="Microsoft YaHei" panose="020B0503020204020204" pitchFamily="34" charset="-122"/>
              </a:rPr>
              <a:t>最理想</a:t>
            </a:r>
            <a:r>
              <a:rPr lang="zh-CN" altLang="en-US" sz="2800" dirty="0">
                <a:latin typeface="Microsoft YaHei" panose="020B0503020204020204" pitchFamily="34" charset="-122"/>
                <a:ea typeface="Microsoft YaHei" panose="020B0503020204020204" pitchFamily="34" charset="-122"/>
              </a:rPr>
              <a:t>的最短路径算法是</a:t>
            </a:r>
            <a:r>
              <a:rPr lang="zh-CN" altLang="en-US" sz="2800" dirty="0">
                <a:solidFill>
                  <a:srgbClr val="009999"/>
                </a:solidFill>
                <a:latin typeface="Microsoft YaHei" panose="020B0503020204020204" pitchFamily="34" charset="-122"/>
                <a:ea typeface="Microsoft YaHei" panose="020B0503020204020204" pitchFamily="34" charset="-122"/>
              </a:rPr>
              <a:t>只查找出最短路径所经过的结点</a:t>
            </a:r>
            <a:r>
              <a:rPr lang="zh-CN" altLang="en-US" sz="2800" dirty="0">
                <a:latin typeface="Microsoft YaHei" panose="020B0503020204020204" pitchFamily="34" charset="-122"/>
                <a:ea typeface="Microsoft YaHei" panose="020B0503020204020204" pitchFamily="34" charset="-122"/>
              </a:rPr>
              <a:t>，而到达其它结点的路径及距离</a:t>
            </a:r>
            <a:r>
              <a:rPr lang="zh-CN" altLang="en-US" sz="2800" dirty="0">
                <a:solidFill>
                  <a:srgbClr val="00B0F0"/>
                </a:solidFill>
                <a:latin typeface="Microsoft YaHei" panose="020B0503020204020204" pitchFamily="34" charset="-122"/>
                <a:ea typeface="Microsoft YaHei" panose="020B0503020204020204" pitchFamily="34" charset="-122"/>
              </a:rPr>
              <a:t>都不用计算</a:t>
            </a:r>
            <a:r>
              <a:rPr lang="zh-CN" altLang="en-US" sz="2800" dirty="0">
                <a:latin typeface="Microsoft YaHei" panose="020B0503020204020204" pitchFamily="34" charset="-122"/>
                <a:ea typeface="Microsoft YaHei" panose="020B0503020204020204" pitchFamily="34" charset="-122"/>
              </a:rPr>
              <a:t>，你认为这种算法能否设计出来？</a:t>
            </a:r>
            <a:endParaRPr lang="en-US" altLang="zh-CN" sz="28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DB0FF713-AB49-5B6A-4A1E-EEB18F604478}"/>
              </a:ext>
            </a:extLst>
          </p:cNvPr>
          <p:cNvSpPr txBox="1"/>
          <p:nvPr>
            <p:custDataLst>
              <p:tags r:id="rId3"/>
            </p:custDataLst>
          </p:nvPr>
        </p:nvSpPr>
        <p:spPr>
          <a:xfrm>
            <a:off x="2438400" y="3107531"/>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一定行</a:t>
            </a:r>
          </a:p>
        </p:txBody>
      </p:sp>
      <p:sp>
        <p:nvSpPr>
          <p:cNvPr id="11" name="文本框 10">
            <a:extLst>
              <a:ext uri="{FF2B5EF4-FFF2-40B4-BE49-F238E27FC236}">
                <a16:creationId xmlns:a16="http://schemas.microsoft.com/office/drawing/2014/main" id="{30002B2C-7600-F2D9-0524-3A038129131A}"/>
              </a:ext>
            </a:extLst>
          </p:cNvPr>
          <p:cNvSpPr txBox="1"/>
          <p:nvPr>
            <p:custDataLst>
              <p:tags r:id="rId4"/>
            </p:custDataLst>
          </p:nvPr>
        </p:nvSpPr>
        <p:spPr>
          <a:xfrm>
            <a:off x="2438400" y="3964781"/>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肯定不行</a:t>
            </a:r>
          </a:p>
        </p:txBody>
      </p:sp>
      <p:sp>
        <p:nvSpPr>
          <p:cNvPr id="12" name="文本框 11">
            <a:extLst>
              <a:ext uri="{FF2B5EF4-FFF2-40B4-BE49-F238E27FC236}">
                <a16:creationId xmlns:a16="http://schemas.microsoft.com/office/drawing/2014/main" id="{D4B468A8-E3D3-F7EF-1867-62E4D3C8A4B8}"/>
              </a:ext>
            </a:extLst>
          </p:cNvPr>
          <p:cNvSpPr txBox="1"/>
          <p:nvPr>
            <p:custDataLst>
              <p:tags r:id="rId5"/>
            </p:custDataLst>
          </p:nvPr>
        </p:nvSpPr>
        <p:spPr>
          <a:xfrm>
            <a:off x="2438400" y="4822031"/>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现在不行，将来有可能</a:t>
            </a:r>
          </a:p>
        </p:txBody>
      </p:sp>
      <p:sp>
        <p:nvSpPr>
          <p:cNvPr id="14" name="椭圆 13">
            <a:extLst>
              <a:ext uri="{FF2B5EF4-FFF2-40B4-BE49-F238E27FC236}">
                <a16:creationId xmlns:a16="http://schemas.microsoft.com/office/drawing/2014/main" id="{7C1EE345-2166-0DA9-D8FB-7AE4F59CE7FD}"/>
              </a:ext>
            </a:extLst>
          </p:cNvPr>
          <p:cNvSpPr>
            <a:spLocks noChangeAspect="1"/>
          </p:cNvSpPr>
          <p:nvPr>
            <p:custDataLst>
              <p:tags r:id="rId6"/>
            </p:custDataLst>
          </p:nvPr>
        </p:nvSpPr>
        <p:spPr>
          <a:xfrm>
            <a:off x="1571625" y="3171824"/>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440B1120-D2AC-6EF3-0909-D7160F97C317}"/>
              </a:ext>
            </a:extLst>
          </p:cNvPr>
          <p:cNvSpPr>
            <a:spLocks noChangeAspect="1"/>
          </p:cNvSpPr>
          <p:nvPr>
            <p:custDataLst>
              <p:tags r:id="rId7"/>
            </p:custDataLst>
          </p:nvPr>
        </p:nvSpPr>
        <p:spPr>
          <a:xfrm>
            <a:off x="1571625" y="4029074"/>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6781DD00-57EA-7438-F0D0-6561900AF355}"/>
              </a:ext>
            </a:extLst>
          </p:cNvPr>
          <p:cNvSpPr>
            <a:spLocks noChangeAspect="1"/>
          </p:cNvSpPr>
          <p:nvPr>
            <p:custDataLst>
              <p:tags r:id="rId8"/>
            </p:custDataLst>
          </p:nvPr>
        </p:nvSpPr>
        <p:spPr>
          <a:xfrm>
            <a:off x="1571625" y="4886324"/>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AFA60C8D-1008-4B36-6109-F78514A06D24}"/>
              </a:ext>
            </a:extLst>
          </p:cNvPr>
          <p:cNvSpPr/>
          <p:nvPr>
            <p:custDataLst>
              <p:tags r:id="rId9"/>
            </p:custDataLst>
          </p:nvPr>
        </p:nvSpPr>
        <p:spPr>
          <a:xfrm>
            <a:off x="8915400" y="6414102"/>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
            <a:extLst>
              <a:ext uri="{FF2B5EF4-FFF2-40B4-BE49-F238E27FC236}">
                <a16:creationId xmlns:a16="http://schemas.microsoft.com/office/drawing/2014/main" id="{75BA7E95-1E0F-1EC8-8702-11699B786F6F}"/>
              </a:ext>
            </a:extLst>
          </p:cNvPr>
          <p:cNvGrpSpPr/>
          <p:nvPr/>
        </p:nvGrpSpPr>
        <p:grpSpPr>
          <a:xfrm>
            <a:off x="5730227" y="2673488"/>
            <a:ext cx="4023373" cy="3494274"/>
            <a:chOff x="0" y="0"/>
            <a:chExt cx="3601085" cy="3308824"/>
          </a:xfrm>
        </p:grpSpPr>
        <p:pic>
          <p:nvPicPr>
            <p:cNvPr id="20" name="图片 610">
              <a:extLst>
                <a:ext uri="{FF2B5EF4-FFF2-40B4-BE49-F238E27FC236}">
                  <a16:creationId xmlns:a16="http://schemas.microsoft.com/office/drawing/2014/main" id="{57801103-9983-3404-6E8E-7CBC3DD7438C}"/>
                </a:ext>
              </a:extLst>
            </p:cNvPr>
            <p:cNvPicPr>
              <a:picLocks noChangeAspect="1"/>
            </p:cNvPicPr>
            <p:nvPr>
              <p:custDataLst>
                <p:tags r:id="rId16"/>
              </p:custDataLst>
            </p:nvPr>
          </p:nvPicPr>
          <p:blipFill>
            <a:blip r:embed="rId19" cstate="print">
              <a:extLst>
                <a:ext uri="{28A0092B-C50C-407E-A947-70E740481C1C}">
                  <a14:useLocalDpi xmlns:a14="http://schemas.microsoft.com/office/drawing/2010/main"/>
                </a:ext>
              </a:extLst>
            </a:blip>
            <a:stretch>
              <a:fillRect/>
            </a:stretch>
          </p:blipFill>
          <p:spPr>
            <a:xfrm>
              <a:off x="339505" y="0"/>
              <a:ext cx="2878455" cy="2997200"/>
            </a:xfrm>
            <a:prstGeom prst="rect">
              <a:avLst/>
            </a:prstGeom>
          </p:spPr>
        </p:pic>
        <p:sp>
          <p:nvSpPr>
            <p:cNvPr id="21" name="文本框 611">
              <a:extLst>
                <a:ext uri="{FF2B5EF4-FFF2-40B4-BE49-F238E27FC236}">
                  <a16:creationId xmlns:a16="http://schemas.microsoft.com/office/drawing/2014/main" id="{E970BAC5-FCAF-2AC6-A8DE-12E7F073E80E}"/>
                </a:ext>
              </a:extLst>
            </p:cNvPr>
            <p:cNvSpPr txBox="1"/>
            <p:nvPr>
              <p:custDataLst>
                <p:tags r:id="rId17"/>
              </p:custDataLst>
            </p:nvPr>
          </p:nvSpPr>
          <p:spPr>
            <a:xfrm>
              <a:off x="0" y="3091180"/>
              <a:ext cx="3601085" cy="217644"/>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rPr>
                <a:t>交通网络示意图</a:t>
              </a:r>
            </a:p>
          </p:txBody>
        </p:sp>
      </p:grpSp>
      <p:grpSp>
        <p:nvGrpSpPr>
          <p:cNvPr id="8" name="组合 7">
            <a:extLst>
              <a:ext uri="{FF2B5EF4-FFF2-40B4-BE49-F238E27FC236}">
                <a16:creationId xmlns:a16="http://schemas.microsoft.com/office/drawing/2014/main" id="{828CAA45-80D7-3740-902B-F95D27C43578}"/>
              </a:ext>
            </a:extLst>
          </p:cNvPr>
          <p:cNvGrpSpPr/>
          <p:nvPr>
            <p:custDataLst>
              <p:tags r:id="rId10"/>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AFC92190-24DF-68EB-FB20-07B098D62A10}"/>
                </a:ext>
              </a:extLst>
            </p:cNvPr>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ColorBlock">
              <a:extLst>
                <a:ext uri="{FF2B5EF4-FFF2-40B4-BE49-F238E27FC236}">
                  <a16:creationId xmlns:a16="http://schemas.microsoft.com/office/drawing/2014/main" id="{78A392F6-7E15-B63F-B765-E93FFD8D28C9}"/>
                </a:ext>
              </a:extLst>
            </p:cNvPr>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ypeText">
              <a:extLst>
                <a:ext uri="{FF2B5EF4-FFF2-40B4-BE49-F238E27FC236}">
                  <a16:creationId xmlns:a16="http://schemas.microsoft.com/office/drawing/2014/main" id="{31179696-D955-16F3-FF2E-E542E4A1739C}"/>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7" name="TipText">
              <a:extLst>
                <a:ext uri="{FF2B5EF4-FFF2-40B4-BE49-F238E27FC236}">
                  <a16:creationId xmlns:a16="http://schemas.microsoft.com/office/drawing/2014/main" id="{E9EB0A22-7786-21EE-D01E-1DEC7055EB7F}"/>
                </a:ext>
              </a:extLst>
            </p:cNvPr>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62574083-37C9-2020-8B56-673DA86EA5C7}"/>
              </a:ext>
            </a:extLst>
          </p:cNvPr>
          <p:cNvPicPr>
            <a:picLocks/>
          </p:cNvPicPr>
          <p:nvPr>
            <p:custDataLst>
              <p:tags r:id="rId11"/>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11620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54270" y="1233228"/>
            <a:ext cx="6719570" cy="21957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52279" y="592064"/>
            <a:ext cx="10515600" cy="518958"/>
          </a:xfrm>
        </p:spPr>
        <p:txBody>
          <a:bodyPr/>
          <a:lstStyle/>
          <a:p>
            <a:r>
              <a:rPr lang="zh-CN" altLang="en-US" dirty="0"/>
              <a:t>最短路径问题</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4954270" y="1221740"/>
            <a:ext cx="6685280" cy="5057775"/>
          </a:xfrm>
        </p:spPr>
        <p:txBody>
          <a:bodyPr>
            <a:normAutofit/>
          </a:bodyPr>
          <a:lstStyle/>
          <a:p>
            <a:pPr>
              <a:lnSpc>
                <a:spcPct val="110000"/>
              </a:lnSpc>
            </a:pPr>
            <a:r>
              <a:rPr lang="zh-CN" altLang="en-US" sz="2400" b="1" dirty="0">
                <a:sym typeface="+mn-ea"/>
              </a:rPr>
              <a:t>投票题</a:t>
            </a:r>
            <a:r>
              <a:rPr lang="zh-CN" altLang="en-US" sz="2400" dirty="0">
                <a:sym typeface="+mn-ea"/>
              </a:rPr>
              <a:t>：从北京到上海的最短路径是</a:t>
            </a:r>
            <a:endParaRPr lang="en-US" altLang="zh-CN" sz="2400" dirty="0">
              <a:sym typeface="+mn-ea"/>
            </a:endParaRPr>
          </a:p>
          <a:p>
            <a:pPr>
              <a:lnSpc>
                <a:spcPct val="110000"/>
              </a:lnSpc>
            </a:pPr>
            <a:r>
              <a:rPr kumimoji="1" lang="zh-CN" altLang="en-US" sz="1800" dirty="0">
                <a:solidFill>
                  <a:srgbClr val="0000FF"/>
                </a:solidFill>
                <a:latin typeface="Microsoft YaHei" panose="020B0503020204020204" pitchFamily="34" charset="-122"/>
                <a:ea typeface="Microsoft YaHei" panose="020B0503020204020204" pitchFamily="34" charset="-122"/>
              </a:rPr>
              <a:t>             北京 </a:t>
            </a:r>
            <a:r>
              <a:rPr kumimoji="1" lang="en-US" altLang="zh-CN" sz="1800" dirty="0">
                <a:solidFill>
                  <a:srgbClr val="0000FF"/>
                </a:solidFill>
                <a:latin typeface="Microsoft YaHei" panose="020B0503020204020204" pitchFamily="34" charset="-122"/>
                <a:ea typeface="Microsoft YaHei" panose="020B0503020204020204" pitchFamily="34" charset="-122"/>
              </a:rPr>
              <a:t>-&gt;</a:t>
            </a:r>
            <a:r>
              <a:rPr kumimoji="1" lang="zh-CN" altLang="en-US" sz="1800" dirty="0">
                <a:solidFill>
                  <a:srgbClr val="0000FF"/>
                </a:solidFill>
                <a:latin typeface="Microsoft YaHei" panose="020B0503020204020204" pitchFamily="34" charset="-122"/>
                <a:ea typeface="Microsoft YaHei" panose="020B0503020204020204" pitchFamily="34" charset="-122"/>
              </a:rPr>
              <a:t> 天津 </a:t>
            </a:r>
            <a:r>
              <a:rPr kumimoji="1" lang="en-US" altLang="zh-CN" sz="1800" dirty="0">
                <a:solidFill>
                  <a:srgbClr val="0000FF"/>
                </a:solidFill>
                <a:latin typeface="Microsoft YaHei" panose="020B0503020204020204" pitchFamily="34" charset="-122"/>
                <a:ea typeface="Microsoft YaHei" panose="020B0503020204020204" pitchFamily="34" charset="-122"/>
              </a:rPr>
              <a:t>-&gt;</a:t>
            </a:r>
            <a:r>
              <a:rPr kumimoji="1" lang="zh-CN" altLang="en-US" sz="1800" dirty="0">
                <a:solidFill>
                  <a:srgbClr val="0000FF"/>
                </a:solidFill>
                <a:latin typeface="Microsoft YaHei" panose="020B0503020204020204" pitchFamily="34" charset="-122"/>
                <a:ea typeface="Microsoft YaHei" panose="020B0503020204020204" pitchFamily="34" charset="-122"/>
              </a:rPr>
              <a:t> 济南 </a:t>
            </a:r>
            <a:r>
              <a:rPr kumimoji="1" lang="en-US" altLang="zh-CN" sz="1800" dirty="0">
                <a:solidFill>
                  <a:srgbClr val="0000FF"/>
                </a:solidFill>
                <a:latin typeface="Microsoft YaHei" panose="020B0503020204020204" pitchFamily="34" charset="-122"/>
                <a:ea typeface="Microsoft YaHei" panose="020B0503020204020204" pitchFamily="34" charset="-122"/>
              </a:rPr>
              <a:t>-&gt;</a:t>
            </a:r>
            <a:r>
              <a:rPr kumimoji="1" lang="zh-CN" altLang="en-US" sz="1800" dirty="0">
                <a:solidFill>
                  <a:srgbClr val="0000FF"/>
                </a:solidFill>
                <a:latin typeface="Microsoft YaHei" panose="020B0503020204020204" pitchFamily="34" charset="-122"/>
                <a:ea typeface="Microsoft YaHei" panose="020B0503020204020204" pitchFamily="34" charset="-122"/>
              </a:rPr>
              <a:t> 南京 </a:t>
            </a:r>
            <a:r>
              <a:rPr kumimoji="1" lang="en-US" altLang="zh-CN" sz="1800" dirty="0">
                <a:solidFill>
                  <a:srgbClr val="0000FF"/>
                </a:solidFill>
                <a:latin typeface="Microsoft YaHei" panose="020B0503020204020204" pitchFamily="34" charset="-122"/>
                <a:ea typeface="Microsoft YaHei" panose="020B0503020204020204" pitchFamily="34" charset="-122"/>
              </a:rPr>
              <a:t>-&gt;</a:t>
            </a:r>
            <a:r>
              <a:rPr kumimoji="1" lang="zh-CN" altLang="en-US" sz="1800" dirty="0">
                <a:solidFill>
                  <a:srgbClr val="0000FF"/>
                </a:solidFill>
                <a:latin typeface="Microsoft YaHei" panose="020B0503020204020204" pitchFamily="34" charset="-122"/>
                <a:ea typeface="Microsoft YaHei" panose="020B0503020204020204" pitchFamily="34" charset="-122"/>
              </a:rPr>
              <a:t> 上海</a:t>
            </a:r>
            <a:endParaRPr kumimoji="1" lang="en-US" altLang="zh-CN" sz="1800" dirty="0">
              <a:solidFill>
                <a:srgbClr val="0000FF"/>
              </a:solidFill>
              <a:latin typeface="Microsoft YaHei" panose="020B0503020204020204" pitchFamily="34" charset="-122"/>
              <a:ea typeface="Microsoft YaHei" panose="020B0503020204020204" pitchFamily="34" charset="-122"/>
            </a:endParaRPr>
          </a:p>
          <a:p>
            <a:pPr>
              <a:lnSpc>
                <a:spcPct val="110000"/>
              </a:lnSpc>
            </a:pPr>
            <a:r>
              <a:rPr lang="zh-CN" altLang="en-US" dirty="0"/>
              <a:t>因此</a:t>
            </a:r>
            <a:r>
              <a:rPr lang="zh-CN" altLang="en-US" dirty="0">
                <a:solidFill>
                  <a:srgbClr val="C00000"/>
                </a:solidFill>
              </a:rPr>
              <a:t>最理想</a:t>
            </a:r>
            <a:r>
              <a:rPr lang="zh-CN" altLang="en-US" dirty="0"/>
              <a:t>的最短路径算法是</a:t>
            </a:r>
            <a:r>
              <a:rPr lang="zh-CN" altLang="en-US" dirty="0">
                <a:solidFill>
                  <a:srgbClr val="009999"/>
                </a:solidFill>
              </a:rPr>
              <a:t>只查找出最短路径所经过的结点</a:t>
            </a:r>
            <a:r>
              <a:rPr lang="zh-CN" altLang="en-US" dirty="0"/>
              <a:t>，而到达其它结点的路径及距离</a:t>
            </a:r>
            <a:r>
              <a:rPr lang="zh-CN" altLang="en-US" dirty="0">
                <a:solidFill>
                  <a:srgbClr val="00B0F0"/>
                </a:solidFill>
              </a:rPr>
              <a:t>都不用计算</a:t>
            </a:r>
            <a:r>
              <a:rPr lang="zh-CN" altLang="en-US" dirty="0"/>
              <a:t>，你认为这种算法能否设计出来？</a:t>
            </a:r>
            <a:endParaRPr lang="en-US" altLang="zh-CN" dirty="0"/>
          </a:p>
          <a:p>
            <a:pPr>
              <a:lnSpc>
                <a:spcPct val="110000"/>
              </a:lnSpc>
            </a:pPr>
            <a:endParaRPr lang="zh-CN" altLang="zh-CN" sz="2400" dirty="0"/>
          </a:p>
          <a:p>
            <a:pPr>
              <a:lnSpc>
                <a:spcPct val="110000"/>
              </a:lnSpc>
            </a:pPr>
            <a:endParaRPr lang="zh-CN" altLang="zh-CN" sz="2400" dirty="0"/>
          </a:p>
        </p:txBody>
      </p:sp>
      <p:grpSp>
        <p:nvGrpSpPr>
          <p:cNvPr id="687711766" name="组合 1"/>
          <p:cNvGrpSpPr/>
          <p:nvPr/>
        </p:nvGrpSpPr>
        <p:grpSpPr>
          <a:xfrm>
            <a:off x="212725" y="1409065"/>
            <a:ext cx="4815205" cy="4679119"/>
            <a:chOff x="0" y="0"/>
            <a:chExt cx="3601085" cy="3308824"/>
          </a:xfrm>
        </p:grpSpPr>
        <p:pic>
          <p:nvPicPr>
            <p:cNvPr id="610" name="图片 610"/>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339505" y="0"/>
              <a:ext cx="2878455" cy="2997200"/>
            </a:xfrm>
            <a:prstGeom prst="rect">
              <a:avLst/>
            </a:prstGeom>
          </p:spPr>
        </p:pic>
        <p:sp>
          <p:nvSpPr>
            <p:cNvPr id="611" name="文本框 611"/>
            <p:cNvSpPr txBox="1"/>
            <p:nvPr>
              <p:custDataLst>
                <p:tags r:id="rId2"/>
              </p:custDataLst>
            </p:nvPr>
          </p:nvSpPr>
          <p:spPr>
            <a:xfrm>
              <a:off x="0" y="3091180"/>
              <a:ext cx="3601085" cy="217644"/>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rPr>
                <a:t>交通网络示意图</a:t>
              </a:r>
            </a:p>
          </p:txBody>
        </p:sp>
      </p:grpSp>
      <p:sp>
        <p:nvSpPr>
          <p:cNvPr id="6" name="文本框 5">
            <a:extLst>
              <a:ext uri="{FF2B5EF4-FFF2-40B4-BE49-F238E27FC236}">
                <a16:creationId xmlns:a16="http://schemas.microsoft.com/office/drawing/2014/main" id="{6A0917F0-71AF-BFEE-1C45-F006CBA9DEBD}"/>
              </a:ext>
            </a:extLst>
          </p:cNvPr>
          <p:cNvSpPr txBox="1"/>
          <p:nvPr/>
        </p:nvSpPr>
        <p:spPr>
          <a:xfrm>
            <a:off x="5223009" y="3700096"/>
            <a:ext cx="6302296" cy="769441"/>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分析</a:t>
            </a:r>
            <a:r>
              <a:rPr kumimoji="1" lang="en-US" altLang="zh-CN" sz="2400" b="1" dirty="0">
                <a:solidFill>
                  <a:schemeClr val="bg1"/>
                </a:solidFill>
                <a:latin typeface="Microsoft YaHei" panose="020B0503020204020204" pitchFamily="34" charset="-122"/>
                <a:ea typeface="Microsoft YaHei" panose="020B0503020204020204" pitchFamily="34" charset="-122"/>
              </a:rPr>
              <a:t>1</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000" dirty="0">
                <a:solidFill>
                  <a:srgbClr val="FFFF00"/>
                </a:solidFill>
                <a:latin typeface="Microsoft YaHei" panose="020B0503020204020204" pitchFamily="34" charset="-122"/>
                <a:ea typeface="Microsoft YaHei" panose="020B0503020204020204" pitchFamily="34" charset="-122"/>
              </a:rPr>
              <a:t>DFS</a:t>
            </a:r>
            <a:r>
              <a:rPr kumimoji="1" lang="zh-CN" altLang="en-US" sz="2000" dirty="0">
                <a:solidFill>
                  <a:srgbClr val="FFFF00"/>
                </a:solidFill>
                <a:latin typeface="Microsoft YaHei" panose="020B0503020204020204" pitchFamily="34" charset="-122"/>
                <a:ea typeface="Microsoft YaHei" panose="020B0503020204020204" pitchFamily="34" charset="-122"/>
              </a:rPr>
              <a:t>算法</a:t>
            </a:r>
            <a:r>
              <a:rPr kumimoji="1" lang="zh-CN" altLang="en-US" sz="2000" dirty="0">
                <a:solidFill>
                  <a:schemeClr val="bg1"/>
                </a:solidFill>
                <a:latin typeface="Microsoft YaHei" panose="020B0503020204020204" pitchFamily="34" charset="-122"/>
                <a:ea typeface="Microsoft YaHei" panose="020B0503020204020204" pitchFamily="34" charset="-122"/>
              </a:rPr>
              <a:t>查找到的路径有可能“</a:t>
            </a:r>
            <a:r>
              <a:rPr kumimoji="1" lang="zh-CN" altLang="en-US" sz="2000" b="1" dirty="0">
                <a:solidFill>
                  <a:schemeClr val="bg1"/>
                </a:solidFill>
                <a:latin typeface="Microsoft YaHei" panose="020B0503020204020204" pitchFamily="34" charset="-122"/>
                <a:ea typeface="Microsoft YaHei" panose="020B0503020204020204" pitchFamily="34" charset="-122"/>
              </a:rPr>
              <a:t>刚好</a:t>
            </a:r>
            <a:r>
              <a:rPr kumimoji="1" lang="zh-CN" altLang="en-US" sz="2000" dirty="0">
                <a:solidFill>
                  <a:schemeClr val="bg1"/>
                </a:solidFill>
                <a:latin typeface="Microsoft YaHei" panose="020B0503020204020204" pitchFamily="34" charset="-122"/>
                <a:ea typeface="Microsoft YaHei" panose="020B0503020204020204" pitchFamily="34" charset="-122"/>
              </a:rPr>
              <a:t>”就是</a:t>
            </a:r>
            <a:r>
              <a:rPr kumimoji="1" lang="zh-CN" altLang="en-US" sz="2000" dirty="0">
                <a:solidFill>
                  <a:srgbClr val="FFFF00"/>
                </a:solidFill>
                <a:latin typeface="Microsoft YaHei" panose="020B0503020204020204" pitchFamily="34" charset="-122"/>
                <a:ea typeface="Microsoft YaHei" panose="020B0503020204020204" pitchFamily="34" charset="-122"/>
              </a:rPr>
              <a:t>最短路径</a:t>
            </a:r>
            <a:r>
              <a:rPr kumimoji="1" lang="zh-CN" altLang="en-US" sz="2000" dirty="0">
                <a:solidFill>
                  <a:schemeClr val="bg1"/>
                </a:solidFill>
                <a:latin typeface="Microsoft YaHei" panose="020B0503020204020204" pitchFamily="34" charset="-122"/>
                <a:ea typeface="Microsoft YaHei" panose="020B0503020204020204" pitchFamily="34" charset="-122"/>
              </a:rPr>
              <a:t>，且查找过程中没有经过其它任何结点！！！</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7" name="燕尾形箭头 6">
            <a:extLst>
              <a:ext uri="{FF2B5EF4-FFF2-40B4-BE49-F238E27FC236}">
                <a16:creationId xmlns:a16="http://schemas.microsoft.com/office/drawing/2014/main" id="{3CD6BACF-3C8A-4676-05ED-8583B36B88FD}"/>
              </a:ext>
            </a:extLst>
          </p:cNvPr>
          <p:cNvSpPr/>
          <p:nvPr/>
        </p:nvSpPr>
        <p:spPr>
          <a:xfrm rot="2024914">
            <a:off x="2551455" y="1815227"/>
            <a:ext cx="478471" cy="96459"/>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燕尾形箭头 7">
            <a:extLst>
              <a:ext uri="{FF2B5EF4-FFF2-40B4-BE49-F238E27FC236}">
                <a16:creationId xmlns:a16="http://schemas.microsoft.com/office/drawing/2014/main" id="{2FE29A8E-43F4-78C6-17F6-4F90D97F97DD}"/>
              </a:ext>
            </a:extLst>
          </p:cNvPr>
          <p:cNvSpPr/>
          <p:nvPr/>
        </p:nvSpPr>
        <p:spPr>
          <a:xfrm rot="6261157">
            <a:off x="2647393" y="2635292"/>
            <a:ext cx="738022" cy="151216"/>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燕尾形箭头 9">
            <a:extLst>
              <a:ext uri="{FF2B5EF4-FFF2-40B4-BE49-F238E27FC236}">
                <a16:creationId xmlns:a16="http://schemas.microsoft.com/office/drawing/2014/main" id="{D972776A-1DF9-7F36-D05F-C86CAD721940}"/>
              </a:ext>
            </a:extLst>
          </p:cNvPr>
          <p:cNvSpPr/>
          <p:nvPr/>
        </p:nvSpPr>
        <p:spPr>
          <a:xfrm rot="4301441">
            <a:off x="2469127" y="4004121"/>
            <a:ext cx="1393279" cy="123729"/>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燕尾形箭头 10">
            <a:extLst>
              <a:ext uri="{FF2B5EF4-FFF2-40B4-BE49-F238E27FC236}">
                <a16:creationId xmlns:a16="http://schemas.microsoft.com/office/drawing/2014/main" id="{193E50A7-1208-9602-6F82-02A14EA3DE50}"/>
              </a:ext>
            </a:extLst>
          </p:cNvPr>
          <p:cNvSpPr/>
          <p:nvPr/>
        </p:nvSpPr>
        <p:spPr>
          <a:xfrm rot="1726744">
            <a:off x="3519897" y="5070996"/>
            <a:ext cx="766763" cy="201435"/>
          </a:xfrm>
          <a:prstGeom prst="notchedRightArrow">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987C10F-CEBB-04CA-4C5D-32B1A238F0E2}"/>
              </a:ext>
            </a:extLst>
          </p:cNvPr>
          <p:cNvSpPr txBox="1"/>
          <p:nvPr/>
        </p:nvSpPr>
        <p:spPr>
          <a:xfrm>
            <a:off x="5223009" y="4623744"/>
            <a:ext cx="6302296" cy="461665"/>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分析</a:t>
            </a:r>
            <a:r>
              <a:rPr kumimoji="1" lang="en-US" altLang="zh-CN" sz="2400" b="1" dirty="0">
                <a:solidFill>
                  <a:schemeClr val="bg1"/>
                </a:solidFill>
                <a:latin typeface="Microsoft YaHei" panose="020B0503020204020204" pitchFamily="34" charset="-122"/>
                <a:ea typeface="Microsoft YaHei" panose="020B0503020204020204" pitchFamily="34" charset="-122"/>
              </a:rPr>
              <a:t>2</a:t>
            </a:r>
            <a:r>
              <a:rPr kumimoji="1" lang="zh-CN" altLang="en-US" sz="2400" dirty="0">
                <a:solidFill>
                  <a:schemeClr val="bg1"/>
                </a:solidFill>
                <a:latin typeface="Microsoft YaHei" panose="020B0503020204020204" pitchFamily="34" charset="-122"/>
                <a:ea typeface="Microsoft YaHei" panose="020B0503020204020204" pitchFamily="34" charset="-122"/>
              </a:rPr>
              <a:t>：但是，如何</a:t>
            </a:r>
            <a:r>
              <a:rPr kumimoji="1" lang="zh-CN" altLang="en-US" sz="2400" dirty="0">
                <a:solidFill>
                  <a:srgbClr val="FFFF00"/>
                </a:solidFill>
                <a:latin typeface="Microsoft YaHei" panose="020B0503020204020204" pitchFamily="34" charset="-122"/>
                <a:ea typeface="Microsoft YaHei" panose="020B0503020204020204" pitchFamily="34" charset="-122"/>
              </a:rPr>
              <a:t>证明</a:t>
            </a:r>
            <a:r>
              <a:rPr kumimoji="1" lang="zh-CN" altLang="en-US" sz="2400" dirty="0">
                <a:solidFill>
                  <a:schemeClr val="bg1"/>
                </a:solidFill>
                <a:latin typeface="Microsoft YaHei" panose="020B0503020204020204" pitchFamily="34" charset="-122"/>
                <a:ea typeface="Microsoft YaHei" panose="020B0503020204020204" pitchFamily="34" charset="-122"/>
              </a:rPr>
              <a:t>这是一条</a:t>
            </a:r>
            <a:r>
              <a:rPr kumimoji="1" lang="zh-CN" altLang="en-US" sz="2400" b="1" dirty="0">
                <a:solidFill>
                  <a:schemeClr val="bg1"/>
                </a:solidFill>
                <a:latin typeface="Microsoft YaHei" panose="020B0503020204020204" pitchFamily="34" charset="-122"/>
                <a:ea typeface="Microsoft YaHei" panose="020B0503020204020204" pitchFamily="34" charset="-122"/>
              </a:rPr>
              <a:t>最短</a:t>
            </a:r>
            <a:r>
              <a:rPr kumimoji="1" lang="zh-CN" altLang="en-US" sz="2400" dirty="0">
                <a:solidFill>
                  <a:schemeClr val="bg1"/>
                </a:solidFill>
                <a:latin typeface="Microsoft YaHei" panose="020B0503020204020204" pitchFamily="34" charset="-122"/>
                <a:ea typeface="Microsoft YaHei" panose="020B0503020204020204" pitchFamily="34" charset="-122"/>
              </a:rPr>
              <a:t>的路径？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239B035D-7821-7F94-B7F0-35C13262818C}"/>
              </a:ext>
            </a:extLst>
          </p:cNvPr>
          <p:cNvSpPr txBox="1"/>
          <p:nvPr/>
        </p:nvSpPr>
        <p:spPr>
          <a:xfrm>
            <a:off x="5223009" y="5318743"/>
            <a:ext cx="6302296" cy="1077218"/>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分析</a:t>
            </a:r>
            <a:r>
              <a:rPr kumimoji="1" lang="en-US" altLang="zh-CN" sz="2400" b="1" dirty="0">
                <a:solidFill>
                  <a:schemeClr val="bg1"/>
                </a:solidFill>
                <a:latin typeface="Microsoft YaHei" panose="020B0503020204020204" pitchFamily="34" charset="-122"/>
                <a:ea typeface="Microsoft YaHei" panose="020B0503020204020204" pitchFamily="34" charset="-122"/>
              </a:rPr>
              <a:t>3</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zh-CN" altLang="en-US" sz="2000" dirty="0">
                <a:solidFill>
                  <a:schemeClr val="bg1"/>
                </a:solidFill>
                <a:latin typeface="Microsoft YaHei" panose="020B0503020204020204" pitchFamily="34" charset="-122"/>
                <a:ea typeface="Microsoft YaHei" panose="020B0503020204020204" pitchFamily="34" charset="-122"/>
              </a:rPr>
              <a:t>一般（最坏）情况下，需要先求出从起点到终点的</a:t>
            </a:r>
            <a:r>
              <a:rPr kumimoji="1" lang="zh-CN" altLang="en-US" sz="2000" b="1" dirty="0">
                <a:solidFill>
                  <a:schemeClr val="bg1"/>
                </a:solidFill>
                <a:latin typeface="Microsoft YaHei" panose="020B0503020204020204" pitchFamily="34" charset="-122"/>
                <a:ea typeface="Microsoft YaHei" panose="020B0503020204020204" pitchFamily="34" charset="-122"/>
              </a:rPr>
              <a:t>所有路径</a:t>
            </a:r>
            <a:r>
              <a:rPr kumimoji="1" lang="zh-CN" altLang="en-US" sz="2000" dirty="0">
                <a:solidFill>
                  <a:schemeClr val="bg1"/>
                </a:solidFill>
                <a:latin typeface="Microsoft YaHei" panose="020B0503020204020204" pitchFamily="34" charset="-122"/>
                <a:ea typeface="Microsoft YaHei" panose="020B0503020204020204" pitchFamily="34" charset="-122"/>
              </a:rPr>
              <a:t>（包含所有结点），然后再通过</a:t>
            </a:r>
            <a:r>
              <a:rPr kumimoji="1" lang="zh-CN" altLang="en-US" sz="2000" b="1" dirty="0">
                <a:solidFill>
                  <a:srgbClr val="FFFF00"/>
                </a:solidFill>
                <a:latin typeface="Microsoft YaHei" panose="020B0503020204020204" pitchFamily="34" charset="-122"/>
                <a:ea typeface="Microsoft YaHei" panose="020B0503020204020204" pitchFamily="34" charset="-122"/>
              </a:rPr>
              <a:t>比较长度</a:t>
            </a:r>
            <a:r>
              <a:rPr kumimoji="1" lang="zh-CN" altLang="en-US" sz="2000" dirty="0">
                <a:solidFill>
                  <a:schemeClr val="bg1"/>
                </a:solidFill>
                <a:latin typeface="Microsoft YaHei" panose="020B0503020204020204" pitchFamily="34" charset="-122"/>
                <a:ea typeface="Microsoft YaHei" panose="020B0503020204020204" pitchFamily="34" charset="-122"/>
              </a:rPr>
              <a:t>，求出最短路径。</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99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树、有向无环图与有向图</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10" name="椭圆 9">
            <a:extLst>
              <a:ext uri="{FF2B5EF4-FFF2-40B4-BE49-F238E27FC236}">
                <a16:creationId xmlns:a16="http://schemas.microsoft.com/office/drawing/2014/main" id="{A1DBDF0C-2CE0-37B0-E604-CC4228E500A8}"/>
              </a:ext>
            </a:extLst>
          </p:cNvPr>
          <p:cNvSpPr/>
          <p:nvPr/>
        </p:nvSpPr>
        <p:spPr>
          <a:xfrm>
            <a:off x="2530979" y="2077156"/>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D6B748E2-EF2B-94CE-CD53-F02757F766A6}"/>
              </a:ext>
            </a:extLst>
          </p:cNvPr>
          <p:cNvSpPr/>
          <p:nvPr/>
        </p:nvSpPr>
        <p:spPr>
          <a:xfrm>
            <a:off x="1994758" y="2895600"/>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B57D38BE-BF37-FDE2-BAB8-FE4B94D38AE5}"/>
              </a:ext>
            </a:extLst>
          </p:cNvPr>
          <p:cNvSpPr/>
          <p:nvPr/>
        </p:nvSpPr>
        <p:spPr>
          <a:xfrm>
            <a:off x="3027689" y="2895599"/>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790E12E7-75D5-C9F6-4FAC-9743A4C6115D}"/>
              </a:ext>
            </a:extLst>
          </p:cNvPr>
          <p:cNvSpPr/>
          <p:nvPr/>
        </p:nvSpPr>
        <p:spPr>
          <a:xfrm>
            <a:off x="1554491" y="3838222"/>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84AEEA88-231C-6DE5-08B9-7A4400EAF78E}"/>
              </a:ext>
            </a:extLst>
          </p:cNvPr>
          <p:cNvSpPr/>
          <p:nvPr/>
        </p:nvSpPr>
        <p:spPr>
          <a:xfrm>
            <a:off x="2420363" y="3838221"/>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20AA67C5-A361-204A-CB06-B005103A0A18}"/>
              </a:ext>
            </a:extLst>
          </p:cNvPr>
          <p:cNvCxnSpPr>
            <a:stCxn id="10" idx="3"/>
            <a:endCxn id="11" idx="0"/>
          </p:cNvCxnSpPr>
          <p:nvPr/>
        </p:nvCxnSpPr>
        <p:spPr>
          <a:xfrm flipH="1">
            <a:off x="2214892" y="2452947"/>
            <a:ext cx="380563" cy="4426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39CE5578-870D-FD30-8E9B-855AE239FFF4}"/>
              </a:ext>
            </a:extLst>
          </p:cNvPr>
          <p:cNvCxnSpPr>
            <a:cxnSpLocks/>
            <a:stCxn id="10" idx="5"/>
            <a:endCxn id="12" idx="0"/>
          </p:cNvCxnSpPr>
          <p:nvPr/>
        </p:nvCxnSpPr>
        <p:spPr>
          <a:xfrm>
            <a:off x="2906770" y="2452947"/>
            <a:ext cx="341053" cy="442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38ACAF31-042E-8007-BB55-ED340E010C3F}"/>
              </a:ext>
            </a:extLst>
          </p:cNvPr>
          <p:cNvCxnSpPr>
            <a:cxnSpLocks/>
            <a:stCxn id="11" idx="3"/>
            <a:endCxn id="13" idx="0"/>
          </p:cNvCxnSpPr>
          <p:nvPr/>
        </p:nvCxnSpPr>
        <p:spPr>
          <a:xfrm flipH="1">
            <a:off x="1774625" y="3271391"/>
            <a:ext cx="284609" cy="566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63E9B742-9571-A399-4170-9258CADB7C37}"/>
              </a:ext>
            </a:extLst>
          </p:cNvPr>
          <p:cNvCxnSpPr>
            <a:cxnSpLocks/>
            <a:stCxn id="11" idx="5"/>
            <a:endCxn id="14" idx="0"/>
          </p:cNvCxnSpPr>
          <p:nvPr/>
        </p:nvCxnSpPr>
        <p:spPr>
          <a:xfrm>
            <a:off x="2370549" y="3271391"/>
            <a:ext cx="269948" cy="5668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3772CAD-E977-8BC8-F803-E5AFCFEE894F}"/>
              </a:ext>
            </a:extLst>
          </p:cNvPr>
          <p:cNvSpPr/>
          <p:nvPr/>
        </p:nvSpPr>
        <p:spPr>
          <a:xfrm>
            <a:off x="5599290" y="2077156"/>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8E09B67B-3818-5AB8-7E2B-9D2F649C493D}"/>
              </a:ext>
            </a:extLst>
          </p:cNvPr>
          <p:cNvSpPr/>
          <p:nvPr/>
        </p:nvSpPr>
        <p:spPr>
          <a:xfrm>
            <a:off x="5063069" y="2895600"/>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7730E9E5-E772-6BB2-D33F-A97B0747971D}"/>
              </a:ext>
            </a:extLst>
          </p:cNvPr>
          <p:cNvSpPr/>
          <p:nvPr/>
        </p:nvSpPr>
        <p:spPr>
          <a:xfrm>
            <a:off x="6096000" y="2895599"/>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8FB0C10C-565A-A05D-8EE4-92A270187803}"/>
              </a:ext>
            </a:extLst>
          </p:cNvPr>
          <p:cNvSpPr/>
          <p:nvPr/>
        </p:nvSpPr>
        <p:spPr>
          <a:xfrm>
            <a:off x="4622802" y="3838222"/>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D3CF0FC5-9167-5BD6-02FE-4DD23620D25F}"/>
              </a:ext>
            </a:extLst>
          </p:cNvPr>
          <p:cNvSpPr/>
          <p:nvPr/>
        </p:nvSpPr>
        <p:spPr>
          <a:xfrm>
            <a:off x="5488674" y="3838221"/>
            <a:ext cx="440267" cy="440267"/>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箭头连接符 30">
            <a:extLst>
              <a:ext uri="{FF2B5EF4-FFF2-40B4-BE49-F238E27FC236}">
                <a16:creationId xmlns:a16="http://schemas.microsoft.com/office/drawing/2014/main" id="{75D23A43-E08C-FA51-EE9D-21D30BD8B1BD}"/>
              </a:ext>
            </a:extLst>
          </p:cNvPr>
          <p:cNvCxnSpPr>
            <a:stCxn id="26" idx="3"/>
            <a:endCxn id="27" idx="0"/>
          </p:cNvCxnSpPr>
          <p:nvPr/>
        </p:nvCxnSpPr>
        <p:spPr>
          <a:xfrm flipH="1">
            <a:off x="5283203" y="2452947"/>
            <a:ext cx="380563" cy="4426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4C455F40-233A-3C78-13FA-D472DE8A151F}"/>
              </a:ext>
            </a:extLst>
          </p:cNvPr>
          <p:cNvCxnSpPr>
            <a:cxnSpLocks/>
            <a:stCxn id="26" idx="5"/>
            <a:endCxn id="28" idx="0"/>
          </p:cNvCxnSpPr>
          <p:nvPr/>
        </p:nvCxnSpPr>
        <p:spPr>
          <a:xfrm>
            <a:off x="5975081" y="2452947"/>
            <a:ext cx="341053" cy="442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428FDC7D-8C0D-69F9-69CD-20316EBD3FCB}"/>
              </a:ext>
            </a:extLst>
          </p:cNvPr>
          <p:cNvCxnSpPr>
            <a:cxnSpLocks/>
            <a:stCxn id="27" idx="3"/>
            <a:endCxn id="29" idx="0"/>
          </p:cNvCxnSpPr>
          <p:nvPr/>
        </p:nvCxnSpPr>
        <p:spPr>
          <a:xfrm flipH="1">
            <a:off x="4842936" y="3271391"/>
            <a:ext cx="284609" cy="566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3CA9256-8255-DE6D-893F-DCE379745F18}"/>
              </a:ext>
            </a:extLst>
          </p:cNvPr>
          <p:cNvCxnSpPr>
            <a:cxnSpLocks/>
            <a:stCxn id="27" idx="5"/>
            <a:endCxn id="30" idx="0"/>
          </p:cNvCxnSpPr>
          <p:nvPr/>
        </p:nvCxnSpPr>
        <p:spPr>
          <a:xfrm>
            <a:off x="5438860" y="3271391"/>
            <a:ext cx="269948" cy="5668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6F5A1C0-B0AC-51E9-0670-F11CCC5A3E5B}"/>
              </a:ext>
            </a:extLst>
          </p:cNvPr>
          <p:cNvCxnSpPr>
            <a:cxnSpLocks/>
            <a:stCxn id="28" idx="4"/>
            <a:endCxn id="30" idx="0"/>
          </p:cNvCxnSpPr>
          <p:nvPr/>
        </p:nvCxnSpPr>
        <p:spPr>
          <a:xfrm flipH="1">
            <a:off x="5708808" y="3335866"/>
            <a:ext cx="607326" cy="502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0B5C7DF-0B4F-563D-F125-9EB33AA26870}"/>
              </a:ext>
            </a:extLst>
          </p:cNvPr>
          <p:cNvSpPr txBox="1"/>
          <p:nvPr/>
        </p:nvSpPr>
        <p:spPr>
          <a:xfrm>
            <a:off x="1765611" y="4702349"/>
            <a:ext cx="1338828"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（有向）树</a:t>
            </a:r>
          </a:p>
        </p:txBody>
      </p:sp>
      <p:sp>
        <p:nvSpPr>
          <p:cNvPr id="41" name="文本框 40">
            <a:extLst>
              <a:ext uri="{FF2B5EF4-FFF2-40B4-BE49-F238E27FC236}">
                <a16:creationId xmlns:a16="http://schemas.microsoft.com/office/drawing/2014/main" id="{941F3792-1B65-A203-4EDA-2431BE66943B}"/>
              </a:ext>
            </a:extLst>
          </p:cNvPr>
          <p:cNvSpPr txBox="1"/>
          <p:nvPr/>
        </p:nvSpPr>
        <p:spPr>
          <a:xfrm>
            <a:off x="4898786" y="4702349"/>
            <a:ext cx="184127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有向无环图</a:t>
            </a:r>
            <a:r>
              <a:rPr kumimoji="1" lang="en-US" altLang="zh-CN" dirty="0">
                <a:latin typeface="Microsoft YaHei" panose="020B0503020204020204" pitchFamily="34" charset="-122"/>
                <a:ea typeface="Microsoft YaHei" panose="020B0503020204020204" pitchFamily="34" charset="-122"/>
              </a:rPr>
              <a:t>DAG</a:t>
            </a:r>
            <a:endParaRPr kumimoji="1" lang="zh-CN" altLang="en-US" dirty="0">
              <a:latin typeface="Microsoft YaHei" panose="020B0503020204020204" pitchFamily="34" charset="-122"/>
              <a:ea typeface="Microsoft YaHei" panose="020B0503020204020204" pitchFamily="34" charset="-122"/>
            </a:endParaRPr>
          </a:p>
        </p:txBody>
      </p:sp>
      <p:sp>
        <p:nvSpPr>
          <p:cNvPr id="42" name="椭圆 41">
            <a:extLst>
              <a:ext uri="{FF2B5EF4-FFF2-40B4-BE49-F238E27FC236}">
                <a16:creationId xmlns:a16="http://schemas.microsoft.com/office/drawing/2014/main" id="{B5840A83-259A-DFF8-1431-84FE9EF5664C}"/>
              </a:ext>
            </a:extLst>
          </p:cNvPr>
          <p:cNvSpPr/>
          <p:nvPr/>
        </p:nvSpPr>
        <p:spPr>
          <a:xfrm>
            <a:off x="8871393" y="2077156"/>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F70D64F8-2306-9DEF-1A7E-91468AA1C3DA}"/>
              </a:ext>
            </a:extLst>
          </p:cNvPr>
          <p:cNvSpPr/>
          <p:nvPr/>
        </p:nvSpPr>
        <p:spPr>
          <a:xfrm>
            <a:off x="8335172" y="2895600"/>
            <a:ext cx="440267" cy="440267"/>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ECFDE3CD-1346-5091-6084-0EA00E2872C2}"/>
              </a:ext>
            </a:extLst>
          </p:cNvPr>
          <p:cNvSpPr/>
          <p:nvPr/>
        </p:nvSpPr>
        <p:spPr>
          <a:xfrm>
            <a:off x="9368103" y="2895599"/>
            <a:ext cx="440267" cy="4402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44A2855-A7AB-4AA7-6B82-C291B8571B4C}"/>
              </a:ext>
            </a:extLst>
          </p:cNvPr>
          <p:cNvSpPr/>
          <p:nvPr/>
        </p:nvSpPr>
        <p:spPr>
          <a:xfrm>
            <a:off x="7894905" y="3838222"/>
            <a:ext cx="440267" cy="440267"/>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8FAA60B3-8D06-5E2D-4FBC-086C0BE48688}"/>
              </a:ext>
            </a:extLst>
          </p:cNvPr>
          <p:cNvSpPr/>
          <p:nvPr/>
        </p:nvSpPr>
        <p:spPr>
          <a:xfrm>
            <a:off x="8760777" y="3838221"/>
            <a:ext cx="440267" cy="440267"/>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箭头连接符 46">
            <a:extLst>
              <a:ext uri="{FF2B5EF4-FFF2-40B4-BE49-F238E27FC236}">
                <a16:creationId xmlns:a16="http://schemas.microsoft.com/office/drawing/2014/main" id="{EF6672F6-5799-EF76-2A08-20C909796150}"/>
              </a:ext>
            </a:extLst>
          </p:cNvPr>
          <p:cNvCxnSpPr>
            <a:stCxn id="42" idx="3"/>
            <a:endCxn id="43" idx="0"/>
          </p:cNvCxnSpPr>
          <p:nvPr/>
        </p:nvCxnSpPr>
        <p:spPr>
          <a:xfrm flipH="1">
            <a:off x="8555306" y="2452947"/>
            <a:ext cx="380563" cy="4426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7A6B2E85-C033-B394-EA4E-276845921E54}"/>
              </a:ext>
            </a:extLst>
          </p:cNvPr>
          <p:cNvCxnSpPr>
            <a:cxnSpLocks/>
            <a:stCxn id="42" idx="5"/>
            <a:endCxn id="44" idx="0"/>
          </p:cNvCxnSpPr>
          <p:nvPr/>
        </p:nvCxnSpPr>
        <p:spPr>
          <a:xfrm>
            <a:off x="9247184" y="2452947"/>
            <a:ext cx="341053" cy="442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7DEFE502-5FD1-4758-B433-75A62DC2D996}"/>
              </a:ext>
            </a:extLst>
          </p:cNvPr>
          <p:cNvCxnSpPr>
            <a:cxnSpLocks/>
            <a:stCxn id="43" idx="3"/>
            <a:endCxn id="45" idx="0"/>
          </p:cNvCxnSpPr>
          <p:nvPr/>
        </p:nvCxnSpPr>
        <p:spPr>
          <a:xfrm flipH="1">
            <a:off x="8115039" y="3271391"/>
            <a:ext cx="284609" cy="566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4A05B5E8-F0F5-699A-45DC-C689247B5178}"/>
              </a:ext>
            </a:extLst>
          </p:cNvPr>
          <p:cNvCxnSpPr>
            <a:cxnSpLocks/>
            <a:stCxn id="46" idx="0"/>
            <a:endCxn id="43" idx="5"/>
          </p:cNvCxnSpPr>
          <p:nvPr/>
        </p:nvCxnSpPr>
        <p:spPr>
          <a:xfrm flipH="1" flipV="1">
            <a:off x="8710963" y="3271391"/>
            <a:ext cx="269948" cy="5668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9290E06-6E39-6B71-2460-2A72CBA2E4B6}"/>
              </a:ext>
            </a:extLst>
          </p:cNvPr>
          <p:cNvCxnSpPr>
            <a:cxnSpLocks/>
            <a:stCxn id="45" idx="6"/>
            <a:endCxn id="46" idx="2"/>
          </p:cNvCxnSpPr>
          <p:nvPr/>
        </p:nvCxnSpPr>
        <p:spPr>
          <a:xfrm flipV="1">
            <a:off x="8335172" y="4058355"/>
            <a:ext cx="4256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6D468B62-58A9-BF58-A904-C6932CEE6F0F}"/>
              </a:ext>
            </a:extLst>
          </p:cNvPr>
          <p:cNvSpPr txBox="1"/>
          <p:nvPr/>
        </p:nvSpPr>
        <p:spPr>
          <a:xfrm>
            <a:off x="8555305" y="4702349"/>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有向图</a:t>
            </a:r>
          </a:p>
        </p:txBody>
      </p:sp>
      <p:cxnSp>
        <p:nvCxnSpPr>
          <p:cNvPr id="22" name="直线箭头连接符 21">
            <a:extLst>
              <a:ext uri="{FF2B5EF4-FFF2-40B4-BE49-F238E27FC236}">
                <a16:creationId xmlns:a16="http://schemas.microsoft.com/office/drawing/2014/main" id="{D02FD2CD-A6C1-DD03-038F-5A986A4BC8AE}"/>
              </a:ext>
            </a:extLst>
          </p:cNvPr>
          <p:cNvCxnSpPr>
            <a:cxnSpLocks/>
            <a:stCxn id="44" idx="3"/>
            <a:endCxn id="46" idx="0"/>
          </p:cNvCxnSpPr>
          <p:nvPr/>
        </p:nvCxnSpPr>
        <p:spPr>
          <a:xfrm flipH="1">
            <a:off x="8980911" y="3271390"/>
            <a:ext cx="451668" cy="566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957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0739" y="917992"/>
            <a:ext cx="11455400" cy="3278045"/>
          </a:xfrm>
        </p:spPr>
        <p:txBody>
          <a:bodyPr>
            <a:normAutofit fontScale="95000"/>
          </a:bodyPr>
          <a:lstStyle/>
          <a:p>
            <a:pPr>
              <a:lnSpc>
                <a:spcPct val="110000"/>
              </a:lnSpc>
            </a:pPr>
            <a:r>
              <a:rPr lang="zh-CN" altLang="en-US" sz="2400" b="1" dirty="0">
                <a:sym typeface="+mn-ea"/>
              </a:rPr>
              <a:t>最优子结构</a:t>
            </a:r>
            <a:r>
              <a:rPr lang="zh-CN" altLang="en-US" sz="2400" dirty="0">
                <a:sym typeface="+mn-ea"/>
              </a:rPr>
              <a:t>：给定两个结点之间的一条最短路径，则在该路径上</a:t>
            </a:r>
            <a:r>
              <a:rPr lang="zh-CN" altLang="en-US" sz="2400" dirty="0">
                <a:solidFill>
                  <a:srgbClr val="0000FF"/>
                </a:solidFill>
                <a:sym typeface="+mn-ea"/>
              </a:rPr>
              <a:t>任意两个点之间的路径都是最短</a:t>
            </a:r>
            <a:r>
              <a:rPr lang="zh-CN" altLang="en-US" sz="2400" dirty="0">
                <a:sym typeface="+mn-ea"/>
              </a:rPr>
              <a:t>的，这种最短子路径称为</a:t>
            </a:r>
            <a:r>
              <a:rPr lang="zh-CN" altLang="en-US" sz="2400" dirty="0">
                <a:solidFill>
                  <a:srgbClr val="C00000"/>
                </a:solidFill>
                <a:sym typeface="+mn-ea"/>
              </a:rPr>
              <a:t>最优子结构</a:t>
            </a:r>
            <a:r>
              <a:rPr lang="zh-CN" altLang="en-US" sz="2400" dirty="0">
                <a:sym typeface="+mn-ea"/>
              </a:rPr>
              <a:t>。</a:t>
            </a: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zh-CN" altLang="en-US" sz="2400" b="1" dirty="0">
              <a:sym typeface="+mn-ea"/>
            </a:endParaRPr>
          </a:p>
          <a:p>
            <a:pPr>
              <a:lnSpc>
                <a:spcPct val="110000"/>
              </a:lnSpc>
            </a:pPr>
            <a:endParaRPr lang="en-US" altLang="zh-CN" sz="2400" dirty="0"/>
          </a:p>
        </p:txBody>
      </p:sp>
      <p:sp>
        <p:nvSpPr>
          <p:cNvPr id="2" name="标题 1">
            <a:extLst>
              <a:ext uri="{FF2B5EF4-FFF2-40B4-BE49-F238E27FC236}">
                <a16:creationId xmlns:a16="http://schemas.microsoft.com/office/drawing/2014/main" id="{E26364A2-E205-3361-41DF-93276F205D96}"/>
              </a:ext>
            </a:extLst>
          </p:cNvPr>
          <p:cNvSpPr>
            <a:spLocks noGrp="1"/>
          </p:cNvSpPr>
          <p:nvPr>
            <p:ph type="title"/>
          </p:nvPr>
        </p:nvSpPr>
        <p:spPr>
          <a:xfrm>
            <a:off x="838200" y="263794"/>
            <a:ext cx="10515600" cy="518958"/>
          </a:xfrm>
        </p:spPr>
        <p:txBody>
          <a:bodyPr/>
          <a:lstStyle/>
          <a:p>
            <a:r>
              <a:rPr lang="zh-CN" altLang="en-US" dirty="0"/>
              <a:t>最短路径的基本性质</a:t>
            </a:r>
          </a:p>
        </p:txBody>
      </p:sp>
      <p:grpSp>
        <p:nvGrpSpPr>
          <p:cNvPr id="8" name="组合 7">
            <a:extLst>
              <a:ext uri="{FF2B5EF4-FFF2-40B4-BE49-F238E27FC236}">
                <a16:creationId xmlns:a16="http://schemas.microsoft.com/office/drawing/2014/main" id="{CB1DC315-5641-1C37-38A1-B7AB5AE4C320}"/>
              </a:ext>
            </a:extLst>
          </p:cNvPr>
          <p:cNvGrpSpPr/>
          <p:nvPr/>
        </p:nvGrpSpPr>
        <p:grpSpPr>
          <a:xfrm>
            <a:off x="3237470" y="3365948"/>
            <a:ext cx="5443229" cy="642552"/>
            <a:chOff x="3237470" y="3365948"/>
            <a:chExt cx="5443229" cy="642552"/>
          </a:xfrm>
        </p:grpSpPr>
        <p:sp>
          <p:nvSpPr>
            <p:cNvPr id="6" name="椭圆 5">
              <a:extLst>
                <a:ext uri="{FF2B5EF4-FFF2-40B4-BE49-F238E27FC236}">
                  <a16:creationId xmlns:a16="http://schemas.microsoft.com/office/drawing/2014/main" id="{0C437DE0-12F2-413C-B737-7FEE2ED1651A}"/>
                </a:ext>
              </a:extLst>
            </p:cNvPr>
            <p:cNvSpPr/>
            <p:nvPr/>
          </p:nvSpPr>
          <p:spPr>
            <a:xfrm>
              <a:off x="3237470" y="3365948"/>
              <a:ext cx="642552" cy="642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u</a:t>
              </a:r>
              <a:endParaRPr kumimoji="1" lang="zh-CN" altLang="en-US" sz="2400" dirty="0"/>
            </a:p>
          </p:txBody>
        </p:sp>
        <p:sp>
          <p:nvSpPr>
            <p:cNvPr id="7" name="椭圆 6">
              <a:extLst>
                <a:ext uri="{FF2B5EF4-FFF2-40B4-BE49-F238E27FC236}">
                  <a16:creationId xmlns:a16="http://schemas.microsoft.com/office/drawing/2014/main" id="{EF926D6B-54B7-7044-81FF-0C8C7B690E14}"/>
                </a:ext>
              </a:extLst>
            </p:cNvPr>
            <p:cNvSpPr/>
            <p:nvPr/>
          </p:nvSpPr>
          <p:spPr>
            <a:xfrm>
              <a:off x="4712043" y="3365948"/>
              <a:ext cx="642552" cy="64255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x</a:t>
              </a:r>
              <a:endParaRPr kumimoji="1" lang="zh-CN" altLang="en-US" sz="2400" dirty="0"/>
            </a:p>
          </p:txBody>
        </p:sp>
        <p:sp>
          <p:nvSpPr>
            <p:cNvPr id="12" name="椭圆 11">
              <a:extLst>
                <a:ext uri="{FF2B5EF4-FFF2-40B4-BE49-F238E27FC236}">
                  <a16:creationId xmlns:a16="http://schemas.microsoft.com/office/drawing/2014/main" id="{4508F477-E49B-7859-FD1F-3E84987FFD6F}"/>
                </a:ext>
              </a:extLst>
            </p:cNvPr>
            <p:cNvSpPr/>
            <p:nvPr/>
          </p:nvSpPr>
          <p:spPr>
            <a:xfrm>
              <a:off x="6613001" y="3365948"/>
              <a:ext cx="642552" cy="64255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y</a:t>
              </a:r>
              <a:endParaRPr kumimoji="1" lang="zh-CN" altLang="en-US" sz="2400" dirty="0"/>
            </a:p>
          </p:txBody>
        </p:sp>
        <p:sp>
          <p:nvSpPr>
            <p:cNvPr id="13" name="椭圆 12">
              <a:extLst>
                <a:ext uri="{FF2B5EF4-FFF2-40B4-BE49-F238E27FC236}">
                  <a16:creationId xmlns:a16="http://schemas.microsoft.com/office/drawing/2014/main" id="{9192F9E7-4E45-5AF2-FA42-FA4C644424E0}"/>
                </a:ext>
              </a:extLst>
            </p:cNvPr>
            <p:cNvSpPr/>
            <p:nvPr/>
          </p:nvSpPr>
          <p:spPr>
            <a:xfrm>
              <a:off x="8038147" y="3365948"/>
              <a:ext cx="642552" cy="6425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v</a:t>
              </a:r>
              <a:endParaRPr kumimoji="1" lang="zh-CN" altLang="en-US" sz="2400" dirty="0"/>
            </a:p>
          </p:txBody>
        </p:sp>
        <p:cxnSp>
          <p:nvCxnSpPr>
            <p:cNvPr id="15" name="直线箭头连接符 14">
              <a:extLst>
                <a:ext uri="{FF2B5EF4-FFF2-40B4-BE49-F238E27FC236}">
                  <a16:creationId xmlns:a16="http://schemas.microsoft.com/office/drawing/2014/main" id="{07767AE5-46A6-8D92-9E36-20642C929B72}"/>
                </a:ext>
              </a:extLst>
            </p:cNvPr>
            <p:cNvCxnSpPr>
              <a:endCxn id="7" idx="2"/>
            </p:cNvCxnSpPr>
            <p:nvPr/>
          </p:nvCxnSpPr>
          <p:spPr>
            <a:xfrm>
              <a:off x="3880022" y="3687224"/>
              <a:ext cx="832021" cy="0"/>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EA1F9DA-DB86-6C6F-4203-8E0BC4E21959}"/>
                </a:ext>
              </a:extLst>
            </p:cNvPr>
            <p:cNvCxnSpPr>
              <a:cxnSpLocks/>
              <a:stCxn id="7" idx="6"/>
              <a:endCxn id="12" idx="2"/>
            </p:cNvCxnSpPr>
            <p:nvPr/>
          </p:nvCxnSpPr>
          <p:spPr>
            <a:xfrm>
              <a:off x="5354595" y="3687224"/>
              <a:ext cx="1258406" cy="0"/>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1576C052-BC4B-DD16-1355-22179181F7D1}"/>
                </a:ext>
              </a:extLst>
            </p:cNvPr>
            <p:cNvCxnSpPr>
              <a:cxnSpLocks/>
              <a:stCxn id="12" idx="6"/>
              <a:endCxn id="13" idx="2"/>
            </p:cNvCxnSpPr>
            <p:nvPr/>
          </p:nvCxnSpPr>
          <p:spPr>
            <a:xfrm>
              <a:off x="7255553" y="3687224"/>
              <a:ext cx="782594" cy="0"/>
            </a:xfrm>
            <a:prstGeom prst="straightConnector1">
              <a:avLst/>
            </a:prstGeom>
            <a:ln w="28575">
              <a:solidFill>
                <a:srgbClr val="009999"/>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CCB29A9B-A7D3-1765-0E1A-9176DC50BB97}"/>
              </a:ext>
            </a:extLst>
          </p:cNvPr>
          <p:cNvSpPr txBox="1"/>
          <p:nvPr/>
        </p:nvSpPr>
        <p:spPr>
          <a:xfrm>
            <a:off x="1647910" y="2171093"/>
            <a:ext cx="825258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证明</a:t>
            </a:r>
            <a:r>
              <a:rPr kumimoji="1" lang="zh-CN" altLang="en-US" dirty="0">
                <a:latin typeface="Microsoft YaHei" panose="020B0503020204020204" pitchFamily="34" charset="-122"/>
                <a:ea typeface="Microsoft YaHei" panose="020B0503020204020204" pitchFamily="34" charset="-122"/>
              </a:rPr>
              <a:t>：假设下面的路径是从结点</a:t>
            </a:r>
            <a:r>
              <a:rPr kumimoji="1" lang="en-US" altLang="zh-CN" dirty="0">
                <a:latin typeface="Microsoft YaHei" panose="020B0503020204020204" pitchFamily="34" charset="-122"/>
                <a:ea typeface="Microsoft YaHei" panose="020B0503020204020204" pitchFamily="34" charset="-122"/>
              </a:rPr>
              <a:t>u</a:t>
            </a:r>
            <a:r>
              <a:rPr kumimoji="1" lang="zh-CN" altLang="en-US" dirty="0">
                <a:latin typeface="Microsoft YaHei" panose="020B0503020204020204" pitchFamily="34" charset="-122"/>
                <a:ea typeface="Microsoft YaHei" panose="020B0503020204020204" pitchFamily="34" charset="-122"/>
              </a:rPr>
              <a:t>到结点</a:t>
            </a:r>
            <a:r>
              <a:rPr kumimoji="1" lang="en-US" altLang="zh-CN" dirty="0">
                <a:latin typeface="Microsoft YaHei" panose="020B0503020204020204" pitchFamily="34" charset="-122"/>
                <a:ea typeface="Microsoft YaHei" panose="020B0503020204020204" pitchFamily="34" charset="-122"/>
              </a:rPr>
              <a:t>v</a:t>
            </a:r>
            <a:r>
              <a:rPr kumimoji="1" lang="zh-CN" altLang="en-US" dirty="0">
                <a:latin typeface="Microsoft YaHei" panose="020B0503020204020204" pitchFamily="34" charset="-122"/>
                <a:ea typeface="Microsoft YaHei" panose="020B0503020204020204" pitchFamily="34" charset="-122"/>
              </a:rPr>
              <a:t>的最短路径，路径经过了结点</a:t>
            </a:r>
            <a:r>
              <a:rPr kumimoji="1" lang="en-US" altLang="zh-CN" dirty="0">
                <a:latin typeface="Microsoft YaHei" panose="020B0503020204020204" pitchFamily="34" charset="-122"/>
                <a:ea typeface="Microsoft YaHei" panose="020B0503020204020204" pitchFamily="34" charset="-122"/>
              </a:rPr>
              <a:t>x</a:t>
            </a:r>
            <a:r>
              <a:rPr kumimoji="1" lang="zh-CN" altLang="en-US" dirty="0">
                <a:latin typeface="Microsoft YaHei" panose="020B0503020204020204" pitchFamily="34" charset="-122"/>
                <a:ea typeface="Microsoft YaHei" panose="020B0503020204020204" pitchFamily="34" charset="-122"/>
              </a:rPr>
              <a:t>和结点</a:t>
            </a:r>
            <a:r>
              <a:rPr kumimoji="1" lang="en-US" altLang="zh-CN" dirty="0">
                <a:latin typeface="Microsoft YaHei" panose="020B0503020204020204" pitchFamily="34" charset="-122"/>
                <a:ea typeface="Microsoft YaHei" panose="020B0503020204020204" pitchFamily="34" charset="-122"/>
              </a:rPr>
              <a:t>y</a:t>
            </a:r>
            <a:endParaRPr kumimoji="1" lang="zh-CN" altLang="en-US" dirty="0">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0013C8E6-AF68-232D-276A-C5FA8EFC9924}"/>
              </a:ext>
            </a:extLst>
          </p:cNvPr>
          <p:cNvSpPr txBox="1"/>
          <p:nvPr/>
        </p:nvSpPr>
        <p:spPr>
          <a:xfrm>
            <a:off x="1102840" y="4335984"/>
            <a:ext cx="9986319" cy="407227"/>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 （</a:t>
            </a:r>
            <a:r>
              <a:rPr lang="zh-CN" altLang="en-US" sz="2000" b="1" dirty="0">
                <a:solidFill>
                  <a:schemeClr val="bg1"/>
                </a:solidFill>
                <a:latin typeface="Microsoft YaHei" panose="020B0503020204020204" pitchFamily="34" charset="-122"/>
                <a:ea typeface="Microsoft YaHei" panose="020B0503020204020204" pitchFamily="34" charset="-122"/>
              </a:rPr>
              <a:t>反证法</a:t>
            </a:r>
            <a:r>
              <a:rPr lang="zh-CN" altLang="en-US" sz="2000" dirty="0">
                <a:solidFill>
                  <a:schemeClr val="bg1"/>
                </a:solidFill>
                <a:latin typeface="Microsoft YaHei" panose="020B0503020204020204" pitchFamily="34" charset="-122"/>
                <a:ea typeface="Microsoft YaHei" panose="020B0503020204020204" pitchFamily="34" charset="-122"/>
              </a:rPr>
              <a:t>）假设路径中从结点</a:t>
            </a:r>
            <a:r>
              <a:rPr lang="en-US" altLang="zh-CN" sz="2000" dirty="0">
                <a:solidFill>
                  <a:schemeClr val="bg1"/>
                </a:solidFill>
                <a:latin typeface="Microsoft YaHei" panose="020B0503020204020204" pitchFamily="34" charset="-122"/>
                <a:ea typeface="Microsoft YaHei" panose="020B0503020204020204" pitchFamily="34" charset="-122"/>
              </a:rPr>
              <a:t>x</a:t>
            </a:r>
            <a:r>
              <a:rPr lang="zh-CN" altLang="en-US" sz="2000" dirty="0">
                <a:solidFill>
                  <a:schemeClr val="bg1"/>
                </a:solidFill>
                <a:latin typeface="Microsoft YaHei" panose="020B0503020204020204" pitchFamily="34" charset="-122"/>
                <a:ea typeface="Microsoft YaHei" panose="020B0503020204020204" pitchFamily="34" charset="-122"/>
              </a:rPr>
              <a:t>到结点</a:t>
            </a:r>
            <a:r>
              <a:rPr lang="en-US" altLang="zh-CN" sz="2000" dirty="0">
                <a:solidFill>
                  <a:schemeClr val="bg1"/>
                </a:solidFill>
                <a:latin typeface="Microsoft YaHei" panose="020B0503020204020204" pitchFamily="34" charset="-122"/>
                <a:ea typeface="Microsoft YaHei" panose="020B0503020204020204" pitchFamily="34" charset="-122"/>
              </a:rPr>
              <a:t>y</a:t>
            </a:r>
            <a:r>
              <a:rPr lang="zh-CN" altLang="en-US" sz="2000" dirty="0">
                <a:solidFill>
                  <a:schemeClr val="bg1"/>
                </a:solidFill>
                <a:latin typeface="Microsoft YaHei" panose="020B0503020204020204" pitchFamily="34" charset="-122"/>
                <a:ea typeface="Microsoft YaHei" panose="020B0503020204020204" pitchFamily="34" charset="-122"/>
              </a:rPr>
              <a:t>的（子）路径不是最短，则存在另一条更短路径</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cxnSp>
        <p:nvCxnSpPr>
          <p:cNvPr id="28" name="曲线连接符 27">
            <a:extLst>
              <a:ext uri="{FF2B5EF4-FFF2-40B4-BE49-F238E27FC236}">
                <a16:creationId xmlns:a16="http://schemas.microsoft.com/office/drawing/2014/main" id="{C14259CE-F598-3D63-5E0E-2AD34061C362}"/>
              </a:ext>
            </a:extLst>
          </p:cNvPr>
          <p:cNvCxnSpPr>
            <a:stCxn id="7" idx="0"/>
            <a:endCxn id="12" idx="0"/>
          </p:cNvCxnSpPr>
          <p:nvPr/>
        </p:nvCxnSpPr>
        <p:spPr>
          <a:xfrm rot="5400000" flipH="1" flipV="1">
            <a:off x="5983798" y="2415469"/>
            <a:ext cx="12700" cy="1900958"/>
          </a:xfrm>
          <a:prstGeom prst="curvedConnector3">
            <a:avLst>
              <a:gd name="adj1" fmla="val 4329732"/>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E83FDAF-23AC-BE0F-9E33-F7B7964318DD}"/>
              </a:ext>
            </a:extLst>
          </p:cNvPr>
          <p:cNvSpPr txBox="1"/>
          <p:nvPr/>
        </p:nvSpPr>
        <p:spPr>
          <a:xfrm>
            <a:off x="2059740" y="5170000"/>
            <a:ext cx="8337396" cy="407227"/>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从</a:t>
            </a:r>
            <a:r>
              <a:rPr lang="en-US" altLang="zh-CN" sz="2000" dirty="0">
                <a:solidFill>
                  <a:schemeClr val="bg1"/>
                </a:solidFill>
                <a:latin typeface="Microsoft YaHei" panose="020B0503020204020204" pitchFamily="34" charset="-122"/>
                <a:ea typeface="Microsoft YaHei" panose="020B0503020204020204" pitchFamily="34" charset="-122"/>
              </a:rPr>
              <a:t>u</a:t>
            </a:r>
            <a:r>
              <a:rPr lang="zh-CN" altLang="en-US" sz="2000" dirty="0">
                <a:solidFill>
                  <a:schemeClr val="bg1"/>
                </a:solidFill>
                <a:latin typeface="Microsoft YaHei" panose="020B0503020204020204" pitchFamily="34" charset="-122"/>
                <a:ea typeface="Microsoft YaHei" panose="020B0503020204020204" pitchFamily="34" charset="-122"/>
              </a:rPr>
              <a:t>到</a:t>
            </a:r>
            <a:r>
              <a:rPr lang="en-US" altLang="zh-CN" sz="2000" dirty="0">
                <a:solidFill>
                  <a:schemeClr val="bg1"/>
                </a:solidFill>
                <a:latin typeface="Microsoft YaHei" panose="020B0503020204020204" pitchFamily="34" charset="-122"/>
                <a:ea typeface="Microsoft YaHei" panose="020B0503020204020204" pitchFamily="34" charset="-122"/>
              </a:rPr>
              <a:t>v</a:t>
            </a:r>
            <a:r>
              <a:rPr lang="zh-CN" altLang="en-US" sz="2000" dirty="0">
                <a:solidFill>
                  <a:schemeClr val="bg1"/>
                </a:solidFill>
                <a:latin typeface="Microsoft YaHei" panose="020B0503020204020204" pitchFamily="34" charset="-122"/>
                <a:ea typeface="Microsoft YaHei" panose="020B0503020204020204" pitchFamily="34" charset="-122"/>
              </a:rPr>
              <a:t>的路径也可以经过这条更短的路径，从而减小路径的权重（长度）</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F50FCC75-87BB-FF85-7152-06853D850B8E}"/>
              </a:ext>
            </a:extLst>
          </p:cNvPr>
          <p:cNvSpPr txBox="1"/>
          <p:nvPr/>
        </p:nvSpPr>
        <p:spPr>
          <a:xfrm>
            <a:off x="2337813" y="6062550"/>
            <a:ext cx="7781249" cy="407227"/>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与</a:t>
            </a:r>
            <a:r>
              <a:rPr lang="en-US" altLang="zh-CN" sz="2000" dirty="0">
                <a:solidFill>
                  <a:schemeClr val="bg1"/>
                </a:solidFill>
                <a:latin typeface="Microsoft YaHei" panose="020B0503020204020204" pitchFamily="34" charset="-122"/>
                <a:ea typeface="Microsoft YaHei" panose="020B0503020204020204" pitchFamily="34" charset="-122"/>
              </a:rPr>
              <a:t>u</a:t>
            </a:r>
            <a:r>
              <a:rPr lang="zh-CN" altLang="en-US" sz="2000" dirty="0">
                <a:solidFill>
                  <a:schemeClr val="bg1"/>
                </a:solidFill>
                <a:latin typeface="Microsoft YaHei" panose="020B0503020204020204" pitchFamily="34" charset="-122"/>
                <a:ea typeface="Microsoft YaHei" panose="020B0503020204020204" pitchFamily="34" charset="-122"/>
              </a:rPr>
              <a:t>到</a:t>
            </a:r>
            <a:r>
              <a:rPr lang="en-US" altLang="zh-CN" sz="2000" dirty="0">
                <a:solidFill>
                  <a:schemeClr val="bg1"/>
                </a:solidFill>
                <a:latin typeface="Microsoft YaHei" panose="020B0503020204020204" pitchFamily="34" charset="-122"/>
                <a:ea typeface="Microsoft YaHei" panose="020B0503020204020204" pitchFamily="34" charset="-122"/>
              </a:rPr>
              <a:t>v</a:t>
            </a:r>
            <a:r>
              <a:rPr lang="zh-CN" altLang="en-US" sz="2000" dirty="0">
                <a:solidFill>
                  <a:schemeClr val="bg1"/>
                </a:solidFill>
                <a:latin typeface="Microsoft YaHei" panose="020B0503020204020204" pitchFamily="34" charset="-122"/>
                <a:ea typeface="Microsoft YaHei" panose="020B0503020204020204" pitchFamily="34" charset="-122"/>
              </a:rPr>
              <a:t>的路径最短的假设矛盾，则路径中从</a:t>
            </a:r>
            <a:r>
              <a:rPr lang="en-US" altLang="zh-CN" sz="2000" dirty="0">
                <a:solidFill>
                  <a:schemeClr val="bg1"/>
                </a:solidFill>
                <a:latin typeface="Microsoft YaHei" panose="020B0503020204020204" pitchFamily="34" charset="-122"/>
                <a:ea typeface="Microsoft YaHei" panose="020B0503020204020204" pitchFamily="34" charset="-122"/>
              </a:rPr>
              <a:t>x</a:t>
            </a:r>
            <a:r>
              <a:rPr lang="zh-CN" altLang="en-US" sz="2000" dirty="0">
                <a:solidFill>
                  <a:schemeClr val="bg1"/>
                </a:solidFill>
                <a:latin typeface="Microsoft YaHei" panose="020B0503020204020204" pitchFamily="34" charset="-122"/>
                <a:ea typeface="Microsoft YaHei" panose="020B0503020204020204" pitchFamily="34" charset="-122"/>
              </a:rPr>
              <a:t>到</a:t>
            </a:r>
            <a:r>
              <a:rPr lang="en-US" altLang="zh-CN" sz="2000" dirty="0">
                <a:solidFill>
                  <a:schemeClr val="bg1"/>
                </a:solidFill>
                <a:latin typeface="Microsoft YaHei" panose="020B0503020204020204" pitchFamily="34" charset="-122"/>
                <a:ea typeface="Microsoft YaHei" panose="020B0503020204020204" pitchFamily="34" charset="-122"/>
              </a:rPr>
              <a:t>y</a:t>
            </a:r>
            <a:r>
              <a:rPr lang="zh-CN" altLang="en-US" sz="2000" dirty="0">
                <a:solidFill>
                  <a:schemeClr val="bg1"/>
                </a:solidFill>
                <a:latin typeface="Microsoft YaHei" panose="020B0503020204020204" pitchFamily="34" charset="-122"/>
                <a:ea typeface="Microsoft YaHei" panose="020B0503020204020204" pitchFamily="34" charset="-122"/>
              </a:rPr>
              <a:t>的路径也</a:t>
            </a:r>
            <a:r>
              <a:rPr lang="zh-CN" altLang="en-US" sz="2000" dirty="0">
                <a:solidFill>
                  <a:srgbClr val="FFFF00"/>
                </a:solidFill>
                <a:latin typeface="Microsoft YaHei" panose="020B0503020204020204" pitchFamily="34" charset="-122"/>
                <a:ea typeface="Microsoft YaHei" panose="020B0503020204020204" pitchFamily="34" charset="-122"/>
              </a:rPr>
              <a:t>必须最短</a:t>
            </a:r>
            <a:r>
              <a:rPr lang="zh-CN" altLang="en-US" sz="2000" dirty="0">
                <a:solidFill>
                  <a:schemeClr val="bg1"/>
                </a:solidFill>
                <a:latin typeface="Microsoft YaHei" panose="020B0503020204020204" pitchFamily="34" charset="-122"/>
                <a:ea typeface="Microsoft YaHei" panose="020B0503020204020204" pitchFamily="34" charset="-122"/>
              </a:rPr>
              <a:t>！</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32" name="下箭头 31">
            <a:extLst>
              <a:ext uri="{FF2B5EF4-FFF2-40B4-BE49-F238E27FC236}">
                <a16:creationId xmlns:a16="http://schemas.microsoft.com/office/drawing/2014/main" id="{2010CC20-93FF-6E29-4CEC-1B0A4A1736D5}"/>
              </a:ext>
            </a:extLst>
          </p:cNvPr>
          <p:cNvSpPr/>
          <p:nvPr/>
        </p:nvSpPr>
        <p:spPr>
          <a:xfrm>
            <a:off x="5653215" y="4837420"/>
            <a:ext cx="885567" cy="2471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下箭头 32">
            <a:extLst>
              <a:ext uri="{FF2B5EF4-FFF2-40B4-BE49-F238E27FC236}">
                <a16:creationId xmlns:a16="http://schemas.microsoft.com/office/drawing/2014/main" id="{28ADE42B-3220-A243-CC5D-D2A5B4AEC81B}"/>
              </a:ext>
            </a:extLst>
          </p:cNvPr>
          <p:cNvSpPr/>
          <p:nvPr/>
        </p:nvSpPr>
        <p:spPr>
          <a:xfrm>
            <a:off x="5653215" y="5698801"/>
            <a:ext cx="885567" cy="2471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30" grpId="0" animBg="1"/>
      <p:bldP spid="31" grpId="0" animBg="1"/>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00740" y="1040765"/>
                <a:ext cx="11455400" cy="3302635"/>
              </a:xfrm>
            </p:spPr>
            <p:txBody>
              <a:bodyPr>
                <a:normAutofit fontScale="95000"/>
              </a:bodyPr>
              <a:lstStyle/>
              <a:p>
                <a:pPr>
                  <a:lnSpc>
                    <a:spcPct val="110000"/>
                  </a:lnSpc>
                </a:pPr>
                <a:r>
                  <a:rPr lang="zh-CN" altLang="en-US" sz="2400" b="1" dirty="0">
                    <a:sym typeface="+mn-ea"/>
                  </a:rPr>
                  <a:t>最优子结构</a:t>
                </a:r>
                <a:r>
                  <a:rPr lang="zh-CN" altLang="en-US" sz="2400" dirty="0">
                    <a:sym typeface="+mn-ea"/>
                  </a:rPr>
                  <a:t>：给定两个结点之间的一条最短路径，则在该路径上</a:t>
                </a:r>
                <a:r>
                  <a:rPr lang="zh-CN" altLang="en-US" sz="2400" dirty="0">
                    <a:solidFill>
                      <a:srgbClr val="0000FF"/>
                    </a:solidFill>
                    <a:sym typeface="+mn-ea"/>
                  </a:rPr>
                  <a:t>任意两个点之间的路径都是最短</a:t>
                </a:r>
                <a:r>
                  <a:rPr lang="zh-CN" altLang="en-US" sz="2400" dirty="0">
                    <a:sym typeface="+mn-ea"/>
                  </a:rPr>
                  <a:t>的，这种最短子路径称为</a:t>
                </a:r>
                <a:r>
                  <a:rPr lang="zh-CN" altLang="en-US" sz="2400" dirty="0">
                    <a:solidFill>
                      <a:srgbClr val="C00000"/>
                    </a:solidFill>
                    <a:sym typeface="+mn-ea"/>
                  </a:rPr>
                  <a:t>最优子结构</a:t>
                </a:r>
                <a:r>
                  <a:rPr lang="zh-CN" altLang="en-US" sz="2400" dirty="0">
                    <a:sym typeface="+mn-ea"/>
                  </a:rPr>
                  <a:t>。</a:t>
                </a:r>
              </a:p>
              <a:p>
                <a:pPr>
                  <a:lnSpc>
                    <a:spcPct val="110000"/>
                  </a:lnSpc>
                </a:pPr>
                <a:r>
                  <a:rPr lang="zh-CN" altLang="en-US" sz="2400" b="1" dirty="0"/>
                  <a:t>三角形不等式</a:t>
                </a:r>
                <a:r>
                  <a:rPr lang="zh-CN" altLang="en-US" sz="2400" dirty="0"/>
                  <a:t>：用</a:t>
                </a:r>
                <a14:m>
                  <m:oMath xmlns:m="http://schemas.openxmlformats.org/officeDocument/2006/math">
                    <m:r>
                      <a:rPr lang="en-US" altLang="zh-CN" sz="2400" b="0" i="1" smtClean="0">
                        <a:latin typeface="Cambria Math" panose="02040503050406030204" pitchFamily="18" charset="0"/>
                      </a:rPr>
                      <m:t>𝛿</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𝑣</m:t>
                        </m:r>
                      </m:e>
                    </m:d>
                  </m:oMath>
                </a14:m>
                <a:r>
                  <a:rPr lang="zh-CN" altLang="en-US" sz="2400" dirty="0"/>
                  <a:t>表示加权图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t>中两个结点</a:t>
                </a:r>
                <a14:m>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oMath>
                </a14:m>
                <a:r>
                  <a:rPr lang="zh-CN" altLang="en-US" sz="2400" dirty="0"/>
                  <a:t>的最短路径长度。对任一结点</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oMath>
                </a14:m>
                <a:r>
                  <a:rPr lang="en-US" altLang="zh-CN" sz="2400" dirty="0"/>
                  <a:t>,</a:t>
                </a:r>
                <a:r>
                  <a:rPr lang="zh-CN" altLang="en-US" sz="2400" dirty="0"/>
                  <a:t> 则以下的不等式成立：</a:t>
                </a:r>
                <a:endParaRPr lang="en-US" altLang="zh-CN" sz="2400" dirty="0"/>
              </a:p>
              <a:p>
                <a:pPr algn="ctr">
                  <a:lnSpc>
                    <a:spcPct val="110000"/>
                  </a:lnSpc>
                </a:pPr>
                <a:r>
                  <a:rPr lang="zh-CN" altLang="en-US" sz="2400" dirty="0"/>
                  <a:t>          </a:t>
                </a:r>
                <a14:m>
                  <m:oMath xmlns:m="http://schemas.openxmlformats.org/officeDocument/2006/math">
                    <m:r>
                      <a:rPr lang="en-US" altLang="zh-CN" sz="2900" b="0" i="1" smtClean="0">
                        <a:solidFill>
                          <a:srgbClr val="C00000"/>
                        </a:solidFill>
                        <a:latin typeface="Cambria Math" panose="02040503050406030204" pitchFamily="18" charset="0"/>
                      </a:rPr>
                      <m:t>𝛿</m:t>
                    </m:r>
                    <m:d>
                      <m:dPr>
                        <m:ctrlPr>
                          <a:rPr lang="en-US" altLang="zh-CN" sz="2900" b="0" i="1" smtClean="0">
                            <a:solidFill>
                              <a:srgbClr val="C00000"/>
                            </a:solidFill>
                            <a:latin typeface="Cambria Math" panose="02040503050406030204" pitchFamily="18" charset="0"/>
                          </a:rPr>
                        </m:ctrlPr>
                      </m:dPr>
                      <m:e>
                        <m:r>
                          <a:rPr lang="en-US" altLang="zh-CN" sz="2900" b="0" i="1" smtClean="0">
                            <a:solidFill>
                              <a:srgbClr val="C00000"/>
                            </a:solidFill>
                            <a:latin typeface="Cambria Math" panose="02040503050406030204" pitchFamily="18" charset="0"/>
                          </a:rPr>
                          <m:t>𝑢</m:t>
                        </m:r>
                        <m:r>
                          <a:rPr lang="en-US" altLang="zh-CN" sz="2900" b="0" i="1" smtClean="0">
                            <a:solidFill>
                              <a:srgbClr val="C00000"/>
                            </a:solidFill>
                            <a:latin typeface="Cambria Math" panose="02040503050406030204" pitchFamily="18" charset="0"/>
                          </a:rPr>
                          <m:t>, </m:t>
                        </m:r>
                        <m:r>
                          <a:rPr lang="en-US" altLang="zh-CN" sz="2900" b="0" i="1" smtClean="0">
                            <a:solidFill>
                              <a:srgbClr val="C00000"/>
                            </a:solidFill>
                            <a:latin typeface="Cambria Math" panose="02040503050406030204" pitchFamily="18" charset="0"/>
                          </a:rPr>
                          <m:t>𝑣</m:t>
                        </m:r>
                      </m:e>
                    </m:d>
                    <m:r>
                      <a:rPr lang="en-US" altLang="zh-CN" sz="2900" b="0" i="1" smtClean="0">
                        <a:solidFill>
                          <a:srgbClr val="C00000"/>
                        </a:solidFill>
                        <a:latin typeface="Cambria Math" panose="02040503050406030204" pitchFamily="18" charset="0"/>
                      </a:rPr>
                      <m:t>≤</m:t>
                    </m:r>
                    <m:r>
                      <a:rPr lang="en-US" altLang="zh-CN" sz="2900" b="0" i="1" smtClean="0">
                        <a:solidFill>
                          <a:srgbClr val="C00000"/>
                        </a:solidFill>
                        <a:latin typeface="Cambria Math" panose="02040503050406030204" pitchFamily="18" charset="0"/>
                      </a:rPr>
                      <m:t>𝛿</m:t>
                    </m:r>
                    <m:d>
                      <m:dPr>
                        <m:ctrlPr>
                          <a:rPr lang="en-US" altLang="zh-CN" sz="2900" b="0" i="1" smtClean="0">
                            <a:solidFill>
                              <a:srgbClr val="C00000"/>
                            </a:solidFill>
                            <a:latin typeface="Cambria Math" panose="02040503050406030204" pitchFamily="18" charset="0"/>
                          </a:rPr>
                        </m:ctrlPr>
                      </m:dPr>
                      <m:e>
                        <m:r>
                          <a:rPr lang="en-US" altLang="zh-CN" sz="2900" b="0" i="1" smtClean="0">
                            <a:solidFill>
                              <a:srgbClr val="C00000"/>
                            </a:solidFill>
                            <a:latin typeface="Cambria Math" panose="02040503050406030204" pitchFamily="18" charset="0"/>
                          </a:rPr>
                          <m:t>𝑢</m:t>
                        </m:r>
                        <m:r>
                          <a:rPr lang="en-US" altLang="zh-CN" sz="2900" b="0" i="1" smtClean="0">
                            <a:solidFill>
                              <a:srgbClr val="C00000"/>
                            </a:solidFill>
                            <a:latin typeface="Cambria Math" panose="02040503050406030204" pitchFamily="18" charset="0"/>
                          </a:rPr>
                          <m:t>,</m:t>
                        </m:r>
                        <m:r>
                          <a:rPr lang="en-US" altLang="zh-CN" sz="2900" b="0" i="1" smtClean="0">
                            <a:solidFill>
                              <a:srgbClr val="C00000"/>
                            </a:solidFill>
                            <a:latin typeface="Cambria Math" panose="02040503050406030204" pitchFamily="18" charset="0"/>
                          </a:rPr>
                          <m:t>𝑥</m:t>
                        </m:r>
                      </m:e>
                    </m:d>
                    <m:r>
                      <a:rPr lang="en-US" altLang="zh-CN" sz="2900" b="0" i="1" smtClean="0">
                        <a:solidFill>
                          <a:srgbClr val="C00000"/>
                        </a:solidFill>
                        <a:latin typeface="Cambria Math" panose="02040503050406030204" pitchFamily="18" charset="0"/>
                      </a:rPr>
                      <m:t>+</m:t>
                    </m:r>
                    <m:r>
                      <a:rPr lang="en-US" altLang="zh-CN" sz="2900" b="0" i="1" smtClean="0">
                        <a:solidFill>
                          <a:srgbClr val="C00000"/>
                        </a:solidFill>
                        <a:latin typeface="Cambria Math" panose="02040503050406030204" pitchFamily="18" charset="0"/>
                      </a:rPr>
                      <m:t>𝛿</m:t>
                    </m:r>
                    <m:r>
                      <a:rPr lang="en-US" altLang="zh-CN" sz="2900" b="0" i="1" smtClean="0">
                        <a:solidFill>
                          <a:srgbClr val="C00000"/>
                        </a:solidFill>
                        <a:latin typeface="Cambria Math" panose="02040503050406030204" pitchFamily="18" charset="0"/>
                      </a:rPr>
                      <m:t>(</m:t>
                    </m:r>
                    <m:r>
                      <a:rPr lang="en-US" altLang="zh-CN" sz="2900" b="0" i="1" smtClean="0">
                        <a:solidFill>
                          <a:srgbClr val="C00000"/>
                        </a:solidFill>
                        <a:latin typeface="Cambria Math" panose="02040503050406030204" pitchFamily="18" charset="0"/>
                      </a:rPr>
                      <m:t>𝑥</m:t>
                    </m:r>
                    <m:r>
                      <a:rPr lang="en-US" altLang="zh-CN" sz="2900" b="0" i="1" smtClean="0">
                        <a:solidFill>
                          <a:srgbClr val="C00000"/>
                        </a:solidFill>
                        <a:latin typeface="Cambria Math" panose="02040503050406030204" pitchFamily="18" charset="0"/>
                      </a:rPr>
                      <m:t>, </m:t>
                    </m:r>
                    <m:r>
                      <a:rPr lang="en-US" altLang="zh-CN" sz="2900" b="0" i="1" smtClean="0">
                        <a:solidFill>
                          <a:srgbClr val="C00000"/>
                        </a:solidFill>
                        <a:latin typeface="Cambria Math" panose="02040503050406030204" pitchFamily="18" charset="0"/>
                      </a:rPr>
                      <m:t>𝑣</m:t>
                    </m:r>
                    <m:r>
                      <a:rPr lang="en-US" altLang="zh-CN" sz="2900" b="0" i="1" smtClean="0">
                        <a:solidFill>
                          <a:srgbClr val="C00000"/>
                        </a:solidFill>
                        <a:latin typeface="Cambria Math" panose="02040503050406030204" pitchFamily="18" charset="0"/>
                      </a:rPr>
                      <m:t>)</m:t>
                    </m:r>
                  </m:oMath>
                </a14:m>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00740" y="1040765"/>
                <a:ext cx="11455400" cy="3302635"/>
              </a:xfrm>
              <a:blipFill>
                <a:blip r:embed="rId3"/>
                <a:stretch>
                  <a:fillRect l="-745" t="-129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B298BF0-0E33-EB00-97B6-CECF4235D059}"/>
              </a:ext>
            </a:extLst>
          </p:cNvPr>
          <p:cNvSpPr>
            <a:spLocks noGrp="1"/>
          </p:cNvSpPr>
          <p:nvPr>
            <p:ph type="title"/>
          </p:nvPr>
        </p:nvSpPr>
        <p:spPr>
          <a:xfrm>
            <a:off x="838200" y="522990"/>
            <a:ext cx="10515600" cy="518958"/>
          </a:xfrm>
        </p:spPr>
        <p:txBody>
          <a:bodyPr/>
          <a:lstStyle/>
          <a:p>
            <a:r>
              <a:rPr lang="en-US" altLang="zh-CN" dirty="0"/>
              <a:t>8.2   </a:t>
            </a:r>
            <a:r>
              <a:rPr lang="zh-CN" altLang="en-US" dirty="0"/>
              <a:t>最短路径问题</a:t>
            </a:r>
          </a:p>
        </p:txBody>
      </p:sp>
      <p:pic>
        <p:nvPicPr>
          <p:cNvPr id="6" name="Picture 2">
            <a:extLst>
              <a:ext uri="{FF2B5EF4-FFF2-40B4-BE49-F238E27FC236}">
                <a16:creationId xmlns:a16="http://schemas.microsoft.com/office/drawing/2014/main" id="{AF021E4F-AEDD-3E5C-2450-CA48D60D4C7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616769" y="3917781"/>
            <a:ext cx="4540096" cy="209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3E25471-412F-E8A6-8288-88BBE2614707}"/>
                  </a:ext>
                </a:extLst>
              </p:cNvPr>
              <p:cNvSpPr txBox="1"/>
              <p:nvPr/>
            </p:nvSpPr>
            <p:spPr>
              <a:xfrm>
                <a:off x="6361563" y="5494766"/>
                <a:ext cx="5657639"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思考：</a:t>
                </a:r>
                <a:r>
                  <a:rPr lang="en-US" altLang="zh-CN" sz="2000" b="0" dirty="0">
                    <a:solidFill>
                      <a:srgbClr val="C00000"/>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b="0" i="1" smtClean="0">
                        <a:solidFill>
                          <a:srgbClr val="C00000"/>
                        </a:solidFill>
                        <a:latin typeface="Cambria Math" panose="02040503050406030204" pitchFamily="18" charset="0"/>
                      </a:rPr>
                      <m:t>𝛿</m:t>
                    </m:r>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𝑢</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𝑥</m:t>
                        </m:r>
                      </m:e>
                    </m:d>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𝛿</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𝑥</m:t>
                    </m:r>
                    <m:r>
                      <a:rPr lang="en-US" altLang="zh-CN" sz="2000" b="0" i="1" smtClean="0">
                        <a:solidFill>
                          <a:srgbClr val="C00000"/>
                        </a:solidFill>
                        <a:latin typeface="Cambria Math" panose="02040503050406030204" pitchFamily="18" charset="0"/>
                      </a:rPr>
                      <m:t>, </m:t>
                    </m:r>
                    <m:r>
                      <a:rPr lang="en-US" altLang="zh-CN" sz="2000" b="0" i="1" smtClean="0">
                        <a:solidFill>
                          <a:srgbClr val="C00000"/>
                        </a:solidFill>
                        <a:latin typeface="Cambria Math" panose="02040503050406030204" pitchFamily="18" charset="0"/>
                      </a:rPr>
                      <m:t>𝑣</m:t>
                    </m:r>
                    <m:r>
                      <a:rPr lang="en-US" altLang="zh-CN" sz="2000" b="0" i="1" smtClean="0">
                        <a:solidFill>
                          <a:srgbClr val="C00000"/>
                        </a:solidFill>
                        <a:latin typeface="Cambria Math" panose="02040503050406030204" pitchFamily="18" charset="0"/>
                      </a:rPr>
                      <m:t>)</m:t>
                    </m:r>
                  </m:oMath>
                </a14:m>
                <a:r>
                  <a:rPr kumimoji="1" lang="zh-CN" altLang="en-US" sz="2000" dirty="0">
                    <a:solidFill>
                      <a:srgbClr val="C00000"/>
                    </a:solidFill>
                    <a:latin typeface="Microsoft YaHei" panose="020B0503020204020204" pitchFamily="34" charset="-122"/>
                    <a:ea typeface="Microsoft YaHei" panose="020B0503020204020204" pitchFamily="34" charset="-122"/>
                  </a:rPr>
                  <a:t>表示的是一条什么路径？</a:t>
                </a:r>
              </a:p>
            </p:txBody>
          </p:sp>
        </mc:Choice>
        <mc:Fallback xmlns="">
          <p:sp>
            <p:nvSpPr>
              <p:cNvPr id="13" name="文本框 12">
                <a:extLst>
                  <a:ext uri="{FF2B5EF4-FFF2-40B4-BE49-F238E27FC236}">
                    <a16:creationId xmlns:a16="http://schemas.microsoft.com/office/drawing/2014/main" id="{C3E25471-412F-E8A6-8288-88BBE2614707}"/>
                  </a:ext>
                </a:extLst>
              </p:cNvPr>
              <p:cNvSpPr txBox="1">
                <a:spLocks noRot="1" noChangeAspect="1" noMove="1" noResize="1" noEditPoints="1" noAdjustHandles="1" noChangeArrowheads="1" noChangeShapeType="1" noTextEdit="1"/>
              </p:cNvSpPr>
              <p:nvPr/>
            </p:nvSpPr>
            <p:spPr>
              <a:xfrm>
                <a:off x="6361563" y="5494766"/>
                <a:ext cx="5657639" cy="400110"/>
              </a:xfrm>
              <a:prstGeom prst="rect">
                <a:avLst/>
              </a:prstGeom>
              <a:blipFill>
                <a:blip r:embed="rId5"/>
                <a:stretch>
                  <a:fillRect l="-1185" t="-7576" r="-539" b="-2575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61EE499-0071-40EE-8FEC-FA90ECA82F3A}"/>
              </a:ext>
            </a:extLst>
          </p:cNvPr>
          <p:cNvSpPr txBox="1"/>
          <p:nvPr/>
        </p:nvSpPr>
        <p:spPr>
          <a:xfrm>
            <a:off x="4067134" y="5998175"/>
            <a:ext cx="3758187" cy="407227"/>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从</a:t>
            </a:r>
            <a:r>
              <a:rPr lang="en-US" altLang="zh-CN" sz="2000" dirty="0">
                <a:solidFill>
                  <a:schemeClr val="bg1"/>
                </a:solidFill>
                <a:latin typeface="Microsoft YaHei" panose="020B0503020204020204" pitchFamily="34" charset="-122"/>
                <a:ea typeface="Microsoft YaHei" panose="020B0503020204020204" pitchFamily="34" charset="-122"/>
              </a:rPr>
              <a:t>u</a:t>
            </a:r>
            <a:r>
              <a:rPr lang="zh-CN" altLang="en-US" sz="2000" dirty="0">
                <a:solidFill>
                  <a:schemeClr val="bg1"/>
                </a:solidFill>
                <a:latin typeface="Microsoft YaHei" panose="020B0503020204020204" pitchFamily="34" charset="-122"/>
                <a:ea typeface="Microsoft YaHei" panose="020B0503020204020204" pitchFamily="34" charset="-122"/>
              </a:rPr>
              <a:t>到</a:t>
            </a:r>
            <a:r>
              <a:rPr lang="en-US" altLang="zh-CN" sz="2000" dirty="0">
                <a:solidFill>
                  <a:schemeClr val="bg1"/>
                </a:solidFill>
                <a:latin typeface="Microsoft YaHei" panose="020B0503020204020204" pitchFamily="34" charset="-122"/>
                <a:ea typeface="Microsoft YaHei" panose="020B0503020204020204" pitchFamily="34" charset="-122"/>
              </a:rPr>
              <a:t>v</a:t>
            </a:r>
            <a:r>
              <a:rPr lang="zh-CN" altLang="en-US"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rgbClr val="FFFF00"/>
                </a:solidFill>
                <a:latin typeface="Microsoft YaHei" panose="020B0503020204020204" pitchFamily="34" charset="-122"/>
                <a:ea typeface="Microsoft YaHei" panose="020B0503020204020204" pitchFamily="34" charset="-122"/>
              </a:rPr>
              <a:t>经过结点</a:t>
            </a:r>
            <a:r>
              <a:rPr lang="en-US" altLang="zh-CN" sz="2000" dirty="0">
                <a:solidFill>
                  <a:srgbClr val="FFFF00"/>
                </a:solidFill>
                <a:latin typeface="Microsoft YaHei" panose="020B0503020204020204" pitchFamily="34" charset="-122"/>
                <a:ea typeface="Microsoft YaHei" panose="020B0503020204020204" pitchFamily="34" charset="-122"/>
              </a:rPr>
              <a:t>x</a:t>
            </a:r>
            <a:r>
              <a:rPr lang="zh-CN" altLang="en-US" sz="2000" dirty="0">
                <a:solidFill>
                  <a:schemeClr val="bg1"/>
                </a:solidFill>
                <a:latin typeface="Microsoft YaHei" panose="020B0503020204020204" pitchFamily="34" charset="-122"/>
                <a:ea typeface="Microsoft YaHei" panose="020B0503020204020204" pitchFamily="34" charset="-122"/>
              </a:rPr>
              <a:t>的最短路径</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E46C6DA9-DE65-4946-A560-614471D79726}"/>
              </a:ext>
            </a:extLst>
          </p:cNvPr>
          <p:cNvSpPr txBox="1"/>
          <p:nvPr/>
        </p:nvSpPr>
        <p:spPr>
          <a:xfrm>
            <a:off x="4663760" y="3577639"/>
            <a:ext cx="2446114" cy="407227"/>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从</a:t>
            </a:r>
            <a:r>
              <a:rPr lang="en-US" altLang="zh-CN" sz="2000" dirty="0">
                <a:solidFill>
                  <a:schemeClr val="bg1"/>
                </a:solidFill>
                <a:latin typeface="Microsoft YaHei" panose="020B0503020204020204" pitchFamily="34" charset="-122"/>
                <a:ea typeface="Microsoft YaHei" panose="020B0503020204020204" pitchFamily="34" charset="-122"/>
              </a:rPr>
              <a:t>u</a:t>
            </a:r>
            <a:r>
              <a:rPr lang="zh-CN" altLang="en-US" sz="2000" dirty="0">
                <a:solidFill>
                  <a:schemeClr val="bg1"/>
                </a:solidFill>
                <a:latin typeface="Microsoft YaHei" panose="020B0503020204020204" pitchFamily="34" charset="-122"/>
                <a:ea typeface="Microsoft YaHei" panose="020B0503020204020204" pitchFamily="34" charset="-122"/>
              </a:rPr>
              <a:t>到</a:t>
            </a:r>
            <a:r>
              <a:rPr lang="en-US" altLang="zh-CN" sz="2000" dirty="0">
                <a:solidFill>
                  <a:schemeClr val="bg1"/>
                </a:solidFill>
                <a:latin typeface="Microsoft YaHei" panose="020B0503020204020204" pitchFamily="34" charset="-122"/>
                <a:ea typeface="Microsoft YaHei" panose="020B0503020204020204" pitchFamily="34" charset="-122"/>
              </a:rPr>
              <a:t>v</a:t>
            </a:r>
            <a:r>
              <a:rPr lang="zh-CN" altLang="en-US" sz="2000" dirty="0">
                <a:solidFill>
                  <a:schemeClr val="bg1"/>
                </a:solidFill>
                <a:latin typeface="Microsoft YaHei" panose="020B0503020204020204" pitchFamily="34" charset="-122"/>
                <a:ea typeface="Microsoft YaHei" panose="020B0503020204020204" pitchFamily="34" charset="-122"/>
              </a:rPr>
              <a:t>的最短路径</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095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E9D183A-7F76-4B53-A913-71102EA4E42C}"/>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228B4A6-CB64-4CEA-9752-89A3BC8C1C23}"/>
                  </a:ext>
                </a:extLst>
              </p:cNvPr>
              <p:cNvSpPr txBox="1"/>
              <p:nvPr>
                <p:custDataLst>
                  <p:tags r:id="rId3"/>
                </p:custDataLst>
              </p:nvPr>
            </p:nvSpPr>
            <p:spPr>
              <a:xfrm>
                <a:off x="1080009" y="795304"/>
                <a:ext cx="9637814" cy="1658144"/>
              </a:xfrm>
              <a:prstGeom prst="rect">
                <a:avLst/>
              </a:prstGeom>
              <a:noFill/>
            </p:spPr>
            <p:txBody>
              <a:bodyPr vert="horz" wrap="square" rtlCol="0" anchor="ctr" anchorCtr="0">
                <a:noAutofit/>
              </a:bodyPr>
              <a:lstStyle/>
              <a:p>
                <a:r>
                  <a:rPr lang="zh-CN" altLang="en-US" sz="2400"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C9</a:t>
                </a:r>
                <a:r>
                  <a:rPr lang="zh-CN" altLang="en-US" sz="2400" b="1" dirty="0">
                    <a:latin typeface="微软雅黑" panose="020B0503020204020204" pitchFamily="34" charset="-122"/>
                    <a:ea typeface="微软雅黑" panose="020B0503020204020204" pitchFamily="34" charset="-122"/>
                  </a:rPr>
                  <a:t>高校考研真题</a:t>
                </a:r>
                <a:r>
                  <a:rPr lang="zh-CN" altLang="en-US" sz="2400" dirty="0">
                    <a:latin typeface="微软雅黑" panose="020B0503020204020204" pitchFamily="34" charset="-122"/>
                    <a:ea typeface="微软雅黑" panose="020B0503020204020204" pitchFamily="34" charset="-122"/>
                  </a:rPr>
                  <a:t>）加权</a:t>
                </a:r>
                <a:r>
                  <a:rPr lang="zh-CN" altLang="en-US" sz="2400" dirty="0">
                    <a:solidFill>
                      <a:srgbClr val="C00000"/>
                    </a:solidFill>
                    <a:latin typeface="微软雅黑" panose="020B0503020204020204" pitchFamily="34" charset="-122"/>
                    <a:ea typeface="微软雅黑" panose="020B0503020204020204" pitchFamily="34" charset="-122"/>
                  </a:rPr>
                  <a:t>无向</a:t>
                </a:r>
                <a:r>
                  <a:rPr lang="zh-CN" altLang="en-US" sz="2400" dirty="0">
                    <a:latin typeface="微软雅黑" panose="020B0503020204020204" pitchFamily="34" charset="-122"/>
                    <a:ea typeface="微软雅黑" panose="020B0503020204020204" pitchFamily="34" charset="-122"/>
                  </a:rPr>
                  <a:t>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latin typeface="微软雅黑" panose="020B0503020204020204" pitchFamily="34" charset="-122"/>
                    <a:ea typeface="微软雅黑" panose="020B0503020204020204" pitchFamily="34" charset="-122"/>
                  </a:rPr>
                  <a:t>中的三个结点</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的最短路径长度是</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的最短路径长度是</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，则从结点</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到结点</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的最短路径长度的最小值和最大值分别是：</a:t>
                </a:r>
                <a:endParaRPr lang="zh-CN" altLang="en-US" sz="2400" dirty="0">
                  <a:solidFill>
                    <a:srgbClr val="000000"/>
                  </a:solidFill>
                  <a:latin typeface="微软雅黑" panose="020B0503020204020204" pitchFamily="34" charset="-122"/>
                  <a:ea typeface="微软雅黑" panose="020B0503020204020204" pitchFamily="34" charset="-122"/>
                  <a:sym typeface="Microsoft Yahei" panose="020B0503020204020204" pitchFamily="34" charset="-122"/>
                </a:endParaRPr>
              </a:p>
            </p:txBody>
          </p:sp>
        </mc:Choice>
        <mc:Fallback>
          <p:sp>
            <p:nvSpPr>
              <p:cNvPr id="8" name="文本框 7">
                <a:extLst>
                  <a:ext uri="{FF2B5EF4-FFF2-40B4-BE49-F238E27FC236}">
                    <a16:creationId xmlns:a16="http://schemas.microsoft.com/office/drawing/2014/main" id="{0228B4A6-CB64-4CEA-9752-89A3BC8C1C23}"/>
                  </a:ext>
                </a:extLst>
              </p:cNvPr>
              <p:cNvSpPr txBox="1">
                <a:spLocks noRot="1" noChangeAspect="1" noMove="1" noResize="1" noEditPoints="1" noAdjustHandles="1" noChangeArrowheads="1" noChangeShapeType="1" noTextEdit="1"/>
              </p:cNvSpPr>
              <p:nvPr>
                <p:custDataLst>
                  <p:tags r:id="rId3"/>
                </p:custDataLst>
              </p:nvPr>
            </p:nvSpPr>
            <p:spPr>
              <a:xfrm>
                <a:off x="1080009" y="795304"/>
                <a:ext cx="9637814" cy="1658144"/>
              </a:xfrm>
              <a:prstGeom prst="rect">
                <a:avLst/>
              </a:prstGeom>
              <a:blipFill>
                <a:blip r:embed="rId26"/>
                <a:stretch>
                  <a:fillRect l="-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BCC98EC-EFB2-4ABF-8DD0-2A3CEA67DBDC}"/>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en-US" altLang="zh-CN" sz="2400" dirty="0"/>
                  <a:t>0</a:t>
                </a:r>
                <a:r>
                  <a:rPr kumimoji="1" lang="zh-CN" altLang="en-US" sz="2400" dirty="0"/>
                  <a:t>  和 </a:t>
                </a:r>
                <a14:m>
                  <m:oMath xmlns:m="http://schemas.openxmlformats.org/officeDocument/2006/math">
                    <m:r>
                      <a:rPr kumimoji="1" lang="en-US" altLang="zh-CN" sz="2400">
                        <a:latin typeface="Cambria Math" panose="02040503050406030204" pitchFamily="18" charset="0"/>
                      </a:rPr>
                      <m:t>+</m:t>
                    </m:r>
                    <m:r>
                      <a:rPr kumimoji="1" lang="zh-CN" altLang="en-US" sz="2400" i="1">
                        <a:latin typeface="Cambria Math" panose="02040503050406030204" pitchFamily="18" charset="0"/>
                      </a:rPr>
                      <m:t>∞</m:t>
                    </m:r>
                  </m:oMath>
                </a14:m>
                <a:endParaRPr kumimoji="1" lang="en-US" altLang="zh-CN" sz="2400" dirty="0"/>
              </a:p>
            </p:txBody>
          </p:sp>
        </mc:Choice>
        <mc:Fallback xmlns="">
          <p:sp>
            <p:nvSpPr>
              <p:cNvPr id="9" name="文本框 8">
                <a:extLst>
                  <a:ext uri="{FF2B5EF4-FFF2-40B4-BE49-F238E27FC236}">
                    <a16:creationId xmlns:a16="http://schemas.microsoft.com/office/drawing/2014/main" id="{1BCC98EC-EFB2-4ABF-8DD0-2A3CEA67DBDC}"/>
                  </a:ext>
                </a:extLst>
              </p:cNvPr>
              <p:cNvSpPr txBox="1">
                <a:spLocks noRot="1" noChangeAspect="1" noMove="1" noResize="1" noEditPoints="1" noAdjustHandles="1" noChangeArrowheads="1" noChangeShapeType="1" noTextEdit="1"/>
              </p:cNvSpPr>
              <p:nvPr>
                <p:custDataLst>
                  <p:tags r:id="rId28"/>
                </p:custDataLst>
              </p:nvPr>
            </p:nvSpPr>
            <p:spPr>
              <a:xfrm>
                <a:off x="2438400" y="2786063"/>
                <a:ext cx="8534400" cy="642938"/>
              </a:xfrm>
              <a:prstGeom prst="rect">
                <a:avLst/>
              </a:prstGeom>
              <a:blipFill>
                <a:blip r:embed="rId29"/>
                <a:stretch>
                  <a:fillRect l="-1071" b="-754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222A823-A773-4C0D-A36D-4F2FD56D7707}"/>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en-US" altLang="zh-CN" sz="2400" dirty="0"/>
              <a:t>6</a:t>
            </a:r>
            <a:r>
              <a:rPr kumimoji="1" lang="zh-CN" altLang="en-US" sz="2400" dirty="0"/>
              <a:t>  和  </a:t>
            </a:r>
            <a:r>
              <a:rPr kumimoji="1" lang="en-US" altLang="zh-CN" sz="2400" dirty="0"/>
              <a:t>10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A9BFA087-0287-46CA-A159-4097F490B752}"/>
              </a:ext>
            </a:extLst>
          </p:cNvPr>
          <p:cNvSpPr txBox="1"/>
          <p:nvPr>
            <p:custDataLst>
              <p:tags r:id="rId6"/>
            </p:custDataLst>
          </p:nvPr>
        </p:nvSpPr>
        <p:spPr>
          <a:xfrm>
            <a:off x="2438400" y="4500563"/>
            <a:ext cx="8534400" cy="642938"/>
          </a:xfrm>
          <a:prstGeom prst="rect">
            <a:avLst/>
          </a:prstGeom>
          <a:noFill/>
          <a:ln>
            <a:noFill/>
            <a:headEnd type="none" w="med" len="med"/>
            <a:tailEnd type="none" w="med" len="med"/>
          </a:ln>
        </p:spPr>
        <p:txBody>
          <a:bodyPr vert="horz" rtlCol="0" anchor="ctr" anchorCtr="0">
            <a:noAutofit/>
          </a:bodyPr>
          <a:lstStyle/>
          <a:p>
            <a:r>
              <a:rPr kumimoji="1" lang="en-US" altLang="zh-CN" sz="2400" dirty="0"/>
              <a:t>4</a:t>
            </a:r>
            <a:r>
              <a:rPr kumimoji="1" lang="zh-CN" altLang="en-US" sz="2400" dirty="0"/>
              <a:t>   和  </a:t>
            </a:r>
            <a:r>
              <a:rPr kumimoji="1" lang="en-US" altLang="zh-CN" sz="2400" dirty="0"/>
              <a:t>16</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E4EA064-0FB0-4174-A9F7-861B2B40209D}"/>
                  </a:ext>
                </a:extLst>
              </p:cNvPr>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kumimoji="1" lang="en-US" altLang="zh-CN" sz="2800" dirty="0"/>
                  <a:t>4</a:t>
                </a:r>
                <a:r>
                  <a:rPr kumimoji="1" lang="zh-CN" altLang="en-US" sz="2800" dirty="0"/>
                  <a:t>  和 </a:t>
                </a:r>
                <a14:m>
                  <m:oMath xmlns:m="http://schemas.openxmlformats.org/officeDocument/2006/math">
                    <m:r>
                      <a:rPr kumimoji="1" lang="en-US" altLang="zh-CN" sz="2800">
                        <a:latin typeface="Cambria Math" panose="02040503050406030204" pitchFamily="18" charset="0"/>
                      </a:rPr>
                      <m:t>+</m:t>
                    </m:r>
                    <m:r>
                      <a:rPr kumimoji="1" lang="zh-CN" altLang="en-US" sz="2800" i="1">
                        <a:latin typeface="Cambria Math" panose="02040503050406030204" pitchFamily="18" charset="0"/>
                      </a:rPr>
                      <m:t>∞</m:t>
                    </m:r>
                  </m:oMath>
                </a14:m>
                <a:endParaRPr kumimoji="1" lang="en-US" altLang="zh-CN" sz="2800" dirty="0"/>
              </a:p>
            </p:txBody>
          </p:sp>
        </mc:Choice>
        <mc:Fallback xmlns="">
          <p:sp>
            <p:nvSpPr>
              <p:cNvPr id="12" name="文本框 11">
                <a:extLst>
                  <a:ext uri="{FF2B5EF4-FFF2-40B4-BE49-F238E27FC236}">
                    <a16:creationId xmlns:a16="http://schemas.microsoft.com/office/drawing/2014/main" id="{EE4EA064-0FB0-4174-A9F7-861B2B40209D}"/>
                  </a:ext>
                </a:extLst>
              </p:cNvPr>
              <p:cNvSpPr txBox="1">
                <a:spLocks noRot="1" noChangeAspect="1" noMove="1" noResize="1" noEditPoints="1" noAdjustHandles="1" noChangeArrowheads="1" noChangeShapeType="1" noTextEdit="1"/>
              </p:cNvSpPr>
              <p:nvPr>
                <p:custDataLst>
                  <p:tags r:id="rId30"/>
                </p:custDataLst>
              </p:nvPr>
            </p:nvSpPr>
            <p:spPr>
              <a:xfrm>
                <a:off x="2438400" y="5357813"/>
                <a:ext cx="8534400" cy="642938"/>
              </a:xfrm>
              <a:prstGeom prst="rect">
                <a:avLst/>
              </a:prstGeom>
              <a:blipFill>
                <a:blip r:embed="rId31"/>
                <a:stretch>
                  <a:fillRect l="-1429" t="-3810" b="-19048"/>
                </a:stretch>
              </a:blipFill>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0D68C11A-7AB1-4888-B35F-3930A7B9049A}"/>
              </a:ext>
            </a:extLst>
          </p:cNvPr>
          <p:cNvSpPr>
            <a:spLocks noChangeAspect="1"/>
          </p:cNvSpPr>
          <p:nvPr>
            <p:custDataLst>
              <p:tags r:id="rId8"/>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B4CE9C7-7557-44A9-893C-92577CB2ECE4}"/>
              </a:ext>
            </a:extLst>
          </p:cNvPr>
          <p:cNvSpPr>
            <a:spLocks noChangeAspect="1"/>
          </p:cNvSpPr>
          <p:nvPr>
            <p:custDataLst>
              <p:tags r:id="rId9"/>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23BBEB18-675C-447B-84B8-6DDE2168D2EC}"/>
              </a:ext>
            </a:extLst>
          </p:cNvPr>
          <p:cNvSpPr>
            <a:spLocks noChangeAspect="1"/>
          </p:cNvSpPr>
          <p:nvPr>
            <p:custDataLst>
              <p:tags r:id="rId10"/>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3A629B79-2F0E-4C47-BA73-9AC2418AE199}"/>
              </a:ext>
            </a:extLst>
          </p:cNvPr>
          <p:cNvSpPr>
            <a:spLocks noChangeAspect="1"/>
          </p:cNvSpPr>
          <p:nvPr>
            <p:custDataLst>
              <p:tags r:id="rId11"/>
            </p:custDataLst>
          </p:nvPr>
        </p:nvSpPr>
        <p:spPr>
          <a:xfrm>
            <a:off x="15716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圆角 16">
            <a:extLst>
              <a:ext uri="{FF2B5EF4-FFF2-40B4-BE49-F238E27FC236}">
                <a16:creationId xmlns:a16="http://schemas.microsoft.com/office/drawing/2014/main" id="{C840517C-70E6-431A-B334-33BCE2F262FD}"/>
              </a:ext>
            </a:extLst>
          </p:cNvPr>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4" name="椭圆 23">
            <a:extLst>
              <a:ext uri="{FF2B5EF4-FFF2-40B4-BE49-F238E27FC236}">
                <a16:creationId xmlns:a16="http://schemas.microsoft.com/office/drawing/2014/main" id="{36FECFAC-05F7-5945-82B8-A8717C790D2F}"/>
              </a:ext>
            </a:extLst>
          </p:cNvPr>
          <p:cNvSpPr/>
          <p:nvPr/>
        </p:nvSpPr>
        <p:spPr>
          <a:xfrm>
            <a:off x="7225652" y="4215253"/>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2800" dirty="0">
                <a:solidFill>
                  <a:srgbClr val="0000FF"/>
                </a:solidFill>
              </a:rPr>
              <a:t>a</a:t>
            </a:r>
            <a:endParaRPr kumimoji="1" lang="zh-CN" altLang="en-US" sz="2800" dirty="0">
              <a:solidFill>
                <a:srgbClr val="0000FF"/>
              </a:solidFill>
            </a:endParaRPr>
          </a:p>
        </p:txBody>
      </p:sp>
      <p:sp>
        <p:nvSpPr>
          <p:cNvPr id="25" name="椭圆 24">
            <a:extLst>
              <a:ext uri="{FF2B5EF4-FFF2-40B4-BE49-F238E27FC236}">
                <a16:creationId xmlns:a16="http://schemas.microsoft.com/office/drawing/2014/main" id="{21B20935-2873-8D97-FBFE-AB10E7968316}"/>
              </a:ext>
            </a:extLst>
          </p:cNvPr>
          <p:cNvSpPr/>
          <p:nvPr/>
        </p:nvSpPr>
        <p:spPr>
          <a:xfrm>
            <a:off x="10244819" y="4215253"/>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2800" dirty="0">
                <a:solidFill>
                  <a:srgbClr val="0000FF"/>
                </a:solidFill>
              </a:rPr>
              <a:t>b</a:t>
            </a:r>
            <a:endParaRPr kumimoji="1" lang="zh-CN" altLang="en-US" sz="2800" dirty="0">
              <a:solidFill>
                <a:srgbClr val="0000FF"/>
              </a:solidFill>
            </a:endParaRPr>
          </a:p>
        </p:txBody>
      </p:sp>
      <p:sp>
        <p:nvSpPr>
          <p:cNvPr id="26" name="椭圆 25">
            <a:extLst>
              <a:ext uri="{FF2B5EF4-FFF2-40B4-BE49-F238E27FC236}">
                <a16:creationId xmlns:a16="http://schemas.microsoft.com/office/drawing/2014/main" id="{01109EB0-65A0-D3CC-64E8-5BEFEE5ACB31}"/>
              </a:ext>
            </a:extLst>
          </p:cNvPr>
          <p:cNvSpPr/>
          <p:nvPr/>
        </p:nvSpPr>
        <p:spPr>
          <a:xfrm>
            <a:off x="9088921" y="2854910"/>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kumimoji="1" lang="en-US" altLang="zh-CN" sz="2800" dirty="0">
                <a:solidFill>
                  <a:srgbClr val="0000FF"/>
                </a:solidFill>
              </a:rPr>
              <a:t>c</a:t>
            </a:r>
            <a:endParaRPr kumimoji="1" lang="zh-CN" altLang="en-US" sz="2800" dirty="0">
              <a:solidFill>
                <a:srgbClr val="0000FF"/>
              </a:solidFill>
            </a:endParaRPr>
          </a:p>
        </p:txBody>
      </p:sp>
      <p:cxnSp>
        <p:nvCxnSpPr>
          <p:cNvPr id="27" name="直线箭头连接符 16">
            <a:extLst>
              <a:ext uri="{FF2B5EF4-FFF2-40B4-BE49-F238E27FC236}">
                <a16:creationId xmlns:a16="http://schemas.microsoft.com/office/drawing/2014/main" id="{869188EC-8362-E011-9757-47BD0835C215}"/>
              </a:ext>
            </a:extLst>
          </p:cNvPr>
          <p:cNvCxnSpPr>
            <a:stCxn id="24" idx="6"/>
            <a:endCxn id="25" idx="2"/>
          </p:cNvCxnSpPr>
          <p:nvPr/>
        </p:nvCxnSpPr>
        <p:spPr>
          <a:xfrm>
            <a:off x="7767213" y="4480923"/>
            <a:ext cx="2477606"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17">
            <a:extLst>
              <a:ext uri="{FF2B5EF4-FFF2-40B4-BE49-F238E27FC236}">
                <a16:creationId xmlns:a16="http://schemas.microsoft.com/office/drawing/2014/main" id="{EBC9E24E-9D67-B80E-2702-269973BB6982}"/>
              </a:ext>
            </a:extLst>
          </p:cNvPr>
          <p:cNvCxnSpPr>
            <a:cxnSpLocks/>
            <a:stCxn id="25" idx="0"/>
            <a:endCxn id="26" idx="5"/>
          </p:cNvCxnSpPr>
          <p:nvPr/>
        </p:nvCxnSpPr>
        <p:spPr>
          <a:xfrm flipH="1" flipV="1">
            <a:off x="9551172" y="3308437"/>
            <a:ext cx="964428" cy="906816"/>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0">
                <a:extLst>
                  <a:ext uri="{FF2B5EF4-FFF2-40B4-BE49-F238E27FC236}">
                    <a16:creationId xmlns:a16="http://schemas.microsoft.com/office/drawing/2014/main" id="{08DD81FA-9444-F25C-9527-862C2D27B118}"/>
                  </a:ext>
                </a:extLst>
              </p:cNvPr>
              <p:cNvSpPr txBox="1"/>
              <p:nvPr/>
            </p:nvSpPr>
            <p:spPr>
              <a:xfrm>
                <a:off x="8427978" y="4564856"/>
                <a:ext cx="147001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𝛿</m:t>
                      </m:r>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𝑎</m:t>
                          </m:r>
                          <m:r>
                            <a:rPr kumimoji="1" lang="en-US" altLang="zh-CN" b="0" i="1" smtClean="0">
                              <a:solidFill>
                                <a:srgbClr val="C00000"/>
                              </a:solidFill>
                              <a:latin typeface="Cambria Math" panose="02040503050406030204" pitchFamily="18" charset="0"/>
                            </a:rPr>
                            <m:t>, </m:t>
                          </m:r>
                          <m:r>
                            <a:rPr kumimoji="1" lang="en-US" altLang="zh-CN" b="0" i="1" smtClean="0">
                              <a:solidFill>
                                <a:srgbClr val="C00000"/>
                              </a:solidFill>
                              <a:latin typeface="Cambria Math" panose="02040503050406030204" pitchFamily="18" charset="0"/>
                            </a:rPr>
                            <m:t>𝑏</m:t>
                          </m:r>
                        </m:e>
                      </m:d>
                      <m:r>
                        <a:rPr kumimoji="1" lang="en-US" altLang="zh-CN" b="0" i="1" smtClean="0">
                          <a:solidFill>
                            <a:srgbClr val="C00000"/>
                          </a:solidFill>
                          <a:latin typeface="Cambria Math" panose="02040503050406030204" pitchFamily="18" charset="0"/>
                        </a:rPr>
                        <m:t>=10</m:t>
                      </m:r>
                    </m:oMath>
                  </m:oMathPara>
                </a14:m>
                <a:endParaRPr kumimoji="1" lang="zh-CN" altLang="en-US" dirty="0">
                  <a:solidFill>
                    <a:srgbClr val="C00000"/>
                  </a:solidFill>
                </a:endParaRPr>
              </a:p>
            </p:txBody>
          </p:sp>
        </mc:Choice>
        <mc:Fallback xmlns="">
          <p:sp>
            <p:nvSpPr>
              <p:cNvPr id="29" name="文本框 20">
                <a:extLst>
                  <a:ext uri="{FF2B5EF4-FFF2-40B4-BE49-F238E27FC236}">
                    <a16:creationId xmlns:a16="http://schemas.microsoft.com/office/drawing/2014/main" id="{08DD81FA-9444-F25C-9527-862C2D27B118}"/>
                  </a:ext>
                </a:extLst>
              </p:cNvPr>
              <p:cNvSpPr txBox="1">
                <a:spLocks noRot="1" noChangeAspect="1" noMove="1" noResize="1" noEditPoints="1" noAdjustHandles="1" noChangeArrowheads="1" noChangeShapeType="1" noTextEdit="1"/>
              </p:cNvSpPr>
              <p:nvPr/>
            </p:nvSpPr>
            <p:spPr>
              <a:xfrm>
                <a:off x="8427978" y="4564856"/>
                <a:ext cx="1470018" cy="369332"/>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1">
                <a:extLst>
                  <a:ext uri="{FF2B5EF4-FFF2-40B4-BE49-F238E27FC236}">
                    <a16:creationId xmlns:a16="http://schemas.microsoft.com/office/drawing/2014/main" id="{E089CCA1-0C6D-7245-39AA-E72EA95879C3}"/>
                  </a:ext>
                </a:extLst>
              </p:cNvPr>
              <p:cNvSpPr txBox="1"/>
              <p:nvPr/>
            </p:nvSpPr>
            <p:spPr>
              <a:xfrm>
                <a:off x="10041844" y="3458647"/>
                <a:ext cx="132100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𝛿</m:t>
                      </m:r>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𝑏</m:t>
                          </m:r>
                          <m:r>
                            <a:rPr kumimoji="1" lang="en-US" altLang="zh-CN" b="0" i="1" smtClean="0">
                              <a:solidFill>
                                <a:srgbClr val="C00000"/>
                              </a:solidFill>
                              <a:latin typeface="Cambria Math" panose="02040503050406030204" pitchFamily="18" charset="0"/>
                            </a:rPr>
                            <m:t>, </m:t>
                          </m:r>
                          <m:r>
                            <a:rPr kumimoji="1" lang="en-US" altLang="zh-CN" b="0" i="1" smtClean="0">
                              <a:solidFill>
                                <a:srgbClr val="C00000"/>
                              </a:solidFill>
                              <a:latin typeface="Cambria Math" panose="02040503050406030204" pitchFamily="18" charset="0"/>
                            </a:rPr>
                            <m:t>𝑐</m:t>
                          </m:r>
                        </m:e>
                      </m:d>
                      <m:r>
                        <a:rPr kumimoji="1" lang="en-US" altLang="zh-CN" b="0" i="1" smtClean="0">
                          <a:solidFill>
                            <a:srgbClr val="C00000"/>
                          </a:solidFill>
                          <a:latin typeface="Cambria Math" panose="02040503050406030204" pitchFamily="18" charset="0"/>
                        </a:rPr>
                        <m:t>=6</m:t>
                      </m:r>
                    </m:oMath>
                  </m:oMathPara>
                </a14:m>
                <a:endParaRPr kumimoji="1" lang="zh-CN" altLang="en-US" dirty="0">
                  <a:solidFill>
                    <a:srgbClr val="C00000"/>
                  </a:solidFill>
                </a:endParaRPr>
              </a:p>
            </p:txBody>
          </p:sp>
        </mc:Choice>
        <mc:Fallback xmlns="">
          <p:sp>
            <p:nvSpPr>
              <p:cNvPr id="30" name="文本框 21">
                <a:extLst>
                  <a:ext uri="{FF2B5EF4-FFF2-40B4-BE49-F238E27FC236}">
                    <a16:creationId xmlns:a16="http://schemas.microsoft.com/office/drawing/2014/main" id="{E089CCA1-0C6D-7245-39AA-E72EA95879C3}"/>
                  </a:ext>
                </a:extLst>
              </p:cNvPr>
              <p:cNvSpPr txBox="1">
                <a:spLocks noRot="1" noChangeAspect="1" noMove="1" noResize="1" noEditPoints="1" noAdjustHandles="1" noChangeArrowheads="1" noChangeShapeType="1" noTextEdit="1"/>
              </p:cNvSpPr>
              <p:nvPr/>
            </p:nvSpPr>
            <p:spPr>
              <a:xfrm>
                <a:off x="10041844" y="3458647"/>
                <a:ext cx="1321003" cy="369332"/>
              </a:xfrm>
              <a:prstGeom prst="rect">
                <a:avLst/>
              </a:prstGeom>
              <a:blipFill>
                <a:blip r:embed="rId33"/>
                <a:stretch>
                  <a:fillRect/>
                </a:stretch>
              </a:blipFill>
            </p:spPr>
            <p:txBody>
              <a:bodyPr/>
              <a:lstStyle/>
              <a:p>
                <a:r>
                  <a:rPr lang="zh-CN" altLang="en-US">
                    <a:noFill/>
                  </a:rPr>
                  <a:t> </a:t>
                </a:r>
              </a:p>
            </p:txBody>
          </p:sp>
        </mc:Fallback>
      </mc:AlternateContent>
      <p:cxnSp>
        <p:nvCxnSpPr>
          <p:cNvPr id="31" name="直线箭头连接符 23">
            <a:extLst>
              <a:ext uri="{FF2B5EF4-FFF2-40B4-BE49-F238E27FC236}">
                <a16:creationId xmlns:a16="http://schemas.microsoft.com/office/drawing/2014/main" id="{073710F0-BAE2-3D68-A215-5DEB4ACC4F0B}"/>
              </a:ext>
            </a:extLst>
          </p:cNvPr>
          <p:cNvCxnSpPr>
            <a:stCxn id="24" idx="7"/>
            <a:endCxn id="26" idx="3"/>
          </p:cNvCxnSpPr>
          <p:nvPr/>
        </p:nvCxnSpPr>
        <p:spPr>
          <a:xfrm flipV="1">
            <a:off x="7687903" y="3308437"/>
            <a:ext cx="1480328" cy="984629"/>
          </a:xfrm>
          <a:prstGeom prst="straightConnector1">
            <a:avLst/>
          </a:prstGeom>
          <a:ln w="28575">
            <a:solidFill>
              <a:schemeClr val="accent4">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24">
                <a:extLst>
                  <a:ext uri="{FF2B5EF4-FFF2-40B4-BE49-F238E27FC236}">
                    <a16:creationId xmlns:a16="http://schemas.microsoft.com/office/drawing/2014/main" id="{9CBE76C0-740F-4A26-76B0-CCC86AC35549}"/>
                  </a:ext>
                </a:extLst>
              </p:cNvPr>
              <p:cNvSpPr txBox="1"/>
              <p:nvPr/>
            </p:nvSpPr>
            <p:spPr>
              <a:xfrm>
                <a:off x="5754097" y="3231884"/>
                <a:ext cx="3064044"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solidFill>
                      <a:srgbClr val="C00000"/>
                    </a:solidFill>
                  </a:rPr>
                  <a:t>最小值</a:t>
                </a:r>
                <a14:m>
                  <m:oMath xmlns:m="http://schemas.openxmlformats.org/officeDocument/2006/math">
                    <m:r>
                      <a:rPr kumimoji="1" lang="en-US" altLang="zh-CN" b="0" i="1" smtClean="0">
                        <a:solidFill>
                          <a:srgbClr val="C00000"/>
                        </a:solidFill>
                        <a:latin typeface="Cambria Math" panose="02040503050406030204" pitchFamily="18" charset="0"/>
                      </a:rPr>
                      <m:t>?</m:t>
                    </m:r>
                    <m:r>
                      <a:rPr kumimoji="1" lang="en-US" altLang="zh-CN" i="1" smtClean="0">
                        <a:solidFill>
                          <a:srgbClr val="C00000"/>
                        </a:solidFill>
                        <a:latin typeface="Cambria Math" panose="02040503050406030204" pitchFamily="18" charset="0"/>
                      </a:rPr>
                      <m:t>≤</m:t>
                    </m:r>
                    <m:r>
                      <a:rPr kumimoji="1" lang="en-US" altLang="zh-CN" b="0" i="1" smtClean="0">
                        <a:solidFill>
                          <a:srgbClr val="C00000"/>
                        </a:solidFill>
                        <a:latin typeface="Cambria Math" panose="02040503050406030204" pitchFamily="18" charset="0"/>
                      </a:rPr>
                      <m:t>𝛿</m:t>
                    </m:r>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𝑎</m:t>
                        </m:r>
                        <m:r>
                          <a:rPr kumimoji="1" lang="en-US" altLang="zh-CN" b="0" i="1" smtClean="0">
                            <a:solidFill>
                              <a:srgbClr val="C00000"/>
                            </a:solidFill>
                            <a:latin typeface="Cambria Math" panose="02040503050406030204" pitchFamily="18" charset="0"/>
                          </a:rPr>
                          <m:t>, </m:t>
                        </m:r>
                        <m:r>
                          <a:rPr kumimoji="1" lang="en-US" altLang="zh-CN" b="0" i="1" smtClean="0">
                            <a:solidFill>
                              <a:srgbClr val="C00000"/>
                            </a:solidFill>
                            <a:latin typeface="Cambria Math" panose="02040503050406030204" pitchFamily="18" charset="0"/>
                          </a:rPr>
                          <m:t>𝑐</m:t>
                        </m:r>
                      </m:e>
                    </m:d>
                    <m:r>
                      <a:rPr kumimoji="1" lang="en-US" altLang="zh-CN" b="0" i="1" smtClean="0">
                        <a:solidFill>
                          <a:srgbClr val="C00000"/>
                        </a:solidFill>
                        <a:latin typeface="Cambria Math" panose="02040503050406030204" pitchFamily="18" charset="0"/>
                      </a:rPr>
                      <m:t>≤</m:t>
                    </m:r>
                    <m:r>
                      <a:rPr kumimoji="1" lang="zh-CN" altLang="en-US" i="1">
                        <a:solidFill>
                          <a:srgbClr val="C00000"/>
                        </a:solidFill>
                        <a:latin typeface="Cambria Math" panose="02040503050406030204" pitchFamily="18" charset="0"/>
                      </a:rPr>
                      <m:t>最大</m:t>
                    </m:r>
                    <m:r>
                      <a:rPr kumimoji="1" lang="zh-CN" altLang="en-US" i="1" smtClean="0">
                        <a:solidFill>
                          <a:srgbClr val="C00000"/>
                        </a:solidFill>
                        <a:latin typeface="Cambria Math" panose="02040503050406030204" pitchFamily="18" charset="0"/>
                      </a:rPr>
                      <m:t>值</m:t>
                    </m:r>
                    <m:r>
                      <a:rPr kumimoji="1" lang="en-US" altLang="zh-CN" b="0" i="1" smtClean="0">
                        <a:solidFill>
                          <a:srgbClr val="C00000"/>
                        </a:solidFill>
                        <a:latin typeface="Cambria Math" panose="02040503050406030204" pitchFamily="18" charset="0"/>
                      </a:rPr>
                      <m:t>?</m:t>
                    </m:r>
                  </m:oMath>
                </a14:m>
                <a:endParaRPr kumimoji="1" lang="zh-CN" altLang="en-US" dirty="0">
                  <a:solidFill>
                    <a:srgbClr val="C00000"/>
                  </a:solidFill>
                </a:endParaRPr>
              </a:p>
            </p:txBody>
          </p:sp>
        </mc:Choice>
        <mc:Fallback xmlns="">
          <p:sp>
            <p:nvSpPr>
              <p:cNvPr id="32" name="文本框 24">
                <a:extLst>
                  <a:ext uri="{FF2B5EF4-FFF2-40B4-BE49-F238E27FC236}">
                    <a16:creationId xmlns:a16="http://schemas.microsoft.com/office/drawing/2014/main" id="{9CBE76C0-740F-4A26-76B0-CCC86AC35549}"/>
                  </a:ext>
                </a:extLst>
              </p:cNvPr>
              <p:cNvSpPr txBox="1">
                <a:spLocks noRot="1" noChangeAspect="1" noMove="1" noResize="1" noEditPoints="1" noAdjustHandles="1" noChangeArrowheads="1" noChangeShapeType="1" noTextEdit="1"/>
              </p:cNvSpPr>
              <p:nvPr/>
            </p:nvSpPr>
            <p:spPr>
              <a:xfrm>
                <a:off x="5754097" y="3231884"/>
                <a:ext cx="3064044" cy="369332"/>
              </a:xfrm>
              <a:prstGeom prst="rect">
                <a:avLst/>
              </a:prstGeom>
              <a:blipFill>
                <a:blip r:embed="rId34"/>
                <a:stretch>
                  <a:fillRect l="-1789" t="-13115" b="-19672"/>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546FA017-3FA5-43FD-A65F-7498D1277895}"/>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39" name="文本框 38">
            <a:extLst>
              <a:ext uri="{FF2B5EF4-FFF2-40B4-BE49-F238E27FC236}">
                <a16:creationId xmlns:a16="http://schemas.microsoft.com/office/drawing/2014/main" id="{1714CE31-8DD7-4038-A7FE-52067CA0C394}"/>
              </a:ext>
            </a:extLst>
          </p:cNvPr>
          <p:cNvSpPr txBox="1"/>
          <p:nvPr>
            <p:custDataLst>
              <p:tags r:id="rId14"/>
            </p:custDataLst>
          </p:nvPr>
        </p:nvSpPr>
        <p:spPr>
          <a:xfrm>
            <a:off x="12827000" y="1270000"/>
            <a:ext cx="3332480" cy="1905000"/>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此处添加答案解析</a:t>
            </a:r>
          </a:p>
        </p:txBody>
      </p:sp>
      <p:grpSp>
        <p:nvGrpSpPr>
          <p:cNvPr id="37" name="组合 36">
            <a:extLst>
              <a:ext uri="{FF2B5EF4-FFF2-40B4-BE49-F238E27FC236}">
                <a16:creationId xmlns:a16="http://schemas.microsoft.com/office/drawing/2014/main" id="{5CE5EEDB-02EC-4F6F-A4FF-EA14B2C9B334}"/>
              </a:ext>
            </a:extLst>
          </p:cNvPr>
          <p:cNvGrpSpPr/>
          <p:nvPr>
            <p:custDataLst>
              <p:tags r:id="rId15"/>
            </p:custDataLst>
          </p:nvPr>
        </p:nvGrpSpPr>
        <p:grpSpPr>
          <a:xfrm>
            <a:off x="12585700" y="0"/>
            <a:ext cx="3815080" cy="647700"/>
            <a:chOff x="12585700" y="0"/>
            <a:chExt cx="3815080" cy="647700"/>
          </a:xfrm>
        </p:grpSpPr>
        <p:sp>
          <p:nvSpPr>
            <p:cNvPr id="34" name="RemarkBack">
              <a:extLst>
                <a:ext uri="{FF2B5EF4-FFF2-40B4-BE49-F238E27FC236}">
                  <a16:creationId xmlns:a16="http://schemas.microsoft.com/office/drawing/2014/main" id="{9C2AA11A-8168-4097-896C-290CF56683CB}"/>
                </a:ext>
              </a:extLst>
            </p:cNvPr>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markBlock">
              <a:extLst>
                <a:ext uri="{FF2B5EF4-FFF2-40B4-BE49-F238E27FC236}">
                  <a16:creationId xmlns:a16="http://schemas.microsoft.com/office/drawing/2014/main" id="{5D3DFD7E-31EF-4879-9BC1-70CCF0513AA2}"/>
                </a:ext>
              </a:extLst>
            </p:cNvPr>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markTitleText">
              <a:extLst>
                <a:ext uri="{FF2B5EF4-FFF2-40B4-BE49-F238E27FC236}">
                  <a16:creationId xmlns:a16="http://schemas.microsoft.com/office/drawing/2014/main" id="{77C2DE25-425C-4E14-9871-CD9DF793F91E}"/>
                </a:ext>
              </a:extLst>
            </p:cNvPr>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22" name="组合 21">
            <a:extLst>
              <a:ext uri="{FF2B5EF4-FFF2-40B4-BE49-F238E27FC236}">
                <a16:creationId xmlns:a16="http://schemas.microsoft.com/office/drawing/2014/main" id="{52418554-2002-4FFA-A97E-2ECD598379B3}"/>
              </a:ext>
            </a:extLst>
          </p:cNvPr>
          <p:cNvGrpSpPr/>
          <p:nvPr>
            <p:custDataLst>
              <p:tags r:id="rId16"/>
            </p:custDataLst>
          </p:nvPr>
        </p:nvGrpSpPr>
        <p:grpSpPr>
          <a:xfrm>
            <a:off x="0" y="0"/>
            <a:ext cx="12192000" cy="635000"/>
            <a:chOff x="0" y="0"/>
            <a:chExt cx="12192000" cy="635000"/>
          </a:xfrm>
        </p:grpSpPr>
        <p:sp>
          <p:nvSpPr>
            <p:cNvPr id="18" name="TitleBackground">
              <a:extLst>
                <a:ext uri="{FF2B5EF4-FFF2-40B4-BE49-F238E27FC236}">
                  <a16:creationId xmlns:a16="http://schemas.microsoft.com/office/drawing/2014/main" id="{67D92E7A-F685-4F20-92F3-CBEA75495770}"/>
                </a:ext>
              </a:extLst>
            </p:cNvPr>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a:extLst>
                <a:ext uri="{FF2B5EF4-FFF2-40B4-BE49-F238E27FC236}">
                  <a16:creationId xmlns:a16="http://schemas.microsoft.com/office/drawing/2014/main" id="{90880154-93F1-491D-B93D-9A790EE16260}"/>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a:extLst>
                <a:ext uri="{FF2B5EF4-FFF2-40B4-BE49-F238E27FC236}">
                  <a16:creationId xmlns:a16="http://schemas.microsoft.com/office/drawing/2014/main" id="{937B964B-12D1-4F17-846F-C337E4BDE1A9}"/>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1" name="TipText">
              <a:extLst>
                <a:ext uri="{FF2B5EF4-FFF2-40B4-BE49-F238E27FC236}">
                  <a16:creationId xmlns:a16="http://schemas.microsoft.com/office/drawing/2014/main" id="{F67B68D7-0452-4EE1-A84C-EF119FBF3906}"/>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DD9C8150-4704-4D2A-9BA2-E3D7EDD1ADE9}"/>
              </a:ext>
            </a:extLst>
          </p:cNvPr>
          <p:cNvPicPr>
            <a:picLocks/>
          </p:cNvPicPr>
          <p:nvPr>
            <p:custDataLst>
              <p:tags r:id="rId17"/>
            </p:custDataLst>
          </p:nvPr>
        </p:nvPicPr>
        <p:blipFill>
          <a:blip r:embed="rId3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17468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500740" y="1040765"/>
                <a:ext cx="11455400" cy="3302635"/>
              </a:xfrm>
            </p:spPr>
            <p:txBody>
              <a:bodyPr>
                <a:normAutofit fontScale="95000"/>
              </a:bodyPr>
              <a:lstStyle/>
              <a:p>
                <a:pPr>
                  <a:lnSpc>
                    <a:spcPct val="110000"/>
                  </a:lnSpc>
                </a:pPr>
                <a:r>
                  <a:rPr lang="zh-CN" altLang="en-US" sz="2400" b="1" dirty="0"/>
                  <a:t>考研真题</a:t>
                </a:r>
                <a:r>
                  <a:rPr lang="zh-CN" altLang="en-US" sz="2400" dirty="0"/>
                  <a:t>：加权</a:t>
                </a:r>
                <a:r>
                  <a:rPr lang="zh-CN" altLang="en-US" sz="2400" dirty="0">
                    <a:solidFill>
                      <a:srgbClr val="C00000"/>
                    </a:solidFill>
                  </a:rPr>
                  <a:t>无向</a:t>
                </a:r>
                <a:r>
                  <a:rPr lang="zh-CN" altLang="en-US" sz="2400" dirty="0"/>
                  <a:t>图</a:t>
                </a:r>
                <a14:m>
                  <m:oMath xmlns:m="http://schemas.openxmlformats.org/officeDocument/2006/math">
                    <m:r>
                      <a:rPr lang="en-US" altLang="zh-CN" sz="2400" i="1" dirty="0">
                        <a:latin typeface="Cambria Math" panose="02040503050406030204" charset="0"/>
                        <a:cs typeface="Cambria Math" panose="02040503050406030204" charset="0"/>
                        <a:sym typeface="+mn-ea"/>
                      </a:rPr>
                      <m:t>𝐺</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𝑉</m:t>
                    </m:r>
                    <m:r>
                      <a:rPr lang="en-US" altLang="zh-CN" sz="2400" i="1" dirty="0">
                        <a:latin typeface="Cambria Math" panose="02040503050406030204" charset="0"/>
                        <a:cs typeface="Cambria Math" panose="02040503050406030204" charset="0"/>
                        <a:sym typeface="+mn-ea"/>
                      </a:rPr>
                      <m:t>,</m:t>
                    </m:r>
                    <m:r>
                      <a:rPr lang="en-US" altLang="zh-CN" sz="2400" i="1" dirty="0">
                        <a:latin typeface="Cambria Math" panose="02040503050406030204" charset="0"/>
                        <a:cs typeface="Cambria Math" panose="02040503050406030204" charset="0"/>
                        <a:sym typeface="+mn-ea"/>
                      </a:rPr>
                      <m:t>𝐸</m:t>
                    </m:r>
                    <m:r>
                      <a:rPr lang="en-US" altLang="zh-CN" sz="2400" i="1" dirty="0">
                        <a:latin typeface="Cambria Math" panose="02040503050406030204" charset="0"/>
                        <a:cs typeface="Cambria Math" panose="02040503050406030204" charset="0"/>
                        <a:sym typeface="+mn-ea"/>
                      </a:rPr>
                      <m:t>)</m:t>
                    </m:r>
                  </m:oMath>
                </a14:m>
                <a:r>
                  <a:rPr lang="zh-CN" altLang="en-US" sz="2400" dirty="0"/>
                  <a:t>中的三个结点</a:t>
                </a:r>
                <a:r>
                  <a:rPr lang="en-US" altLang="zh-CN" sz="2400" dirty="0"/>
                  <a:t>a,</a:t>
                </a:r>
                <a:r>
                  <a:rPr lang="zh-CN" altLang="en-US" sz="2400" dirty="0"/>
                  <a:t> </a:t>
                </a:r>
                <a:r>
                  <a:rPr lang="en-US" altLang="zh-CN" sz="2400" dirty="0"/>
                  <a:t>b,</a:t>
                </a:r>
                <a:r>
                  <a:rPr lang="zh-CN" altLang="en-US" sz="2400" dirty="0"/>
                  <a:t> </a:t>
                </a:r>
                <a:r>
                  <a:rPr lang="en-US" altLang="zh-CN" sz="2400" dirty="0"/>
                  <a:t>c,</a:t>
                </a:r>
                <a:r>
                  <a:rPr lang="zh-CN" altLang="en-US" sz="2400" dirty="0"/>
                  <a:t> </a:t>
                </a:r>
                <a:r>
                  <a:rPr lang="en-US" altLang="zh-CN" sz="2400" dirty="0"/>
                  <a:t>a</a:t>
                </a:r>
                <a:r>
                  <a:rPr lang="zh-CN" altLang="en-US" sz="2400" dirty="0"/>
                  <a:t>到</a:t>
                </a:r>
                <a:r>
                  <a:rPr lang="en-US" altLang="zh-CN" sz="2400" dirty="0"/>
                  <a:t>b</a:t>
                </a:r>
                <a:r>
                  <a:rPr lang="zh-CN" altLang="en-US" sz="2400" dirty="0"/>
                  <a:t>的最短路径长度是</a:t>
                </a:r>
                <a:r>
                  <a:rPr lang="en-US" altLang="zh-CN" sz="2400" dirty="0"/>
                  <a:t>10</a:t>
                </a:r>
                <a:r>
                  <a:rPr lang="zh-CN" altLang="en-US" sz="2400" dirty="0"/>
                  <a:t>，</a:t>
                </a:r>
                <a:r>
                  <a:rPr lang="en-US" altLang="zh-CN" sz="2400" dirty="0"/>
                  <a:t>b</a:t>
                </a:r>
                <a:r>
                  <a:rPr lang="zh-CN" altLang="en-US" sz="2400" dirty="0"/>
                  <a:t>到</a:t>
                </a:r>
                <a:r>
                  <a:rPr lang="en-US" altLang="zh-CN" sz="2400" dirty="0"/>
                  <a:t>c</a:t>
                </a:r>
                <a:r>
                  <a:rPr lang="zh-CN" altLang="en-US" sz="2400" dirty="0"/>
                  <a:t>的最短路径长度是</a:t>
                </a:r>
                <a:r>
                  <a:rPr lang="en-US" altLang="zh-CN" sz="2400" dirty="0"/>
                  <a:t>6</a:t>
                </a:r>
                <a:r>
                  <a:rPr lang="zh-CN" altLang="en-US" sz="2400" dirty="0"/>
                  <a:t>，则从结点</a:t>
                </a:r>
                <a:r>
                  <a:rPr lang="en-US" altLang="zh-CN" sz="2400" dirty="0"/>
                  <a:t>a</a:t>
                </a:r>
                <a:r>
                  <a:rPr lang="zh-CN" altLang="en-US" sz="2400" dirty="0"/>
                  <a:t>到结点</a:t>
                </a:r>
                <a:r>
                  <a:rPr lang="en-US" altLang="zh-CN" sz="2400" dirty="0"/>
                  <a:t>c</a:t>
                </a:r>
                <a:r>
                  <a:rPr lang="zh-CN" altLang="en-US" sz="2400" dirty="0"/>
                  <a:t>的最短路径长度的最小值和最大值分别是：</a:t>
                </a:r>
                <a:endParaRPr lang="en-US" alt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500740" y="1040765"/>
                <a:ext cx="11455400" cy="3302635"/>
              </a:xfrm>
              <a:blipFill>
                <a:blip r:embed="rId3"/>
                <a:stretch>
                  <a:fillRect l="-745" t="-1292" r="-10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EB298BF0-0E33-EB00-97B6-CECF4235D059}"/>
              </a:ext>
            </a:extLst>
          </p:cNvPr>
          <p:cNvSpPr>
            <a:spLocks noGrp="1"/>
          </p:cNvSpPr>
          <p:nvPr>
            <p:ph type="title"/>
          </p:nvPr>
        </p:nvSpPr>
        <p:spPr>
          <a:xfrm>
            <a:off x="838200" y="522990"/>
            <a:ext cx="10515600" cy="518958"/>
          </a:xfrm>
        </p:spPr>
        <p:txBody>
          <a:bodyPr/>
          <a:lstStyle/>
          <a:p>
            <a:r>
              <a:rPr lang="zh-CN" altLang="en-US" dirty="0"/>
              <a:t>最短路径的基本性质</a:t>
            </a:r>
          </a:p>
        </p:txBody>
      </p:sp>
      <p:sp>
        <p:nvSpPr>
          <p:cNvPr id="9" name="椭圆 8">
            <a:extLst>
              <a:ext uri="{FF2B5EF4-FFF2-40B4-BE49-F238E27FC236}">
                <a16:creationId xmlns:a16="http://schemas.microsoft.com/office/drawing/2014/main" id="{36FECFAC-05F7-5945-82B8-A8717C790D2F}"/>
              </a:ext>
            </a:extLst>
          </p:cNvPr>
          <p:cNvSpPr/>
          <p:nvPr/>
        </p:nvSpPr>
        <p:spPr>
          <a:xfrm>
            <a:off x="3892210" y="3827826"/>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00FF"/>
                </a:solidFill>
              </a:rPr>
              <a:t>a</a:t>
            </a:r>
            <a:endParaRPr kumimoji="1" lang="zh-CN" altLang="en-US" sz="2800" dirty="0">
              <a:solidFill>
                <a:srgbClr val="0000FF"/>
              </a:solidFill>
            </a:endParaRPr>
          </a:p>
        </p:txBody>
      </p:sp>
      <p:sp>
        <p:nvSpPr>
          <p:cNvPr id="10" name="椭圆 9">
            <a:extLst>
              <a:ext uri="{FF2B5EF4-FFF2-40B4-BE49-F238E27FC236}">
                <a16:creationId xmlns:a16="http://schemas.microsoft.com/office/drawing/2014/main" id="{21B20935-2873-8D97-FBFE-AB10E7968316}"/>
              </a:ext>
            </a:extLst>
          </p:cNvPr>
          <p:cNvSpPr/>
          <p:nvPr/>
        </p:nvSpPr>
        <p:spPr>
          <a:xfrm>
            <a:off x="6911377" y="3827826"/>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00FF"/>
                </a:solidFill>
              </a:rPr>
              <a:t>b</a:t>
            </a:r>
            <a:endParaRPr kumimoji="1" lang="zh-CN" altLang="en-US" sz="2800" dirty="0">
              <a:solidFill>
                <a:srgbClr val="0000FF"/>
              </a:solidFill>
            </a:endParaRPr>
          </a:p>
        </p:txBody>
      </p:sp>
      <p:sp>
        <p:nvSpPr>
          <p:cNvPr id="11" name="椭圆 10">
            <a:extLst>
              <a:ext uri="{FF2B5EF4-FFF2-40B4-BE49-F238E27FC236}">
                <a16:creationId xmlns:a16="http://schemas.microsoft.com/office/drawing/2014/main" id="{01109EB0-65A0-D3CC-64E8-5BEFEE5ACB31}"/>
              </a:ext>
            </a:extLst>
          </p:cNvPr>
          <p:cNvSpPr/>
          <p:nvPr/>
        </p:nvSpPr>
        <p:spPr>
          <a:xfrm>
            <a:off x="5755479" y="2467483"/>
            <a:ext cx="541561" cy="5313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solidFill>
                  <a:srgbClr val="0000FF"/>
                </a:solidFill>
              </a:rPr>
              <a:t>c</a:t>
            </a:r>
            <a:endParaRPr kumimoji="1" lang="zh-CN" altLang="en-US" sz="2800" dirty="0">
              <a:solidFill>
                <a:srgbClr val="0000FF"/>
              </a:solidFill>
            </a:endParaRPr>
          </a:p>
        </p:txBody>
      </p:sp>
      <p:cxnSp>
        <p:nvCxnSpPr>
          <p:cNvPr id="17" name="直线箭头连接符 16">
            <a:extLst>
              <a:ext uri="{FF2B5EF4-FFF2-40B4-BE49-F238E27FC236}">
                <a16:creationId xmlns:a16="http://schemas.microsoft.com/office/drawing/2014/main" id="{869188EC-8362-E011-9757-47BD0835C215}"/>
              </a:ext>
            </a:extLst>
          </p:cNvPr>
          <p:cNvCxnSpPr>
            <a:stCxn id="9" idx="6"/>
            <a:endCxn id="10" idx="2"/>
          </p:cNvCxnSpPr>
          <p:nvPr/>
        </p:nvCxnSpPr>
        <p:spPr>
          <a:xfrm>
            <a:off x="4433771" y="4093496"/>
            <a:ext cx="2477606"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EBC9E24E-9D67-B80E-2702-269973BB6982}"/>
              </a:ext>
            </a:extLst>
          </p:cNvPr>
          <p:cNvCxnSpPr>
            <a:cxnSpLocks/>
            <a:stCxn id="10" idx="0"/>
            <a:endCxn id="11" idx="5"/>
          </p:cNvCxnSpPr>
          <p:nvPr/>
        </p:nvCxnSpPr>
        <p:spPr>
          <a:xfrm flipH="1" flipV="1">
            <a:off x="6217730" y="2921010"/>
            <a:ext cx="964428" cy="906816"/>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8DD81FA-9444-F25C-9527-862C2D27B118}"/>
                  </a:ext>
                </a:extLst>
              </p:cNvPr>
              <p:cNvSpPr txBox="1"/>
              <p:nvPr/>
            </p:nvSpPr>
            <p:spPr>
              <a:xfrm>
                <a:off x="4827022" y="3668613"/>
                <a:ext cx="14700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𝛿</m:t>
                      </m:r>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𝑎</m:t>
                          </m:r>
                          <m:r>
                            <a:rPr kumimoji="1" lang="en-US" altLang="zh-CN" b="0" i="1" smtClean="0">
                              <a:solidFill>
                                <a:srgbClr val="C00000"/>
                              </a:solidFill>
                              <a:latin typeface="Cambria Math" panose="02040503050406030204" pitchFamily="18" charset="0"/>
                            </a:rPr>
                            <m:t>, </m:t>
                          </m:r>
                          <m:r>
                            <a:rPr kumimoji="1" lang="en-US" altLang="zh-CN" b="0" i="1" smtClean="0">
                              <a:solidFill>
                                <a:srgbClr val="C00000"/>
                              </a:solidFill>
                              <a:latin typeface="Cambria Math" panose="02040503050406030204" pitchFamily="18" charset="0"/>
                            </a:rPr>
                            <m:t>𝑏</m:t>
                          </m:r>
                        </m:e>
                      </m:d>
                      <m:r>
                        <a:rPr kumimoji="1" lang="en-US" altLang="zh-CN" b="0" i="1" smtClean="0">
                          <a:solidFill>
                            <a:srgbClr val="C00000"/>
                          </a:solidFill>
                          <a:latin typeface="Cambria Math" panose="02040503050406030204" pitchFamily="18" charset="0"/>
                        </a:rPr>
                        <m:t>=10</m:t>
                      </m:r>
                    </m:oMath>
                  </m:oMathPara>
                </a14:m>
                <a:endParaRPr kumimoji="1" lang="zh-CN" altLang="en-US" dirty="0">
                  <a:solidFill>
                    <a:srgbClr val="C00000"/>
                  </a:solidFill>
                </a:endParaRPr>
              </a:p>
            </p:txBody>
          </p:sp>
        </mc:Choice>
        <mc:Fallback xmlns="">
          <p:sp>
            <p:nvSpPr>
              <p:cNvPr id="21" name="文本框 20">
                <a:extLst>
                  <a:ext uri="{FF2B5EF4-FFF2-40B4-BE49-F238E27FC236}">
                    <a16:creationId xmlns:a16="http://schemas.microsoft.com/office/drawing/2014/main" id="{08DD81FA-9444-F25C-9527-862C2D27B118}"/>
                  </a:ext>
                </a:extLst>
              </p:cNvPr>
              <p:cNvSpPr txBox="1">
                <a:spLocks noRot="1" noChangeAspect="1" noMove="1" noResize="1" noEditPoints="1" noAdjustHandles="1" noChangeArrowheads="1" noChangeShapeType="1" noTextEdit="1"/>
              </p:cNvSpPr>
              <p:nvPr/>
            </p:nvSpPr>
            <p:spPr>
              <a:xfrm>
                <a:off x="4827022" y="3668613"/>
                <a:ext cx="147001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089CCA1-0C6D-7245-39AA-E72EA95879C3}"/>
                  </a:ext>
                </a:extLst>
              </p:cNvPr>
              <p:cNvSpPr txBox="1"/>
              <p:nvPr/>
            </p:nvSpPr>
            <p:spPr>
              <a:xfrm>
                <a:off x="6703892" y="2951866"/>
                <a:ext cx="13210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rPr>
                        <m:t>𝛿</m:t>
                      </m:r>
                      <m:d>
                        <m:dPr>
                          <m:ctrlPr>
                            <a:rPr kumimoji="1" lang="en-US" altLang="zh-CN" b="0" i="1" smtClean="0">
                              <a:solidFill>
                                <a:srgbClr val="C00000"/>
                              </a:solidFill>
                              <a:latin typeface="Cambria Math" panose="02040503050406030204" pitchFamily="18" charset="0"/>
                            </a:rPr>
                          </m:ctrlPr>
                        </m:dPr>
                        <m:e>
                          <m:r>
                            <a:rPr kumimoji="1" lang="en-US" altLang="zh-CN" b="0" i="1" smtClean="0">
                              <a:solidFill>
                                <a:srgbClr val="C00000"/>
                              </a:solidFill>
                              <a:latin typeface="Cambria Math" panose="02040503050406030204" pitchFamily="18" charset="0"/>
                            </a:rPr>
                            <m:t>𝑏</m:t>
                          </m:r>
                          <m:r>
                            <a:rPr kumimoji="1" lang="en-US" altLang="zh-CN" b="0" i="1" smtClean="0">
                              <a:solidFill>
                                <a:srgbClr val="C00000"/>
                              </a:solidFill>
                              <a:latin typeface="Cambria Math" panose="02040503050406030204" pitchFamily="18" charset="0"/>
                            </a:rPr>
                            <m:t>, </m:t>
                          </m:r>
                          <m:r>
                            <a:rPr kumimoji="1" lang="en-US" altLang="zh-CN" b="0" i="1" smtClean="0">
                              <a:solidFill>
                                <a:srgbClr val="C00000"/>
                              </a:solidFill>
                              <a:latin typeface="Cambria Math" panose="02040503050406030204" pitchFamily="18" charset="0"/>
                            </a:rPr>
                            <m:t>𝑐</m:t>
                          </m:r>
                        </m:e>
                      </m:d>
                      <m:r>
                        <a:rPr kumimoji="1" lang="en-US" altLang="zh-CN" b="0" i="1" smtClean="0">
                          <a:solidFill>
                            <a:srgbClr val="C00000"/>
                          </a:solidFill>
                          <a:latin typeface="Cambria Math" panose="02040503050406030204" pitchFamily="18" charset="0"/>
                        </a:rPr>
                        <m:t>=6</m:t>
                      </m:r>
                    </m:oMath>
                  </m:oMathPara>
                </a14:m>
                <a:endParaRPr kumimoji="1" lang="zh-CN" altLang="en-US" dirty="0">
                  <a:solidFill>
                    <a:srgbClr val="C00000"/>
                  </a:solidFill>
                </a:endParaRPr>
              </a:p>
            </p:txBody>
          </p:sp>
        </mc:Choice>
        <mc:Fallback xmlns="">
          <p:sp>
            <p:nvSpPr>
              <p:cNvPr id="22" name="文本框 21">
                <a:extLst>
                  <a:ext uri="{FF2B5EF4-FFF2-40B4-BE49-F238E27FC236}">
                    <a16:creationId xmlns:a16="http://schemas.microsoft.com/office/drawing/2014/main" id="{E089CCA1-0C6D-7245-39AA-E72EA95879C3}"/>
                  </a:ext>
                </a:extLst>
              </p:cNvPr>
              <p:cNvSpPr txBox="1">
                <a:spLocks noRot="1" noChangeAspect="1" noMove="1" noResize="1" noEditPoints="1" noAdjustHandles="1" noChangeArrowheads="1" noChangeShapeType="1" noTextEdit="1"/>
              </p:cNvSpPr>
              <p:nvPr/>
            </p:nvSpPr>
            <p:spPr>
              <a:xfrm>
                <a:off x="6703892" y="2951866"/>
                <a:ext cx="1321003" cy="369332"/>
              </a:xfrm>
              <a:prstGeom prst="rect">
                <a:avLst/>
              </a:prstGeom>
              <a:blipFill>
                <a:blip r:embed="rId5"/>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073710F0-BAE2-3D68-A215-5DEB4ACC4F0B}"/>
              </a:ext>
            </a:extLst>
          </p:cNvPr>
          <p:cNvCxnSpPr>
            <a:stCxn id="9" idx="7"/>
            <a:endCxn id="11" idx="3"/>
          </p:cNvCxnSpPr>
          <p:nvPr/>
        </p:nvCxnSpPr>
        <p:spPr>
          <a:xfrm flipV="1">
            <a:off x="4354461" y="2921010"/>
            <a:ext cx="1480328" cy="984629"/>
          </a:xfrm>
          <a:prstGeom prst="straightConnector1">
            <a:avLst/>
          </a:prstGeom>
          <a:ln w="28575">
            <a:solidFill>
              <a:schemeClr val="accent4">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BE76C0-740F-4A26-76B0-CCC86AC35549}"/>
                  </a:ext>
                </a:extLst>
              </p:cNvPr>
              <p:cNvSpPr txBox="1"/>
              <p:nvPr/>
            </p:nvSpPr>
            <p:spPr>
              <a:xfrm>
                <a:off x="2420655" y="2864581"/>
                <a:ext cx="3064044" cy="369332"/>
              </a:xfrm>
              <a:prstGeom prst="rect">
                <a:avLst/>
              </a:prstGeom>
              <a:noFill/>
            </p:spPr>
            <p:txBody>
              <a:bodyPr wrap="none" rtlCol="0">
                <a:spAutoFit/>
              </a:bodyPr>
              <a:lstStyle/>
              <a:p>
                <a:r>
                  <a:rPr kumimoji="1" lang="zh-CN" altLang="en-US" dirty="0">
                    <a:solidFill>
                      <a:srgbClr val="0000FF"/>
                    </a:solidFill>
                  </a:rPr>
                  <a:t>最小值</a:t>
                </a:r>
                <a14:m>
                  <m:oMath xmlns:m="http://schemas.openxmlformats.org/officeDocument/2006/math">
                    <m:r>
                      <a:rPr kumimoji="1" lang="en-US" altLang="zh-CN" b="0" i="1" smtClean="0">
                        <a:solidFill>
                          <a:srgbClr val="0000FF"/>
                        </a:solidFill>
                        <a:latin typeface="Cambria Math" panose="02040503050406030204" pitchFamily="18" charset="0"/>
                      </a:rPr>
                      <m:t>?</m:t>
                    </m:r>
                    <m:r>
                      <a:rPr kumimoji="1" lang="en-US" altLang="zh-CN" i="1" smtClean="0">
                        <a:solidFill>
                          <a:srgbClr val="0000FF"/>
                        </a:solidFill>
                        <a:latin typeface="Cambria Math" panose="02040503050406030204" pitchFamily="18" charset="0"/>
                      </a:rPr>
                      <m:t>≤</m:t>
                    </m:r>
                    <m:r>
                      <a:rPr kumimoji="1" lang="en-US" altLang="zh-CN" b="0" i="1" smtClean="0">
                        <a:solidFill>
                          <a:srgbClr val="0000FF"/>
                        </a:solidFill>
                        <a:latin typeface="Cambria Math" panose="02040503050406030204" pitchFamily="18" charset="0"/>
                      </a:rPr>
                      <m:t>𝛿</m:t>
                    </m:r>
                    <m:d>
                      <m:dPr>
                        <m:ctrlPr>
                          <a:rPr kumimoji="1" lang="en-US" altLang="zh-CN" b="0" i="1" smtClean="0">
                            <a:solidFill>
                              <a:srgbClr val="0000FF"/>
                            </a:solidFill>
                            <a:latin typeface="Cambria Math" panose="02040503050406030204" pitchFamily="18" charset="0"/>
                          </a:rPr>
                        </m:ctrlPr>
                      </m:dPr>
                      <m:e>
                        <m:r>
                          <a:rPr kumimoji="1" lang="en-US" altLang="zh-CN" b="0" i="1" smtClean="0">
                            <a:solidFill>
                              <a:srgbClr val="0000FF"/>
                            </a:solidFill>
                            <a:latin typeface="Cambria Math" panose="02040503050406030204" pitchFamily="18" charset="0"/>
                          </a:rPr>
                          <m:t>𝑎</m:t>
                        </m:r>
                        <m:r>
                          <a:rPr kumimoji="1" lang="en-US" altLang="zh-CN" b="0" i="1" smtClean="0">
                            <a:solidFill>
                              <a:srgbClr val="0000FF"/>
                            </a:solidFill>
                            <a:latin typeface="Cambria Math" panose="02040503050406030204" pitchFamily="18" charset="0"/>
                          </a:rPr>
                          <m:t>, </m:t>
                        </m:r>
                        <m:r>
                          <a:rPr kumimoji="1" lang="en-US" altLang="zh-CN" b="0" i="1" smtClean="0">
                            <a:solidFill>
                              <a:srgbClr val="0000FF"/>
                            </a:solidFill>
                            <a:latin typeface="Cambria Math" panose="02040503050406030204" pitchFamily="18" charset="0"/>
                          </a:rPr>
                          <m:t>𝑐</m:t>
                        </m:r>
                      </m:e>
                    </m:d>
                    <m:r>
                      <a:rPr kumimoji="1" lang="en-US" altLang="zh-CN" b="0" i="1" smtClean="0">
                        <a:solidFill>
                          <a:srgbClr val="0000FF"/>
                        </a:solidFill>
                        <a:latin typeface="Cambria Math" panose="02040503050406030204" pitchFamily="18" charset="0"/>
                      </a:rPr>
                      <m:t>≤</m:t>
                    </m:r>
                    <m:r>
                      <a:rPr kumimoji="1" lang="zh-CN" altLang="en-US" i="1">
                        <a:solidFill>
                          <a:srgbClr val="0000FF"/>
                        </a:solidFill>
                        <a:latin typeface="Cambria Math" panose="02040503050406030204" pitchFamily="18" charset="0"/>
                      </a:rPr>
                      <m:t>最大</m:t>
                    </m:r>
                    <m:r>
                      <a:rPr kumimoji="1" lang="zh-CN" altLang="en-US" i="1" smtClean="0">
                        <a:solidFill>
                          <a:srgbClr val="0000FF"/>
                        </a:solidFill>
                        <a:latin typeface="Cambria Math" panose="02040503050406030204" pitchFamily="18" charset="0"/>
                      </a:rPr>
                      <m:t>值</m:t>
                    </m:r>
                    <m:r>
                      <a:rPr kumimoji="1" lang="en-US" altLang="zh-CN" b="0" i="1" smtClean="0">
                        <a:solidFill>
                          <a:srgbClr val="0000FF"/>
                        </a:solidFill>
                        <a:latin typeface="Cambria Math" panose="02040503050406030204" pitchFamily="18" charset="0"/>
                      </a:rPr>
                      <m:t>?</m:t>
                    </m:r>
                  </m:oMath>
                </a14:m>
                <a:endParaRPr kumimoji="1" lang="zh-CN" altLang="en-US" dirty="0">
                  <a:solidFill>
                    <a:srgbClr val="0000FF"/>
                  </a:solidFill>
                </a:endParaRPr>
              </a:p>
            </p:txBody>
          </p:sp>
        </mc:Choice>
        <mc:Fallback xmlns="">
          <p:sp>
            <p:nvSpPr>
              <p:cNvPr id="25" name="文本框 24">
                <a:extLst>
                  <a:ext uri="{FF2B5EF4-FFF2-40B4-BE49-F238E27FC236}">
                    <a16:creationId xmlns:a16="http://schemas.microsoft.com/office/drawing/2014/main" id="{9CBE76C0-740F-4A26-76B0-CCC86AC35549}"/>
                  </a:ext>
                </a:extLst>
              </p:cNvPr>
              <p:cNvSpPr txBox="1">
                <a:spLocks noRot="1" noChangeAspect="1" noMove="1" noResize="1" noEditPoints="1" noAdjustHandles="1" noChangeArrowheads="1" noChangeShapeType="1" noTextEdit="1"/>
              </p:cNvSpPr>
              <p:nvPr/>
            </p:nvSpPr>
            <p:spPr>
              <a:xfrm>
                <a:off x="2420655" y="2864581"/>
                <a:ext cx="3064044" cy="369332"/>
              </a:xfrm>
              <a:prstGeom prst="rect">
                <a:avLst/>
              </a:prstGeom>
              <a:blipFill>
                <a:blip r:embed="rId6"/>
                <a:stretch>
                  <a:fillRect l="-1590" t="-15000" b="-2166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685D18C2-C428-757A-35D0-98ED31311FFD}"/>
              </a:ext>
            </a:extLst>
          </p:cNvPr>
          <p:cNvSpPr txBox="1"/>
          <p:nvPr/>
        </p:nvSpPr>
        <p:spPr>
          <a:xfrm>
            <a:off x="3008947" y="4737693"/>
            <a:ext cx="6174105" cy="714363"/>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分析</a:t>
            </a:r>
            <a:r>
              <a:rPr lang="en-US" altLang="zh-CN" sz="2000" dirty="0">
                <a:solidFill>
                  <a:schemeClr val="bg1"/>
                </a:solidFill>
                <a:latin typeface="Microsoft YaHei" panose="020B0503020204020204" pitchFamily="34" charset="-122"/>
                <a:ea typeface="Microsoft YaHei" panose="020B0503020204020204" pitchFamily="34" charset="-122"/>
              </a:rPr>
              <a:t>1</a:t>
            </a:r>
            <a:r>
              <a:rPr lang="zh-CN" altLang="en-US" dirty="0">
                <a:solidFill>
                  <a:schemeClr val="bg1"/>
                </a:solidFill>
                <a:latin typeface="Microsoft YaHei" panose="020B0503020204020204" pitchFamily="34" charset="-122"/>
                <a:ea typeface="Microsoft YaHei" panose="020B0503020204020204" pitchFamily="34" charset="-122"/>
              </a:rPr>
              <a:t>：无向图中，结点间的最短路径</a:t>
            </a:r>
            <a:r>
              <a:rPr lang="zh-CN" altLang="en-US" dirty="0">
                <a:solidFill>
                  <a:srgbClr val="FFFF00"/>
                </a:solidFill>
                <a:latin typeface="Microsoft YaHei" panose="020B0503020204020204" pitchFamily="34" charset="-122"/>
                <a:ea typeface="Microsoft YaHei" panose="020B0503020204020204" pitchFamily="34" charset="-122"/>
              </a:rPr>
              <a:t>对称</a:t>
            </a:r>
            <a:r>
              <a:rPr lang="zh-CN" altLang="en-US" dirty="0">
                <a:solidFill>
                  <a:schemeClr val="bg1"/>
                </a:solidFill>
                <a:latin typeface="Microsoft YaHei" panose="020B0503020204020204" pitchFamily="34" charset="-122"/>
                <a:ea typeface="Microsoft YaHei" panose="020B0503020204020204" pitchFamily="34" charset="-122"/>
              </a:rPr>
              <a:t>，即从</a:t>
            </a:r>
            <a:r>
              <a:rPr lang="en-US" altLang="zh-CN" dirty="0">
                <a:solidFill>
                  <a:schemeClr val="bg1"/>
                </a:solidFill>
                <a:latin typeface="Microsoft YaHei" panose="020B0503020204020204" pitchFamily="34" charset="-122"/>
                <a:ea typeface="Microsoft YaHei" panose="020B0503020204020204" pitchFamily="34" charset="-122"/>
              </a:rPr>
              <a:t>u</a:t>
            </a:r>
            <a:r>
              <a:rPr lang="zh-CN" altLang="en-US" dirty="0">
                <a:solidFill>
                  <a:schemeClr val="bg1"/>
                </a:solidFill>
                <a:latin typeface="Microsoft YaHei" panose="020B0503020204020204" pitchFamily="34" charset="-122"/>
                <a:ea typeface="Microsoft YaHei" panose="020B0503020204020204" pitchFamily="34" charset="-122"/>
              </a:rPr>
              <a:t>到</a:t>
            </a:r>
            <a:r>
              <a:rPr lang="en-US" altLang="zh-CN" dirty="0">
                <a:solidFill>
                  <a:schemeClr val="bg1"/>
                </a:solidFill>
                <a:latin typeface="Microsoft YaHei" panose="020B0503020204020204" pitchFamily="34" charset="-122"/>
                <a:ea typeface="Microsoft YaHei" panose="020B0503020204020204" pitchFamily="34" charset="-122"/>
              </a:rPr>
              <a:t>v</a:t>
            </a:r>
            <a:r>
              <a:rPr lang="zh-CN" altLang="en-US" dirty="0">
                <a:solidFill>
                  <a:schemeClr val="bg1"/>
                </a:solidFill>
                <a:latin typeface="Microsoft YaHei" panose="020B0503020204020204" pitchFamily="34" charset="-122"/>
                <a:ea typeface="Microsoft YaHei" panose="020B0503020204020204" pitchFamily="34" charset="-122"/>
              </a:rPr>
              <a:t>的最短路径也是从</a:t>
            </a:r>
            <a:r>
              <a:rPr lang="en-US" altLang="zh-CN" dirty="0">
                <a:solidFill>
                  <a:schemeClr val="bg1"/>
                </a:solidFill>
                <a:latin typeface="Microsoft YaHei" panose="020B0503020204020204" pitchFamily="34" charset="-122"/>
                <a:ea typeface="Microsoft YaHei" panose="020B0503020204020204" pitchFamily="34" charset="-122"/>
              </a:rPr>
              <a:t>v</a:t>
            </a:r>
            <a:r>
              <a:rPr lang="zh-CN" altLang="en-US" dirty="0">
                <a:solidFill>
                  <a:schemeClr val="bg1"/>
                </a:solidFill>
                <a:latin typeface="Microsoft YaHei" panose="020B0503020204020204" pitchFamily="34" charset="-122"/>
                <a:ea typeface="Microsoft YaHei" panose="020B0503020204020204" pitchFamily="34" charset="-122"/>
              </a:rPr>
              <a:t>到</a:t>
            </a:r>
            <a:r>
              <a:rPr lang="en-US" altLang="zh-CN" dirty="0">
                <a:solidFill>
                  <a:schemeClr val="bg1"/>
                </a:solidFill>
                <a:latin typeface="Microsoft YaHei" panose="020B0503020204020204" pitchFamily="34" charset="-122"/>
                <a:ea typeface="Microsoft YaHei" panose="020B0503020204020204" pitchFamily="34" charset="-122"/>
              </a:rPr>
              <a:t>u</a:t>
            </a:r>
            <a:r>
              <a:rPr lang="zh-CN" altLang="en-US" dirty="0">
                <a:solidFill>
                  <a:schemeClr val="bg1"/>
                </a:solidFill>
                <a:latin typeface="Microsoft YaHei" panose="020B0503020204020204" pitchFamily="34" charset="-122"/>
                <a:ea typeface="Microsoft YaHei" panose="020B0503020204020204" pitchFamily="34" charset="-122"/>
              </a:rPr>
              <a:t>的最短路径</a:t>
            </a:r>
            <a:endParaRPr lang="en-US" altLang="zh-CN"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7B6116-EA51-F3D5-AAA1-AD65CC9188AE}"/>
                  </a:ext>
                </a:extLst>
              </p:cNvPr>
              <p:cNvSpPr txBox="1"/>
              <p:nvPr/>
            </p:nvSpPr>
            <p:spPr>
              <a:xfrm>
                <a:off x="3008947" y="5624076"/>
                <a:ext cx="6174105" cy="714363"/>
              </a:xfrm>
              <a:prstGeom prst="rect">
                <a:avLst/>
              </a:prstGeom>
              <a:solidFill>
                <a:srgbClr val="009999"/>
              </a:solidFill>
            </p:spPr>
            <p:txBody>
              <a:bodyPr wrap="square" rtlCol="0">
                <a:spAutoFit/>
              </a:bodyPr>
              <a:lstStyle/>
              <a:p>
                <a:pPr>
                  <a:lnSpc>
                    <a:spcPct val="110000"/>
                  </a:lnSpc>
                </a:pPr>
                <a:r>
                  <a:rPr lang="zh-CN" altLang="en-US" sz="2000" dirty="0">
                    <a:solidFill>
                      <a:schemeClr val="bg1"/>
                    </a:solidFill>
                    <a:latin typeface="Microsoft YaHei" panose="020B0503020204020204" pitchFamily="34" charset="-122"/>
                    <a:ea typeface="Microsoft YaHei" panose="020B0503020204020204" pitchFamily="34" charset="-122"/>
                  </a:rPr>
                  <a:t>分析</a:t>
                </a:r>
                <a:r>
                  <a:rPr lang="en-US" altLang="zh-CN" sz="2000" dirty="0">
                    <a:solidFill>
                      <a:schemeClr val="bg1"/>
                    </a:solidFill>
                    <a:latin typeface="Microsoft YaHei" panose="020B0503020204020204" pitchFamily="34" charset="-122"/>
                    <a:ea typeface="Microsoft YaHei" panose="020B0503020204020204" pitchFamily="34" charset="-122"/>
                  </a:rPr>
                  <a:t>2</a:t>
                </a:r>
                <a:r>
                  <a:rPr lang="zh-CN" altLang="en-US" dirty="0">
                    <a:solidFill>
                      <a:schemeClr val="bg1"/>
                    </a:solidFill>
                    <a:latin typeface="Microsoft YaHei" panose="020B0503020204020204" pitchFamily="34" charset="-122"/>
                    <a:ea typeface="Microsoft YaHei" panose="020B0503020204020204" pitchFamily="34" charset="-122"/>
                  </a:rPr>
                  <a:t>：根据</a:t>
                </a:r>
                <a:r>
                  <a:rPr lang="zh-CN" altLang="en-US" dirty="0">
                    <a:solidFill>
                      <a:srgbClr val="FFFF00"/>
                    </a:solidFill>
                    <a:latin typeface="Microsoft YaHei" panose="020B0503020204020204" pitchFamily="34" charset="-122"/>
                    <a:ea typeface="Microsoft YaHei" panose="020B0503020204020204" pitchFamily="34" charset="-122"/>
                  </a:rPr>
                  <a:t>三角形不等式</a:t>
                </a:r>
                <a:r>
                  <a:rPr lang="zh-CN" altLang="en-US" dirty="0">
                    <a:solidFill>
                      <a:schemeClr val="bg1"/>
                    </a:solidFill>
                    <a:latin typeface="Microsoft YaHei" panose="020B0503020204020204" pitchFamily="34" charset="-122"/>
                    <a:ea typeface="Microsoft YaHei" panose="020B0503020204020204" pitchFamily="34" charset="-122"/>
                  </a:rPr>
                  <a:t>，可得</a:t>
                </a:r>
                <a:endParaRPr lang="en-US" altLang="zh-CN" dirty="0">
                  <a:solidFill>
                    <a:schemeClr val="bg1"/>
                  </a:solidFill>
                  <a:latin typeface="Microsoft YaHei" panose="020B0503020204020204" pitchFamily="34" charset="-122"/>
                  <a:ea typeface="Microsoft YaHei" panose="020B0503020204020204" pitchFamily="34" charset="-122"/>
                </a:endParaRPr>
              </a:p>
              <a:p>
                <a:pPr>
                  <a:lnSpc>
                    <a:spcPct val="110000"/>
                  </a:lnSpc>
                </a:pPr>
                <a:r>
                  <a:rPr lang="zh-CN" altLang="en-US"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mtClean="0">
                        <a:solidFill>
                          <a:srgbClr val="FFFF00"/>
                        </a:solidFill>
                        <a:latin typeface="Cambria Math" panose="02040503050406030204" pitchFamily="18" charset="0"/>
                        <a:ea typeface="Microsoft YaHei" panose="020B0503020204020204" pitchFamily="34" charset="-122"/>
                      </a:rPr>
                      <m:t>4</m:t>
                    </m:r>
                    <m:r>
                      <a:rPr lang="en-US" altLang="zh-CN" b="0" i="0"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𝛿</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0" i="1" smtClean="0">
                            <a:solidFill>
                              <a:schemeClr val="bg1"/>
                            </a:solidFill>
                            <a:latin typeface="Cambria Math" panose="02040503050406030204" pitchFamily="18" charset="0"/>
                            <a:ea typeface="Microsoft YaHei" panose="020B0503020204020204" pitchFamily="34" charset="-122"/>
                          </a:rPr>
                          <m:t>𝑎</m:t>
                        </m:r>
                        <m:r>
                          <a:rPr lang="en-US" altLang="zh-CN" b="0" i="1" smtClean="0">
                            <a:solidFill>
                              <a:schemeClr val="bg1"/>
                            </a:solidFill>
                            <a:latin typeface="Cambria Math" panose="02040503050406030204" pitchFamily="18" charset="0"/>
                            <a:ea typeface="Microsoft YaHei" panose="020B0503020204020204" pitchFamily="34" charset="-122"/>
                          </a:rPr>
                          <m:t>, </m:t>
                        </m:r>
                        <m:r>
                          <a:rPr lang="en-US" altLang="zh-CN" b="0" i="1" smtClean="0">
                            <a:solidFill>
                              <a:schemeClr val="bg1"/>
                            </a:solidFill>
                            <a:latin typeface="Cambria Math" panose="02040503050406030204" pitchFamily="18" charset="0"/>
                            <a:ea typeface="Microsoft YaHei" panose="020B0503020204020204" pitchFamily="34" charset="-122"/>
                          </a:rPr>
                          <m:t>𝑏</m:t>
                        </m:r>
                      </m:e>
                    </m:d>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𝛿</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0" i="1" smtClean="0">
                            <a:solidFill>
                              <a:schemeClr val="bg1"/>
                            </a:solidFill>
                            <a:latin typeface="Cambria Math" panose="02040503050406030204" pitchFamily="18" charset="0"/>
                            <a:ea typeface="Microsoft YaHei" panose="020B0503020204020204" pitchFamily="34" charset="-122"/>
                          </a:rPr>
                          <m:t>𝑏</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𝑐</m:t>
                        </m:r>
                      </m:e>
                    </m:d>
                    <m:r>
                      <a:rPr lang="en-US" altLang="zh-CN" b="0" i="1" smtClean="0">
                        <a:solidFill>
                          <a:srgbClr val="FFFF00"/>
                        </a:solidFill>
                        <a:latin typeface="Cambria Math" panose="02040503050406030204" pitchFamily="18" charset="0"/>
                        <a:ea typeface="Microsoft YaHei" panose="020B0503020204020204" pitchFamily="34" charset="-122"/>
                      </a:rPr>
                      <m:t>≤</m:t>
                    </m:r>
                    <m:r>
                      <a:rPr lang="en-US" altLang="zh-CN" b="0" i="1" smtClean="0">
                        <a:solidFill>
                          <a:srgbClr val="FFFF00"/>
                        </a:solidFill>
                        <a:latin typeface="Cambria Math" panose="02040503050406030204" pitchFamily="18" charset="0"/>
                        <a:ea typeface="Microsoft YaHei" panose="020B0503020204020204" pitchFamily="34" charset="-122"/>
                      </a:rPr>
                      <m:t>𝛿</m:t>
                    </m:r>
                    <m:d>
                      <m:dPr>
                        <m:ctrlPr>
                          <a:rPr lang="en-US" altLang="zh-CN" b="0" i="1" smtClean="0">
                            <a:solidFill>
                              <a:srgbClr val="FFFF00"/>
                            </a:solidFill>
                            <a:latin typeface="Cambria Math" panose="02040503050406030204" pitchFamily="18" charset="0"/>
                            <a:ea typeface="Microsoft YaHei" panose="020B0503020204020204" pitchFamily="34" charset="-122"/>
                          </a:rPr>
                        </m:ctrlPr>
                      </m:dPr>
                      <m:e>
                        <m:r>
                          <a:rPr lang="en-US" altLang="zh-CN" b="0" i="1" smtClean="0">
                            <a:solidFill>
                              <a:srgbClr val="FFFF00"/>
                            </a:solidFill>
                            <a:latin typeface="Cambria Math" panose="02040503050406030204" pitchFamily="18" charset="0"/>
                            <a:ea typeface="Microsoft YaHei" panose="020B0503020204020204" pitchFamily="34" charset="-122"/>
                          </a:rPr>
                          <m:t>𝑎</m:t>
                        </m:r>
                        <m:r>
                          <a:rPr lang="en-US" altLang="zh-CN" b="0" i="1" smtClean="0">
                            <a:solidFill>
                              <a:srgbClr val="FFFF00"/>
                            </a:solidFill>
                            <a:latin typeface="Cambria Math" panose="02040503050406030204" pitchFamily="18" charset="0"/>
                            <a:ea typeface="Microsoft YaHei" panose="020B0503020204020204" pitchFamily="34" charset="-122"/>
                          </a:rPr>
                          <m:t>, </m:t>
                        </m:r>
                        <m:r>
                          <a:rPr lang="en-US" altLang="zh-CN" b="0" i="1" smtClean="0">
                            <a:solidFill>
                              <a:srgbClr val="FFFF00"/>
                            </a:solidFill>
                            <a:latin typeface="Cambria Math" panose="02040503050406030204" pitchFamily="18" charset="0"/>
                            <a:ea typeface="Microsoft YaHei" panose="020B0503020204020204" pitchFamily="34" charset="-122"/>
                          </a:rPr>
                          <m:t>𝑐</m:t>
                        </m:r>
                      </m:e>
                    </m:d>
                    <m:r>
                      <a:rPr lang="en-US" altLang="zh-CN" b="0" i="1" smtClean="0">
                        <a:solidFill>
                          <a:srgbClr val="FFFF00"/>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𝛿</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0" i="1" smtClean="0">
                            <a:solidFill>
                              <a:schemeClr val="bg1"/>
                            </a:solidFill>
                            <a:latin typeface="Cambria Math" panose="02040503050406030204" pitchFamily="18" charset="0"/>
                            <a:ea typeface="Microsoft YaHei" panose="020B0503020204020204" pitchFamily="34" charset="-122"/>
                          </a:rPr>
                          <m:t>𝑎</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𝑏</m:t>
                        </m:r>
                      </m:e>
                    </m:d>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𝛿</m:t>
                    </m:r>
                    <m:d>
                      <m:dPr>
                        <m:ctrlPr>
                          <a:rPr lang="en-US" altLang="zh-CN" b="0" i="1" smtClean="0">
                            <a:solidFill>
                              <a:schemeClr val="bg1"/>
                            </a:solidFill>
                            <a:latin typeface="Cambria Math" panose="02040503050406030204" pitchFamily="18" charset="0"/>
                            <a:ea typeface="Microsoft YaHei" panose="020B0503020204020204" pitchFamily="34" charset="-122"/>
                          </a:rPr>
                        </m:ctrlPr>
                      </m:dPr>
                      <m:e>
                        <m:r>
                          <a:rPr lang="en-US" altLang="zh-CN" b="0" i="1" smtClean="0">
                            <a:solidFill>
                              <a:schemeClr val="bg1"/>
                            </a:solidFill>
                            <a:latin typeface="Cambria Math" panose="02040503050406030204" pitchFamily="18" charset="0"/>
                            <a:ea typeface="Microsoft YaHei" panose="020B0503020204020204" pitchFamily="34" charset="-122"/>
                          </a:rPr>
                          <m:t>𝑏</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𝑐</m:t>
                        </m:r>
                      </m:e>
                    </m:d>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rgbClr val="FFFF00"/>
                        </a:solidFill>
                        <a:latin typeface="Cambria Math" panose="02040503050406030204" pitchFamily="18" charset="0"/>
                        <a:ea typeface="Microsoft YaHei" panose="020B0503020204020204" pitchFamily="34" charset="-122"/>
                      </a:rPr>
                      <m:t>16</m:t>
                    </m:r>
                  </m:oMath>
                </a14:m>
                <a:endParaRPr lang="en-US" altLang="zh-CN"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607B6116-EA51-F3D5-AAA1-AD65CC9188AE}"/>
                  </a:ext>
                </a:extLst>
              </p:cNvPr>
              <p:cNvSpPr txBox="1">
                <a:spLocks noRot="1" noChangeAspect="1" noMove="1" noResize="1" noEditPoints="1" noAdjustHandles="1" noChangeArrowheads="1" noChangeShapeType="1" noTextEdit="1"/>
              </p:cNvSpPr>
              <p:nvPr/>
            </p:nvSpPr>
            <p:spPr>
              <a:xfrm>
                <a:off x="3008947" y="5624076"/>
                <a:ext cx="6174105" cy="714363"/>
              </a:xfrm>
              <a:prstGeom prst="rect">
                <a:avLst/>
              </a:prstGeom>
              <a:blipFill>
                <a:blip r:embed="rId7"/>
                <a:stretch>
                  <a:fillRect l="-1087" t="-4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7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17245" y="2038199"/>
            <a:ext cx="11287759" cy="163210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617245" y="1041948"/>
            <a:ext cx="11455400" cy="5756275"/>
          </a:xfrm>
        </p:spPr>
        <p:txBody>
          <a:bodyPr>
            <a:normAutofit/>
          </a:bodyPr>
          <a:lstStyle/>
          <a:p>
            <a:pPr>
              <a:lnSpc>
                <a:spcPct val="110000"/>
              </a:lnSpc>
            </a:pPr>
            <a:r>
              <a:rPr lang="zh-CN" altLang="en-US" sz="2400" b="1" dirty="0">
                <a:sym typeface="+mn-ea"/>
              </a:rPr>
              <a:t>问题</a:t>
            </a:r>
            <a:r>
              <a:rPr lang="zh-CN" altLang="en-US" sz="2400" dirty="0">
                <a:sym typeface="+mn-ea"/>
              </a:rPr>
              <a:t>：一条最短路径可以包含环路吗？</a:t>
            </a:r>
          </a:p>
          <a:p>
            <a:pPr>
              <a:lnSpc>
                <a:spcPct val="110000"/>
              </a:lnSpc>
            </a:pPr>
            <a:endParaRPr lang="en-US" altLang="zh-CN" sz="2400" b="1" dirty="0">
              <a:solidFill>
                <a:srgbClr val="002060"/>
              </a:solidFill>
              <a:sym typeface="+mn-ea"/>
            </a:endParaRPr>
          </a:p>
          <a:p>
            <a:pPr>
              <a:lnSpc>
                <a:spcPct val="110000"/>
              </a:lnSpc>
            </a:pPr>
            <a:r>
              <a:rPr lang="en-US" altLang="zh-CN" sz="2400" b="1" dirty="0">
                <a:solidFill>
                  <a:srgbClr val="002060"/>
                </a:solidFill>
                <a:sym typeface="+mn-ea"/>
              </a:rPr>
              <a:t>(1)</a:t>
            </a:r>
            <a:r>
              <a:rPr lang="zh-CN" altLang="en-US" sz="2400" b="1" dirty="0">
                <a:solidFill>
                  <a:srgbClr val="002060"/>
                </a:solidFill>
                <a:sym typeface="+mn-ea"/>
              </a:rPr>
              <a:t> </a:t>
            </a:r>
            <a:r>
              <a:rPr lang="zh-CN" altLang="zh-CN" sz="2400" b="1" dirty="0">
                <a:solidFill>
                  <a:srgbClr val="002060"/>
                </a:solidFill>
              </a:rPr>
              <a:t>分析最短路是否包含权值为负值的环路</a:t>
            </a:r>
          </a:p>
          <a:p>
            <a:pPr>
              <a:lnSpc>
                <a:spcPct val="110000"/>
              </a:lnSpc>
            </a:pPr>
            <a:r>
              <a:rPr lang="zh-CN" altLang="en-US" sz="2400" dirty="0"/>
              <a:t>假设从结点</a:t>
            </a:r>
            <a:r>
              <a:rPr lang="en-US" altLang="zh-CN" sz="2400" dirty="0"/>
              <a:t>u</a:t>
            </a:r>
            <a:r>
              <a:rPr lang="zh-CN" altLang="en-US" sz="2400" dirty="0"/>
              <a:t>到</a:t>
            </a:r>
            <a:r>
              <a:rPr lang="en-US" altLang="zh-CN" sz="2400" dirty="0"/>
              <a:t>v</a:t>
            </a:r>
            <a:r>
              <a:rPr lang="zh-CN" altLang="en-US" sz="2400" dirty="0"/>
              <a:t>的路径包含负的环路（回路）</a:t>
            </a:r>
            <a:r>
              <a:rPr lang="zh-CN" altLang="zh-CN" sz="2400" dirty="0"/>
              <a:t>，那么从</a:t>
            </a:r>
            <a:r>
              <a:rPr lang="en-US" altLang="zh-CN" sz="2400" dirty="0"/>
              <a:t>u</a:t>
            </a:r>
            <a:r>
              <a:rPr lang="zh-CN" altLang="en-US" sz="2400" dirty="0"/>
              <a:t>到</a:t>
            </a:r>
            <a:r>
              <a:rPr lang="en-US" altLang="zh-CN" sz="2400" dirty="0"/>
              <a:t>v</a:t>
            </a:r>
            <a:r>
              <a:rPr lang="zh-CN" altLang="en-US" sz="2400" dirty="0">
                <a:solidFill>
                  <a:srgbClr val="FF0000"/>
                </a:solidFill>
              </a:rPr>
              <a:t>不存在</a:t>
            </a:r>
            <a:r>
              <a:rPr lang="zh-CN" altLang="zh-CN" sz="2400" dirty="0">
                <a:solidFill>
                  <a:srgbClr val="FF0000"/>
                </a:solidFill>
              </a:rPr>
              <a:t>最短路径</a:t>
            </a:r>
            <a:r>
              <a:rPr lang="zh-CN" altLang="zh-CN" sz="2400" dirty="0"/>
              <a:t>。因为只要</a:t>
            </a:r>
            <a:r>
              <a:rPr lang="zh-CN" altLang="en-US" sz="2400" dirty="0"/>
              <a:t>在路径上</a:t>
            </a:r>
            <a:r>
              <a:rPr lang="zh-CN" altLang="zh-CN" sz="2400" dirty="0"/>
              <a:t>沿着权值为负值的环路</a:t>
            </a:r>
            <a:r>
              <a:rPr lang="zh-CN" altLang="en-US" sz="2400" dirty="0"/>
              <a:t>走一圈</a:t>
            </a:r>
            <a:r>
              <a:rPr lang="zh-CN" altLang="zh-CN" sz="2400" dirty="0"/>
              <a:t>，则总可以找到一条</a:t>
            </a:r>
            <a:r>
              <a:rPr lang="zh-CN" altLang="zh-CN" sz="2400" dirty="0">
                <a:solidFill>
                  <a:srgbClr val="009999"/>
                </a:solidFill>
              </a:rPr>
              <a:t>权值更小的路径</a:t>
            </a:r>
            <a:r>
              <a:rPr lang="zh-CN" altLang="zh-CN" sz="2400" dirty="0"/>
              <a:t>。</a:t>
            </a:r>
            <a:endParaRPr lang="en-US" altLang="zh-CN" sz="2400" dirty="0"/>
          </a:p>
        </p:txBody>
      </p:sp>
      <p:sp>
        <p:nvSpPr>
          <p:cNvPr id="2" name="标题 1">
            <a:extLst>
              <a:ext uri="{FF2B5EF4-FFF2-40B4-BE49-F238E27FC236}">
                <a16:creationId xmlns:a16="http://schemas.microsoft.com/office/drawing/2014/main" id="{B498A135-68EB-5B27-1EF2-6182C79B0647}"/>
              </a:ext>
            </a:extLst>
          </p:cNvPr>
          <p:cNvSpPr>
            <a:spLocks noGrp="1"/>
          </p:cNvSpPr>
          <p:nvPr>
            <p:ph type="title"/>
          </p:nvPr>
        </p:nvSpPr>
        <p:spPr>
          <a:xfrm>
            <a:off x="838200" y="522990"/>
            <a:ext cx="10515600" cy="518958"/>
          </a:xfrm>
        </p:spPr>
        <p:txBody>
          <a:bodyPr/>
          <a:lstStyle/>
          <a:p>
            <a:r>
              <a:rPr lang="en-US" altLang="zh-CN" dirty="0"/>
              <a:t>8.2   </a:t>
            </a:r>
            <a:r>
              <a:rPr lang="zh-CN" altLang="en-US" dirty="0"/>
              <a:t>最短路径问题</a:t>
            </a:r>
          </a:p>
        </p:txBody>
      </p:sp>
      <p:pic>
        <p:nvPicPr>
          <p:cNvPr id="6" name="Picture 2">
            <a:extLst>
              <a:ext uri="{FF2B5EF4-FFF2-40B4-BE49-F238E27FC236}">
                <a16:creationId xmlns:a16="http://schemas.microsoft.com/office/drawing/2014/main" id="{CB40FECB-8039-66EE-8CB5-00D11F0779B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66294" y="4188076"/>
            <a:ext cx="6164580" cy="200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6720" y="3133388"/>
            <a:ext cx="11389360" cy="171801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6720" y="1517948"/>
            <a:ext cx="11389360" cy="16154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477520" y="1592401"/>
                <a:ext cx="11141710" cy="4538235"/>
              </a:xfrm>
            </p:spPr>
            <p:txBody>
              <a:bodyPr>
                <a:normAutofit/>
              </a:bodyPr>
              <a:lstStyle/>
              <a:p>
                <a:pPr>
                  <a:lnSpc>
                    <a:spcPct val="110000"/>
                  </a:lnSpc>
                </a:pPr>
                <a:r>
                  <a:rPr lang="en-US" altLang="zh-CN" sz="2400" b="1" dirty="0">
                    <a:solidFill>
                      <a:srgbClr val="002060"/>
                    </a:solidFill>
                    <a:sym typeface="+mn-ea"/>
                  </a:rPr>
                  <a:t>(2) </a:t>
                </a:r>
                <a:r>
                  <a:rPr lang="zh-CN" altLang="en-US" sz="2400" b="1" dirty="0">
                    <a:solidFill>
                      <a:srgbClr val="002060"/>
                    </a:solidFill>
                  </a:rPr>
                  <a:t>分析最短路是否包含权值为正值的环路</a:t>
                </a:r>
              </a:p>
              <a:p>
                <a:pPr>
                  <a:lnSpc>
                    <a:spcPct val="110000"/>
                  </a:lnSpc>
                </a:pPr>
                <a:r>
                  <a:rPr lang="zh-CN" altLang="en-US" sz="2400" dirty="0"/>
                  <a:t>假设路径包含有权值为正值的环路，将环路从路径上删除不会影响路径的连通性，并且能够减少路径的权重（？），因此，</a:t>
                </a:r>
                <a:r>
                  <a:rPr lang="zh-CN" altLang="en-US" sz="2400" dirty="0">
                    <a:solidFill>
                      <a:srgbClr val="FF0000"/>
                    </a:solidFill>
                  </a:rPr>
                  <a:t>最短路径上不会有权重为正值的环路</a:t>
                </a:r>
                <a:r>
                  <a:rPr lang="zh-CN" altLang="en-US" sz="2400" dirty="0"/>
                  <a:t>。</a:t>
                </a:r>
              </a:p>
              <a:p>
                <a:pPr>
                  <a:lnSpc>
                    <a:spcPct val="120000"/>
                  </a:lnSpc>
                </a:pPr>
                <a:r>
                  <a:rPr lang="en-US" altLang="zh-CN" sz="2400" b="1" dirty="0">
                    <a:solidFill>
                      <a:srgbClr val="002060"/>
                    </a:solidFill>
                    <a:sym typeface="+mn-ea"/>
                  </a:rPr>
                  <a:t>(3) </a:t>
                </a:r>
                <a:r>
                  <a:rPr lang="zh-CN" altLang="en-US" sz="2400" b="1" dirty="0">
                    <a:solidFill>
                      <a:srgbClr val="002060"/>
                    </a:solidFill>
                    <a:sym typeface="+mn-ea"/>
                  </a:rPr>
                  <a:t>分析最短路是否包含权值为</a:t>
                </a:r>
                <a14:m>
                  <m:oMath xmlns:m="http://schemas.openxmlformats.org/officeDocument/2006/math">
                    <m:r>
                      <a:rPr lang="en-US" altLang="zh-CN" sz="2400" b="1" dirty="0">
                        <a:solidFill>
                          <a:srgbClr val="002060"/>
                        </a:solidFill>
                        <a:latin typeface="Cambria Math" panose="02040503050406030204" charset="0"/>
                        <a:sym typeface="+mn-ea"/>
                      </a:rPr>
                      <m:t>0</m:t>
                    </m:r>
                  </m:oMath>
                </a14:m>
                <a:r>
                  <a:rPr lang="zh-CN" altLang="en-US" sz="2400" b="1" dirty="0">
                    <a:solidFill>
                      <a:srgbClr val="002060"/>
                    </a:solidFill>
                    <a:sym typeface="+mn-ea"/>
                  </a:rPr>
                  <a:t>的环路</a:t>
                </a:r>
              </a:p>
              <a:p>
                <a:pPr>
                  <a:lnSpc>
                    <a:spcPct val="110000"/>
                  </a:lnSpc>
                </a:pPr>
                <a:r>
                  <a:rPr lang="zh-CN" altLang="en-US" sz="2400" dirty="0">
                    <a:sym typeface="+mn-ea"/>
                  </a:rPr>
                  <a:t>从任何路径上删除权值为</a:t>
                </a:r>
                <a14:m>
                  <m:oMath xmlns:m="http://schemas.openxmlformats.org/officeDocument/2006/math">
                    <m:r>
                      <a:rPr lang="en-US" altLang="zh-CN" sz="2400" i="1" dirty="0">
                        <a:latin typeface="Cambria Math" panose="02040503050406030204" charset="0"/>
                        <a:cs typeface="Cambria Math" panose="02040503050406030204" charset="0"/>
                        <a:sym typeface="+mn-ea"/>
                      </a:rPr>
                      <m:t>0</m:t>
                    </m:r>
                  </m:oMath>
                </a14:m>
                <a:r>
                  <a:rPr lang="zh-CN" altLang="en-US" sz="2400" dirty="0">
                    <a:sym typeface="+mn-ea"/>
                  </a:rPr>
                  <a:t>的环路不会改变路径的权值，从而得到另一条权重相同但</a:t>
                </a:r>
                <a:r>
                  <a:rPr lang="zh-CN" altLang="en-US" sz="2400" dirty="0">
                    <a:solidFill>
                      <a:srgbClr val="00B0F0"/>
                    </a:solidFill>
                    <a:sym typeface="+mn-ea"/>
                  </a:rPr>
                  <a:t>长度更短</a:t>
                </a:r>
                <a:r>
                  <a:rPr lang="zh-CN" altLang="en-US" sz="2400" dirty="0">
                    <a:sym typeface="+mn-ea"/>
                  </a:rPr>
                  <a:t>的路径。因此，只要一条路径含有权值为</a:t>
                </a:r>
                <a14:m>
                  <m:oMath xmlns:m="http://schemas.openxmlformats.org/officeDocument/2006/math">
                    <m:r>
                      <a:rPr lang="en-US" altLang="zh-CN" sz="2400" i="1" dirty="0">
                        <a:latin typeface="Cambria Math" panose="02040503050406030204" charset="0"/>
                        <a:cs typeface="Cambria Math" panose="02040503050406030204" charset="0"/>
                        <a:sym typeface="+mn-ea"/>
                      </a:rPr>
                      <m:t>0</m:t>
                    </m:r>
                  </m:oMath>
                </a14:m>
                <a:r>
                  <a:rPr lang="zh-CN" altLang="en-US" sz="2400" dirty="0">
                    <a:sym typeface="+mn-ea"/>
                  </a:rPr>
                  <a:t>的环路，</a:t>
                </a:r>
                <a:r>
                  <a:rPr lang="zh-CN" altLang="en-US" sz="2400" dirty="0">
                    <a:solidFill>
                      <a:srgbClr val="0000FF"/>
                    </a:solidFill>
                    <a:sym typeface="+mn-ea"/>
                  </a:rPr>
                  <a:t>可以重复删除这些环路</a:t>
                </a:r>
                <a:r>
                  <a:rPr lang="zh-CN" altLang="en-US" sz="2400" dirty="0">
                    <a:sym typeface="+mn-ea"/>
                  </a:rPr>
                  <a:t>，直到得到一条不包含环路的最短路径。</a:t>
                </a:r>
                <a:endParaRPr lang="zh-CN" sz="2400" dirty="0"/>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477520" y="1592401"/>
                <a:ext cx="11141710" cy="4538235"/>
              </a:xfrm>
              <a:blipFill>
                <a:blip r:embed="rId2"/>
                <a:stretch>
                  <a:fillRect l="-797" t="-838" r="-102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9B2DA2D0-06F6-B68A-4309-962407EC5F50}"/>
              </a:ext>
            </a:extLst>
          </p:cNvPr>
          <p:cNvSpPr>
            <a:spLocks noGrp="1"/>
          </p:cNvSpPr>
          <p:nvPr>
            <p:ph type="title"/>
          </p:nvPr>
        </p:nvSpPr>
        <p:spPr>
          <a:xfrm>
            <a:off x="838200" y="522990"/>
            <a:ext cx="10515600" cy="518958"/>
          </a:xfrm>
        </p:spPr>
        <p:txBody>
          <a:bodyPr/>
          <a:lstStyle/>
          <a:p>
            <a:r>
              <a:rPr lang="en-US" altLang="zh-CN" dirty="0"/>
              <a:t>8.2   </a:t>
            </a:r>
            <a:r>
              <a:rPr lang="zh-CN" altLang="en-US" dirty="0"/>
              <a:t>最短路径问题</a:t>
            </a:r>
          </a:p>
        </p:txBody>
      </p:sp>
      <p:sp>
        <p:nvSpPr>
          <p:cNvPr id="8" name="文本框 7">
            <a:extLst>
              <a:ext uri="{FF2B5EF4-FFF2-40B4-BE49-F238E27FC236}">
                <a16:creationId xmlns:a16="http://schemas.microsoft.com/office/drawing/2014/main" id="{056B244B-2EA9-4233-6601-FC57C6E66553}"/>
              </a:ext>
            </a:extLst>
          </p:cNvPr>
          <p:cNvSpPr txBox="1"/>
          <p:nvPr/>
        </p:nvSpPr>
        <p:spPr>
          <a:xfrm>
            <a:off x="1389429" y="5265599"/>
            <a:ext cx="9413141" cy="830997"/>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定理</a:t>
            </a:r>
            <a:r>
              <a:rPr kumimoji="1" lang="zh-CN" altLang="en-US" sz="2400" dirty="0">
                <a:solidFill>
                  <a:schemeClr val="bg1"/>
                </a:solidFill>
                <a:latin typeface="Microsoft YaHei" panose="020B0503020204020204" pitchFamily="34" charset="-122"/>
                <a:ea typeface="Microsoft YaHei" panose="020B0503020204020204" pitchFamily="34" charset="-122"/>
              </a:rPr>
              <a:t>：如果加权图中所有回路的权值</a:t>
            </a:r>
            <a:r>
              <a:rPr kumimoji="1" lang="zh-CN" altLang="en-US" sz="2400" dirty="0">
                <a:solidFill>
                  <a:srgbClr val="FFFF00"/>
                </a:solidFill>
                <a:latin typeface="Microsoft YaHei" panose="020B0503020204020204" pitchFamily="34" charset="-122"/>
                <a:ea typeface="Microsoft YaHei" panose="020B0503020204020204" pitchFamily="34" charset="-122"/>
              </a:rPr>
              <a:t>非负</a:t>
            </a:r>
            <a:r>
              <a:rPr kumimoji="1" lang="zh-CN" altLang="en-US" sz="2400" dirty="0">
                <a:solidFill>
                  <a:schemeClr val="bg1"/>
                </a:solidFill>
                <a:latin typeface="Microsoft YaHei" panose="020B0503020204020204" pitchFamily="34" charset="-122"/>
                <a:ea typeface="Microsoft YaHei" panose="020B0503020204020204" pitchFamily="34" charset="-122"/>
              </a:rPr>
              <a:t>，则任意两个结点间的最短路径一定是</a:t>
            </a:r>
            <a:r>
              <a:rPr kumimoji="1" lang="zh-CN" altLang="en-US" sz="2400" dirty="0">
                <a:solidFill>
                  <a:srgbClr val="FFFF00"/>
                </a:solidFill>
                <a:latin typeface="Microsoft YaHei" panose="020B0503020204020204" pitchFamily="34" charset="-122"/>
                <a:ea typeface="Microsoft YaHei" panose="020B0503020204020204" pitchFamily="34" charset="-122"/>
              </a:rPr>
              <a:t>简单路径</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1" name="标题 10">
            <a:extLst>
              <a:ext uri="{FF2B5EF4-FFF2-40B4-BE49-F238E27FC236}">
                <a16:creationId xmlns:a16="http://schemas.microsoft.com/office/drawing/2014/main" id="{AF97F87E-AC77-0F03-BFFD-53132078AE38}"/>
              </a:ext>
            </a:extLst>
          </p:cNvPr>
          <p:cNvSpPr>
            <a:spLocks noGrp="1"/>
          </p:cNvSpPr>
          <p:nvPr>
            <p:ph type="title"/>
          </p:nvPr>
        </p:nvSpPr>
        <p:spPr/>
        <p:txBody>
          <a:bodyPr/>
          <a:lstStyle/>
          <a:p>
            <a:r>
              <a:rPr lang="zh-CN" altLang="en-US" dirty="0"/>
              <a:t>单源最短路径算法的分类</a:t>
            </a:r>
          </a:p>
        </p:txBody>
      </p:sp>
      <p:sp>
        <p:nvSpPr>
          <p:cNvPr id="12" name="文本框 11">
            <a:extLst>
              <a:ext uri="{FF2B5EF4-FFF2-40B4-BE49-F238E27FC236}">
                <a16:creationId xmlns:a16="http://schemas.microsoft.com/office/drawing/2014/main" id="{ADF375C8-6F07-C6FF-693A-D7A49EBF6DE7}"/>
              </a:ext>
            </a:extLst>
          </p:cNvPr>
          <p:cNvSpPr txBox="1"/>
          <p:nvPr/>
        </p:nvSpPr>
        <p:spPr>
          <a:xfrm>
            <a:off x="584625" y="1377650"/>
            <a:ext cx="10769175"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400" b="1" dirty="0">
                <a:latin typeface="Microsoft YaHei" panose="020B0503020204020204" pitchFamily="34" charset="-122"/>
                <a:ea typeface="Microsoft YaHei" panose="020B0503020204020204" pitchFamily="34" charset="-122"/>
              </a:rPr>
              <a:t>单源最短路径问题</a:t>
            </a:r>
            <a:r>
              <a:rPr kumimoji="1" lang="zh-CN" altLang="en-US" sz="24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给定有权图</a:t>
            </a:r>
            <a:r>
              <a:rPr kumimoji="1" lang="en-US" altLang="zh-CN" sz="2000" dirty="0">
                <a:latin typeface="Microsoft YaHei" panose="020B0503020204020204" pitchFamily="34" charset="-122"/>
                <a:ea typeface="Microsoft YaHei" panose="020B0503020204020204" pitchFamily="34" charset="-122"/>
              </a:rPr>
              <a:t>G</a:t>
            </a:r>
            <a:r>
              <a:rPr kumimoji="1" lang="zh-CN" altLang="en-US" sz="2000" dirty="0">
                <a:latin typeface="Microsoft YaHei" panose="020B0503020204020204" pitchFamily="34" charset="-122"/>
                <a:ea typeface="Microsoft YaHei" panose="020B0503020204020204" pitchFamily="34" charset="-122"/>
              </a:rPr>
              <a:t>和起点（源点）</a:t>
            </a:r>
            <a:r>
              <a:rPr kumimoji="1" lang="en-US" altLang="zh-CN" sz="2000" dirty="0">
                <a:latin typeface="Microsoft YaHei" panose="020B0503020204020204" pitchFamily="34" charset="-122"/>
                <a:ea typeface="Microsoft YaHei" panose="020B0503020204020204" pitchFamily="34" charset="-122"/>
              </a:rPr>
              <a:t>s,</a:t>
            </a:r>
            <a:r>
              <a:rPr kumimoji="1" lang="zh-CN" altLang="en-US" sz="2000" dirty="0">
                <a:latin typeface="Microsoft YaHei" panose="020B0503020204020204" pitchFamily="34" charset="-122"/>
                <a:ea typeface="Microsoft YaHei" panose="020B0503020204020204" pitchFamily="34" charset="-122"/>
              </a:rPr>
              <a:t> 求从</a:t>
            </a:r>
            <a:r>
              <a:rPr kumimoji="1" lang="en-US" altLang="zh-CN" sz="2000" dirty="0">
                <a:latin typeface="Microsoft YaHei" panose="020B0503020204020204" pitchFamily="34" charset="-122"/>
                <a:ea typeface="Microsoft YaHei" panose="020B0503020204020204" pitchFamily="34" charset="-122"/>
              </a:rPr>
              <a:t>s</a:t>
            </a:r>
            <a:r>
              <a:rPr kumimoji="1" lang="zh-CN" altLang="en-US" sz="2000" dirty="0">
                <a:latin typeface="Microsoft YaHei" panose="020B0503020204020204" pitchFamily="34" charset="-122"/>
                <a:ea typeface="Microsoft YaHei" panose="020B0503020204020204" pitchFamily="34" charset="-122"/>
              </a:rPr>
              <a:t>到达图中</a:t>
            </a:r>
            <a:r>
              <a:rPr kumimoji="1" lang="zh-CN" altLang="en-US" sz="2000" dirty="0">
                <a:solidFill>
                  <a:srgbClr val="0000FF"/>
                </a:solidFill>
                <a:latin typeface="Microsoft YaHei" panose="020B0503020204020204" pitchFamily="34" charset="-122"/>
                <a:ea typeface="Microsoft YaHei" panose="020B0503020204020204" pitchFamily="34" charset="-122"/>
              </a:rPr>
              <a:t>所有结点</a:t>
            </a:r>
            <a:r>
              <a:rPr kumimoji="1" lang="zh-CN" altLang="en-US" sz="2000" dirty="0">
                <a:latin typeface="Microsoft YaHei" panose="020B0503020204020204" pitchFamily="34" charset="-122"/>
                <a:ea typeface="Microsoft YaHei" panose="020B0503020204020204" pitchFamily="34" charset="-122"/>
              </a:rPr>
              <a:t>的最短路径</a:t>
            </a:r>
          </a:p>
        </p:txBody>
      </p:sp>
      <p:sp>
        <p:nvSpPr>
          <p:cNvPr id="15" name="文本框 14">
            <a:extLst>
              <a:ext uri="{FF2B5EF4-FFF2-40B4-BE49-F238E27FC236}">
                <a16:creationId xmlns:a16="http://schemas.microsoft.com/office/drawing/2014/main" id="{1C14F307-25AF-8CDF-213E-30D329734009}"/>
              </a:ext>
            </a:extLst>
          </p:cNvPr>
          <p:cNvSpPr txBox="1"/>
          <p:nvPr/>
        </p:nvSpPr>
        <p:spPr>
          <a:xfrm>
            <a:off x="2051222" y="2737732"/>
            <a:ext cx="3106941"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1</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Dijkstra</a:t>
            </a:r>
            <a:r>
              <a:rPr kumimoji="1" lang="zh-CN" altLang="en-US" sz="2400" dirty="0">
                <a:latin typeface="Microsoft YaHei" panose="020B0503020204020204" pitchFamily="34" charset="-122"/>
                <a:ea typeface="Microsoft YaHei" panose="020B0503020204020204" pitchFamily="34" charset="-122"/>
              </a:rPr>
              <a:t>算法</a:t>
            </a:r>
          </a:p>
        </p:txBody>
      </p:sp>
      <p:sp>
        <p:nvSpPr>
          <p:cNvPr id="16" name="文本框 15">
            <a:extLst>
              <a:ext uri="{FF2B5EF4-FFF2-40B4-BE49-F238E27FC236}">
                <a16:creationId xmlns:a16="http://schemas.microsoft.com/office/drawing/2014/main" id="{5B699BC7-0AED-88DB-EEC1-280653FD8E57}"/>
              </a:ext>
            </a:extLst>
          </p:cNvPr>
          <p:cNvSpPr txBox="1"/>
          <p:nvPr/>
        </p:nvSpPr>
        <p:spPr>
          <a:xfrm>
            <a:off x="2051221" y="3784660"/>
            <a:ext cx="3976217"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2</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Bellman-Ford</a:t>
            </a:r>
            <a:r>
              <a:rPr kumimoji="1" lang="zh-CN" altLang="en-US" sz="2400" dirty="0">
                <a:latin typeface="Microsoft YaHei" panose="020B0503020204020204" pitchFamily="34" charset="-122"/>
                <a:ea typeface="Microsoft YaHei" panose="020B0503020204020204" pitchFamily="34" charset="-122"/>
              </a:rPr>
              <a:t>算法</a:t>
            </a:r>
          </a:p>
        </p:txBody>
      </p:sp>
      <p:sp>
        <p:nvSpPr>
          <p:cNvPr id="17" name="文本框 16">
            <a:extLst>
              <a:ext uri="{FF2B5EF4-FFF2-40B4-BE49-F238E27FC236}">
                <a16:creationId xmlns:a16="http://schemas.microsoft.com/office/drawing/2014/main" id="{F6543999-78F0-B13E-A1E8-835325FCB4CF}"/>
              </a:ext>
            </a:extLst>
          </p:cNvPr>
          <p:cNvSpPr txBox="1"/>
          <p:nvPr/>
        </p:nvSpPr>
        <p:spPr>
          <a:xfrm>
            <a:off x="2119783" y="4899294"/>
            <a:ext cx="2719784"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算法</a:t>
            </a:r>
            <a:r>
              <a:rPr kumimoji="1" lang="en-US" altLang="zh-CN" sz="2400" dirty="0">
                <a:latin typeface="Microsoft YaHei" panose="020B0503020204020204" pitchFamily="34" charset="-122"/>
                <a:ea typeface="Microsoft YaHei" panose="020B0503020204020204" pitchFamily="34" charset="-122"/>
              </a:rPr>
              <a:t>3</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SPFA</a:t>
            </a:r>
            <a:r>
              <a:rPr kumimoji="1" lang="zh-CN" altLang="en-US" sz="2400" dirty="0">
                <a:latin typeface="Microsoft YaHei" panose="020B0503020204020204" pitchFamily="34" charset="-122"/>
                <a:ea typeface="Microsoft YaHei" panose="020B0503020204020204" pitchFamily="34" charset="-122"/>
              </a:rPr>
              <a:t>算法</a:t>
            </a:r>
          </a:p>
        </p:txBody>
      </p:sp>
      <p:sp>
        <p:nvSpPr>
          <p:cNvPr id="18" name="左大括号 17">
            <a:extLst>
              <a:ext uri="{FF2B5EF4-FFF2-40B4-BE49-F238E27FC236}">
                <a16:creationId xmlns:a16="http://schemas.microsoft.com/office/drawing/2014/main" id="{089FB3DE-CF74-30A2-36B4-CF924E36FB2A}"/>
              </a:ext>
            </a:extLst>
          </p:cNvPr>
          <p:cNvSpPr/>
          <p:nvPr/>
        </p:nvSpPr>
        <p:spPr>
          <a:xfrm>
            <a:off x="1560659" y="2944140"/>
            <a:ext cx="465848" cy="2286000"/>
          </a:xfrm>
          <a:prstGeom prst="leftBrace">
            <a:avLst>
              <a:gd name="adj1" fmla="val 64036"/>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62E17F67-B0E9-C075-6139-831D9D71A1AD}"/>
              </a:ext>
            </a:extLst>
          </p:cNvPr>
          <p:cNvSpPr txBox="1"/>
          <p:nvPr/>
        </p:nvSpPr>
        <p:spPr>
          <a:xfrm>
            <a:off x="5225861" y="2737732"/>
            <a:ext cx="6730279" cy="407291"/>
          </a:xfrm>
          <a:prstGeom prst="rect">
            <a:avLst/>
          </a:prstGeom>
          <a:solidFill>
            <a:srgbClr val="009999"/>
          </a:solidFill>
        </p:spPr>
        <p:txBody>
          <a:bodyPr wrap="square" rtlCol="0">
            <a:spAutoFit/>
          </a:bodyPr>
          <a:lstStyle/>
          <a:p>
            <a:pPr>
              <a:lnSpc>
                <a:spcPct val="110000"/>
              </a:lnSpc>
            </a:pPr>
            <a:r>
              <a:rPr lang="zh-CN" altLang="en-US" sz="2000" b="1" dirty="0">
                <a:solidFill>
                  <a:schemeClr val="bg1"/>
                </a:solidFill>
                <a:latin typeface="Microsoft YaHei" panose="020B0503020204020204" pitchFamily="34" charset="-122"/>
                <a:ea typeface="Microsoft YaHei" panose="020B0503020204020204" pitchFamily="34" charset="-122"/>
              </a:rPr>
              <a:t>特点</a:t>
            </a:r>
            <a:r>
              <a:rPr lang="zh-CN" altLang="en-US" sz="2000" dirty="0">
                <a:solidFill>
                  <a:schemeClr val="bg1"/>
                </a:solidFill>
                <a:latin typeface="Microsoft YaHei" panose="020B0503020204020204" pitchFamily="34" charset="-122"/>
                <a:ea typeface="Microsoft YaHei" panose="020B0503020204020204" pitchFamily="34" charset="-122"/>
              </a:rPr>
              <a:t>：最经典、最快（</a:t>
            </a:r>
            <a:r>
              <a:rPr lang="en-US" altLang="zh-CN" sz="2000" dirty="0">
                <a:solidFill>
                  <a:schemeClr val="bg1"/>
                </a:solidFill>
                <a:latin typeface="Microsoft YaHei" panose="020B0503020204020204" pitchFamily="34" charset="-122"/>
                <a:ea typeface="Microsoft YaHei" panose="020B0503020204020204" pitchFamily="34" charset="-122"/>
              </a:rPr>
              <a:t>2024</a:t>
            </a:r>
            <a:r>
              <a:rPr lang="zh-CN" altLang="en-US" sz="2000" dirty="0">
                <a:solidFill>
                  <a:schemeClr val="bg1"/>
                </a:solidFill>
                <a:latin typeface="Microsoft YaHei" panose="020B0503020204020204" pitchFamily="34" charset="-122"/>
                <a:ea typeface="Microsoft YaHei" panose="020B0503020204020204" pitchFamily="34" charset="-122"/>
              </a:rPr>
              <a:t>年证明！</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，但边权须非负！</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90692693-1570-27B9-E4BE-1BACDFB74A6C}"/>
              </a:ext>
            </a:extLst>
          </p:cNvPr>
          <p:cNvSpPr txBox="1"/>
          <p:nvPr/>
        </p:nvSpPr>
        <p:spPr>
          <a:xfrm>
            <a:off x="6164564" y="3765040"/>
            <a:ext cx="5158042" cy="407227"/>
          </a:xfrm>
          <a:prstGeom prst="rect">
            <a:avLst/>
          </a:prstGeom>
          <a:solidFill>
            <a:srgbClr val="009999"/>
          </a:solidFill>
        </p:spPr>
        <p:txBody>
          <a:bodyPr wrap="square" rtlCol="0">
            <a:spAutoFit/>
          </a:bodyPr>
          <a:lstStyle/>
          <a:p>
            <a:pPr>
              <a:lnSpc>
                <a:spcPct val="110000"/>
              </a:lnSpc>
            </a:pPr>
            <a:r>
              <a:rPr lang="zh-CN" altLang="en-US" sz="2000" b="1" dirty="0">
                <a:solidFill>
                  <a:schemeClr val="bg1"/>
                </a:solidFill>
                <a:latin typeface="Microsoft YaHei" panose="020B0503020204020204" pitchFamily="34" charset="-122"/>
                <a:ea typeface="Microsoft YaHei" panose="020B0503020204020204" pitchFamily="34" charset="-122"/>
              </a:rPr>
              <a:t>特点</a:t>
            </a:r>
            <a:r>
              <a:rPr lang="zh-CN" altLang="en-US" sz="2000" dirty="0">
                <a:solidFill>
                  <a:schemeClr val="bg1"/>
                </a:solidFill>
                <a:latin typeface="Microsoft YaHei" panose="020B0503020204020204" pitchFamily="34" charset="-122"/>
                <a:ea typeface="Microsoft YaHei" panose="020B0503020204020204" pitchFamily="34" charset="-122"/>
              </a:rPr>
              <a:t>：最简单，边权可以为负值，但效率低</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B04745BA-028A-F436-DB4C-DAE7B9DC66C6}"/>
              </a:ext>
            </a:extLst>
          </p:cNvPr>
          <p:cNvSpPr txBox="1"/>
          <p:nvPr/>
        </p:nvSpPr>
        <p:spPr>
          <a:xfrm>
            <a:off x="5158163" y="4757530"/>
            <a:ext cx="5973534" cy="745782"/>
          </a:xfrm>
          <a:prstGeom prst="rect">
            <a:avLst/>
          </a:prstGeom>
          <a:solidFill>
            <a:srgbClr val="009999"/>
          </a:solidFill>
        </p:spPr>
        <p:txBody>
          <a:bodyPr wrap="square" rtlCol="0">
            <a:spAutoFit/>
          </a:bodyPr>
          <a:lstStyle/>
          <a:p>
            <a:pPr>
              <a:lnSpc>
                <a:spcPct val="110000"/>
              </a:lnSpc>
            </a:pPr>
            <a:r>
              <a:rPr lang="zh-CN" altLang="en-US" sz="2000" b="1" dirty="0">
                <a:solidFill>
                  <a:schemeClr val="bg1"/>
                </a:solidFill>
                <a:latin typeface="Microsoft YaHei" panose="020B0503020204020204" pitchFamily="34" charset="-122"/>
                <a:ea typeface="Microsoft YaHei" panose="020B0503020204020204" pitchFamily="34" charset="-122"/>
              </a:rPr>
              <a:t>特点</a:t>
            </a:r>
            <a:r>
              <a:rPr lang="zh-CN" altLang="en-US" sz="2000" dirty="0">
                <a:solidFill>
                  <a:schemeClr val="bg1"/>
                </a:solidFill>
                <a:latin typeface="Microsoft YaHei" panose="020B0503020204020204" pitchFamily="34" charset="-122"/>
                <a:ea typeface="Microsoft YaHei" panose="020B0503020204020204" pitchFamily="34" charset="-122"/>
              </a:rPr>
              <a:t>：对</a:t>
            </a:r>
            <a:r>
              <a:rPr lang="en-US" altLang="zh-CN" sz="2000" dirty="0" err="1">
                <a:solidFill>
                  <a:schemeClr val="bg1"/>
                </a:solidFill>
                <a:latin typeface="Microsoft YaHei" panose="020B0503020204020204" pitchFamily="34" charset="-122"/>
                <a:ea typeface="Microsoft YaHei" panose="020B0503020204020204" pitchFamily="34" charset="-122"/>
              </a:rPr>
              <a:t>Bellman_Ford</a:t>
            </a:r>
            <a:r>
              <a:rPr lang="zh-CN" altLang="en-US" sz="2000" dirty="0">
                <a:solidFill>
                  <a:schemeClr val="bg1"/>
                </a:solidFill>
                <a:latin typeface="Microsoft YaHei" panose="020B0503020204020204" pitchFamily="34" charset="-122"/>
                <a:ea typeface="Microsoft YaHei" panose="020B0503020204020204" pitchFamily="34" charset="-122"/>
              </a:rPr>
              <a:t>算法的改进，最实用，但会出现效率低下的极端情况</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299" y="195023"/>
            <a:ext cx="10515600" cy="518958"/>
          </a:xfrm>
        </p:spPr>
        <p:txBody>
          <a:bodyPr/>
          <a:lstStyle/>
          <a:p>
            <a:r>
              <a:rPr lang="zh-CN" altLang="en-US" dirty="0"/>
              <a:t>Dijkstra算法</a:t>
            </a:r>
          </a:p>
        </p:txBody>
      </p:sp>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707299" y="3593897"/>
                <a:ext cx="11125835" cy="2530962"/>
              </a:xfrm>
              <a:solidFill>
                <a:srgbClr val="009999"/>
              </a:solidFill>
            </p:spPr>
            <p:txBody>
              <a:bodyPr>
                <a:noAutofit/>
              </a:bodyPr>
              <a:lstStyle/>
              <a:p>
                <a:pPr>
                  <a:lnSpc>
                    <a:spcPct val="110000"/>
                  </a:lnSpc>
                </a:pPr>
                <a:r>
                  <a:rPr lang="zh-CN" altLang="en-US" b="1" dirty="0">
                    <a:solidFill>
                      <a:schemeClr val="bg1"/>
                    </a:solidFill>
                    <a:sym typeface="+mn-ea"/>
                  </a:rPr>
                  <a:t>单源点的最短路径</a:t>
                </a:r>
                <a:r>
                  <a:rPr lang="zh-CN" altLang="en-US" dirty="0">
                    <a:solidFill>
                      <a:schemeClr val="bg1"/>
                    </a:solidFill>
                    <a:sym typeface="+mn-ea"/>
                  </a:rPr>
                  <a:t>：</a:t>
                </a:r>
                <a:r>
                  <a:rPr lang="en-US" altLang="zh-CN" dirty="0">
                    <a:solidFill>
                      <a:schemeClr val="bg1"/>
                    </a:solidFill>
                  </a:rPr>
                  <a:t>给定加权有向图</a:t>
                </a:r>
                <a14:m>
                  <m:oMath xmlns:m="http://schemas.openxmlformats.org/officeDocument/2006/math">
                    <m:r>
                      <a:rPr lang="en-US" altLang="zh-CN" i="1" dirty="0">
                        <a:solidFill>
                          <a:schemeClr val="bg1"/>
                        </a:solidFill>
                        <a:latin typeface="Cambria Math" panose="02040503050406030204" charset="0"/>
                        <a:cs typeface="Cambria Math" panose="02040503050406030204" charset="0"/>
                        <a:sym typeface="+mn-ea"/>
                      </a:rPr>
                      <m:t>𝐺</m:t>
                    </m:r>
                  </m:oMath>
                </a14:m>
                <a:r>
                  <a:rPr lang="en-US" altLang="zh-CN" dirty="0">
                    <a:solidFill>
                      <a:schemeClr val="bg1"/>
                    </a:solidFill>
                  </a:rPr>
                  <a:t>和源点</a:t>
                </a:r>
                <a14:m>
                  <m:oMath xmlns:m="http://schemas.openxmlformats.org/officeDocument/2006/math">
                    <m:r>
                      <a:rPr lang="en-US" altLang="zh-CN" i="1" dirty="0">
                        <a:solidFill>
                          <a:schemeClr val="bg1"/>
                        </a:solidFill>
                        <a:latin typeface="Cambria Math" panose="02040503050406030204" charset="0"/>
                        <a:cs typeface="Cambria Math" panose="02040503050406030204" charset="0"/>
                        <a:sym typeface="+mn-ea"/>
                      </a:rPr>
                      <m:t>𝑠</m:t>
                    </m:r>
                  </m:oMath>
                </a14:m>
                <a:r>
                  <a:rPr lang="en-US" altLang="zh-CN" dirty="0">
                    <a:solidFill>
                      <a:schemeClr val="bg1"/>
                    </a:solidFill>
                  </a:rPr>
                  <a:t>，求从</a:t>
                </a:r>
                <a14:m>
                  <m:oMath xmlns:m="http://schemas.openxmlformats.org/officeDocument/2006/math">
                    <m:r>
                      <a:rPr lang="en-US" altLang="zh-CN" i="1" dirty="0">
                        <a:solidFill>
                          <a:schemeClr val="bg1"/>
                        </a:solidFill>
                        <a:latin typeface="Cambria Math" panose="02040503050406030204" charset="0"/>
                        <a:cs typeface="Cambria Math" panose="02040503050406030204" charset="0"/>
                        <a:sym typeface="+mn-ea"/>
                      </a:rPr>
                      <m:t>𝑠</m:t>
                    </m:r>
                  </m:oMath>
                </a14:m>
                <a:r>
                  <a:rPr lang="en-US" altLang="zh-CN" dirty="0">
                    <a:solidFill>
                      <a:schemeClr val="bg1"/>
                    </a:solidFill>
                  </a:rPr>
                  <a:t>到</a:t>
                </a:r>
                <a14:m>
                  <m:oMath xmlns:m="http://schemas.openxmlformats.org/officeDocument/2006/math">
                    <m:r>
                      <a:rPr lang="en-US" altLang="zh-CN" i="1" dirty="0">
                        <a:solidFill>
                          <a:schemeClr val="bg1"/>
                        </a:solidFill>
                        <a:latin typeface="Cambria Math" panose="02040503050406030204" charset="0"/>
                        <a:cs typeface="Cambria Math" panose="02040503050406030204" charset="0"/>
                        <a:sym typeface="+mn-ea"/>
                      </a:rPr>
                      <m:t>𝐺</m:t>
                    </m:r>
                  </m:oMath>
                </a14:m>
                <a:r>
                  <a:rPr lang="en-US" altLang="zh-CN" dirty="0">
                    <a:solidFill>
                      <a:schemeClr val="bg1"/>
                    </a:solidFill>
                  </a:rPr>
                  <a:t>中其余各</a:t>
                </a:r>
                <a:r>
                  <a:rPr lang="zh-CN" altLang="en-US" dirty="0">
                    <a:solidFill>
                      <a:schemeClr val="bg1"/>
                    </a:solidFill>
                  </a:rPr>
                  <a:t>结点</a:t>
                </a:r>
                <a:r>
                  <a:rPr lang="en-US" altLang="zh-CN" dirty="0">
                    <a:solidFill>
                      <a:schemeClr val="bg1"/>
                    </a:solidFill>
                  </a:rPr>
                  <a:t>的最短路径。</a:t>
                </a:r>
              </a:p>
              <a:p>
                <a:pPr marL="285750" indent="-285750">
                  <a:lnSpc>
                    <a:spcPct val="110000"/>
                  </a:lnSpc>
                  <a:buFont typeface="Arial" panose="020B0604020202020204" pitchFamily="34" charset="0"/>
                  <a:buChar char="•"/>
                </a:pPr>
                <a:r>
                  <a:rPr lang="en-US" altLang="zh-CN" dirty="0">
                    <a:solidFill>
                      <a:schemeClr val="bg1"/>
                    </a:solidFill>
                  </a:rPr>
                  <a:t>荷兰计算机科学家 Edsger Wybe Dijkstra 在1956年提出了Dijkstra算法，使用</a:t>
                </a:r>
                <a:r>
                  <a:rPr lang="en-US" altLang="zh-CN" dirty="0">
                    <a:solidFill>
                      <a:srgbClr val="FFFF00"/>
                    </a:solidFill>
                  </a:rPr>
                  <a:t>类似广度优先搜索</a:t>
                </a:r>
                <a:r>
                  <a:rPr lang="en-US" altLang="zh-CN" dirty="0">
                    <a:solidFill>
                      <a:schemeClr val="bg1"/>
                    </a:solidFill>
                  </a:rPr>
                  <a:t>的方法解决加权图的单源最短路径问题，它</a:t>
                </a:r>
                <a:r>
                  <a:rPr lang="en-US" altLang="zh-CN" dirty="0">
                    <a:solidFill>
                      <a:srgbClr val="FFFF00"/>
                    </a:solidFill>
                  </a:rPr>
                  <a:t>要求所有边的权值都为非负值</a:t>
                </a:r>
                <a:r>
                  <a:rPr lang="en-US" altLang="zh-CN" dirty="0">
                    <a:solidFill>
                      <a:schemeClr val="bg1"/>
                    </a:solidFill>
                  </a:rPr>
                  <a:t>。</a:t>
                </a:r>
              </a:p>
              <a:p>
                <a:pPr marL="285750" indent="-285750">
                  <a:lnSpc>
                    <a:spcPct val="110000"/>
                  </a:lnSpc>
                  <a:buFont typeface="Arial" panose="020B0604020202020204" pitchFamily="34" charset="0"/>
                  <a:buChar char="•"/>
                </a:pPr>
                <a:r>
                  <a:rPr lang="en-US" altLang="zh-CN" dirty="0" err="1">
                    <a:solidFill>
                      <a:schemeClr val="bg1"/>
                    </a:solidFill>
                  </a:rPr>
                  <a:t>Dijkstra算法原始版本仅适用于找到两个</a:t>
                </a:r>
                <a:r>
                  <a:rPr lang="zh-CN" altLang="en-US" dirty="0">
                    <a:solidFill>
                      <a:schemeClr val="bg1"/>
                    </a:solidFill>
                  </a:rPr>
                  <a:t>结点</a:t>
                </a:r>
                <a:r>
                  <a:rPr lang="en-US" altLang="zh-CN" dirty="0" err="1">
                    <a:solidFill>
                      <a:schemeClr val="bg1"/>
                    </a:solidFill>
                  </a:rPr>
                  <a:t>的最短路径，后来更常见的变体是从一个固定的源</a:t>
                </a:r>
                <a:r>
                  <a:rPr lang="zh-CN" altLang="en-US" dirty="0">
                    <a:solidFill>
                      <a:schemeClr val="bg1"/>
                    </a:solidFill>
                  </a:rPr>
                  <a:t>结点</a:t>
                </a:r>
                <a:r>
                  <a:rPr lang="en-US" altLang="zh-CN" dirty="0" err="1">
                    <a:solidFill>
                      <a:schemeClr val="bg1"/>
                    </a:solidFill>
                  </a:rPr>
                  <a:t>出发寻找到图中所有其它</a:t>
                </a:r>
                <a:r>
                  <a:rPr lang="zh-CN" altLang="en-US" dirty="0">
                    <a:solidFill>
                      <a:schemeClr val="bg1"/>
                    </a:solidFill>
                  </a:rPr>
                  <a:t>结点</a:t>
                </a:r>
                <a:r>
                  <a:rPr lang="en-US" altLang="zh-CN" dirty="0" err="1">
                    <a:solidFill>
                      <a:schemeClr val="bg1"/>
                    </a:solidFill>
                  </a:rPr>
                  <a:t>的最短路径，产生一个</a:t>
                </a:r>
                <a:r>
                  <a:rPr lang="en-US" altLang="zh-CN" dirty="0" err="1">
                    <a:solidFill>
                      <a:srgbClr val="FFFF00"/>
                    </a:solidFill>
                  </a:rPr>
                  <a:t>最短路径树</a:t>
                </a:r>
                <a:r>
                  <a:rPr lang="en-US" altLang="zh-CN" dirty="0">
                    <a:solidFill>
                      <a:schemeClr val="bg1"/>
                    </a:solidFill>
                  </a:rPr>
                  <a:t>。</a:t>
                </a:r>
              </a:p>
              <a:p>
                <a:pPr marL="285750" indent="-285750">
                  <a:lnSpc>
                    <a:spcPct val="110000"/>
                  </a:lnSpc>
                  <a:buFont typeface="Arial" panose="020B0604020202020204" pitchFamily="34" charset="0"/>
                  <a:buChar char="•"/>
                </a:pPr>
                <a:r>
                  <a:rPr lang="en-US" altLang="zh-CN" dirty="0" err="1">
                    <a:solidFill>
                      <a:schemeClr val="bg1"/>
                    </a:solidFill>
                  </a:rPr>
                  <a:t>该算法每次取出未访问</a:t>
                </a:r>
                <a:r>
                  <a:rPr lang="zh-CN" altLang="en-US" dirty="0">
                    <a:solidFill>
                      <a:schemeClr val="bg1"/>
                    </a:solidFill>
                  </a:rPr>
                  <a:t>结点</a:t>
                </a:r>
                <a:r>
                  <a:rPr lang="en-US" altLang="zh-CN" dirty="0" err="1">
                    <a:solidFill>
                      <a:schemeClr val="bg1"/>
                    </a:solidFill>
                  </a:rPr>
                  <a:t>中</a:t>
                </a:r>
                <a:r>
                  <a:rPr lang="en-US" altLang="zh-CN" dirty="0" err="1">
                    <a:solidFill>
                      <a:srgbClr val="FFFF00"/>
                    </a:solidFill>
                  </a:rPr>
                  <a:t>距离最小</a:t>
                </a:r>
                <a:r>
                  <a:rPr lang="en-US" altLang="zh-CN" dirty="0" err="1">
                    <a:solidFill>
                      <a:schemeClr val="bg1"/>
                    </a:solidFill>
                  </a:rPr>
                  <a:t>的，再用该</a:t>
                </a:r>
                <a:r>
                  <a:rPr lang="zh-CN" altLang="en-US" dirty="0">
                    <a:solidFill>
                      <a:schemeClr val="bg1"/>
                    </a:solidFill>
                  </a:rPr>
                  <a:t>结点</a:t>
                </a:r>
                <a:r>
                  <a:rPr lang="en-US" altLang="zh-CN" dirty="0" err="1">
                    <a:solidFill>
                      <a:schemeClr val="bg1"/>
                    </a:solidFill>
                  </a:rPr>
                  <a:t>更新其他</a:t>
                </a:r>
                <a:r>
                  <a:rPr lang="zh-CN" altLang="en-US" dirty="0">
                    <a:solidFill>
                      <a:schemeClr val="bg1"/>
                    </a:solidFill>
                  </a:rPr>
                  <a:t>结点</a:t>
                </a:r>
                <a:r>
                  <a:rPr lang="en-US" altLang="zh-CN" dirty="0" err="1">
                    <a:solidFill>
                      <a:schemeClr val="bg1"/>
                    </a:solidFill>
                  </a:rPr>
                  <a:t>的距离</a:t>
                </a:r>
                <a:r>
                  <a:rPr lang="zh-CN" altLang="en-US" dirty="0">
                    <a:solidFill>
                      <a:schemeClr val="bg1"/>
                    </a:solidFill>
                  </a:rPr>
                  <a:t>。</a:t>
                </a:r>
                <a:endParaRPr lang="zh-CN" altLang="zh-CN" sz="2800" dirty="0">
                  <a:solidFill>
                    <a:schemeClr val="bg1"/>
                  </a:solidFill>
                </a:endParaRPr>
              </a:p>
              <a:p>
                <a:pPr>
                  <a:lnSpc>
                    <a:spcPct val="110000"/>
                  </a:lnSpc>
                </a:pPr>
                <a:endParaRPr lang="zh-CN" altLang="zh-CN" sz="2800" dirty="0">
                  <a:solidFill>
                    <a:schemeClr val="bg1"/>
                  </a:solidFill>
                </a:endParaRPr>
              </a:p>
              <a:p>
                <a:pPr>
                  <a:lnSpc>
                    <a:spcPct val="110000"/>
                  </a:lnSpc>
                </a:pPr>
                <a:endParaRPr lang="en-US" altLang="zh-CN" sz="2800" dirty="0">
                  <a:solidFill>
                    <a:schemeClr val="bg1"/>
                  </a:solidFill>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707299" y="3593897"/>
                <a:ext cx="11125835" cy="2530962"/>
              </a:xfrm>
              <a:blipFill>
                <a:blip r:embed="rId5"/>
                <a:stretch>
                  <a:fillRect l="-570" t="-1000" r="-114" b="-1500"/>
                </a:stretch>
              </a:blipFill>
            </p:spPr>
            <p:txBody>
              <a:bodyPr/>
              <a:lstStyle/>
              <a:p>
                <a:r>
                  <a:rPr lang="zh-CN" altLang="en-US">
                    <a:noFill/>
                  </a:rPr>
                  <a:t> </a:t>
                </a:r>
              </a:p>
            </p:txBody>
          </p:sp>
        </mc:Fallback>
      </mc:AlternateContent>
      <p:grpSp>
        <p:nvGrpSpPr>
          <p:cNvPr id="6" name="组合 4"/>
          <p:cNvGrpSpPr/>
          <p:nvPr/>
        </p:nvGrpSpPr>
        <p:grpSpPr>
          <a:xfrm>
            <a:off x="552450" y="599634"/>
            <a:ext cx="4147820" cy="2912013"/>
            <a:chOff x="0" y="0"/>
            <a:chExt cx="2745300" cy="1731093"/>
          </a:xfrm>
        </p:grpSpPr>
        <p:pic>
          <p:nvPicPr>
            <p:cNvPr id="7" name="图片 616"/>
            <p:cNvPicPr>
              <a:picLocks noChangeAspect="1"/>
            </p:cNvPicPr>
            <p:nvPr>
              <p:custDataLst>
                <p:tags r:id="rId2"/>
              </p:custDataLst>
            </p:nvPr>
          </p:nvPicPr>
          <p:blipFill>
            <a:blip r:embed="rId6">
              <a:extLst>
                <a:ext uri="{28A0092B-C50C-407E-A947-70E740481C1C}">
                  <a14:useLocalDpi xmlns:a14="http://schemas.microsoft.com/office/drawing/2010/main"/>
                </a:ext>
              </a:extLst>
            </a:blip>
            <a:stretch>
              <a:fillRect/>
            </a:stretch>
          </p:blipFill>
          <p:spPr>
            <a:xfrm>
              <a:off x="0" y="0"/>
              <a:ext cx="2663825" cy="1499235"/>
            </a:xfrm>
            <a:prstGeom prst="rect">
              <a:avLst/>
            </a:prstGeom>
          </p:spPr>
        </p:pic>
        <p:sp>
          <p:nvSpPr>
            <p:cNvPr id="8" name="文本框 617"/>
            <p:cNvSpPr txBox="1"/>
            <p:nvPr>
              <p:custDataLst>
                <p:tags r:id="rId3"/>
              </p:custDataLst>
            </p:nvPr>
          </p:nvSpPr>
          <p:spPr>
            <a:xfrm>
              <a:off x="81475" y="1548130"/>
              <a:ext cx="2663825" cy="182963"/>
            </a:xfrm>
            <a:prstGeom prst="rect">
              <a:avLst/>
            </a:prstGeom>
            <a:solidFill>
              <a:prstClr val="white"/>
            </a:solidFill>
            <a:ln>
              <a:noFill/>
            </a:ln>
          </p:spPr>
          <p:txBody>
            <a:bodyPr rot="0" spcFirstLastPara="0" vertOverflow="overflow" horzOverflow="overflow" vert="horz" wrap="square" lIns="0" tIns="0" rIns="0" bIns="0" numCol="1" spcCol="0" rtlCol="0" fromWordArt="0" anchor="t" anchorCtr="0" forceAA="0" compatLnSpc="1">
              <a:spAutoFit/>
            </a:bodyPr>
            <a:lstStyle/>
            <a:p>
              <a:pPr algn="ctr">
                <a:lnSpc>
                  <a:spcPct val="100000"/>
                </a:lnSpc>
              </a:pPr>
              <a:r>
                <a:rPr lang="en-US" altLang="zh-CN" sz="2000" kern="100" dirty="0">
                  <a:latin typeface="黑体" panose="02010609060101010101" pitchFamily="49" charset="-122"/>
                  <a:ea typeface="黑体" panose="02010609060101010101" pitchFamily="49" charset="-122"/>
                  <a:cs typeface="Times New Roman" panose="02020603050405020304"/>
                  <a:sym typeface="Times New Roman" panose="02020603050405020304"/>
                </a:rPr>
                <a:t>有向加权图</a:t>
              </a:r>
              <a:r>
                <a:rPr lang="en-US" altLang="zh-CN" sz="2000" kern="100" dirty="0">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a:rPr>
                <a:t>G</a:t>
              </a:r>
            </a:p>
          </p:txBody>
        </p:sp>
      </p:grpSp>
      <p:graphicFrame>
        <p:nvGraphicFramePr>
          <p:cNvPr id="9" name="表格 8"/>
          <p:cNvGraphicFramePr/>
          <p:nvPr>
            <p:custDataLst>
              <p:tags r:id="rId1"/>
            </p:custDataLst>
            <p:extLst>
              <p:ext uri="{D42A27DB-BD31-4B8C-83A1-F6EECF244321}">
                <p14:modId xmlns:p14="http://schemas.microsoft.com/office/powerpoint/2010/main" val="2834394715"/>
              </p:ext>
            </p:extLst>
          </p:nvPr>
        </p:nvGraphicFramePr>
        <p:xfrm>
          <a:off x="4700270" y="837642"/>
          <a:ext cx="6760845" cy="2045970"/>
        </p:xfrm>
        <a:graphic>
          <a:graphicData uri="http://schemas.openxmlformats.org/drawingml/2006/table">
            <a:tbl>
              <a:tblPr>
                <a:tableStyleId>{5DA37D80-6434-44D0-A028-1B22A696006F}</a:tableStyleId>
              </a:tblPr>
              <a:tblGrid>
                <a:gridCol w="1497965">
                  <a:extLst>
                    <a:ext uri="{9D8B030D-6E8A-4147-A177-3AD203B41FA5}">
                      <a16:colId xmlns:a16="http://schemas.microsoft.com/office/drawing/2014/main" val="20000"/>
                    </a:ext>
                  </a:extLst>
                </a:gridCol>
                <a:gridCol w="1501140">
                  <a:extLst>
                    <a:ext uri="{9D8B030D-6E8A-4147-A177-3AD203B41FA5}">
                      <a16:colId xmlns:a16="http://schemas.microsoft.com/office/drawing/2014/main" val="20001"/>
                    </a:ext>
                  </a:extLst>
                </a:gridCol>
                <a:gridCol w="207264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340995">
                <a:tc>
                  <a:txBody>
                    <a:bodyPr/>
                    <a:lstStyle/>
                    <a:p>
                      <a:pPr indent="0">
                        <a:buNone/>
                      </a:pPr>
                      <a:r>
                        <a:rPr lang="en-US" sz="1800" dirty="0"/>
                        <a:t>源点</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终点</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最短路径</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indent="0">
                        <a:buNone/>
                      </a:pPr>
                      <a:r>
                        <a:rPr lang="en-US" sz="1800" dirty="0"/>
                        <a:t>路径长度</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000"/>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2</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8</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4</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0995">
                <a:tc>
                  <a:txBody>
                    <a:bodyPr/>
                    <a:lstStyle/>
                    <a:p>
                      <a:pPr indent="0">
                        <a:buNone/>
                      </a:pPr>
                      <a:r>
                        <a:rPr lang="en-US" sz="1800"/>
                        <a:t>v</a:t>
                      </a:r>
                      <a:r>
                        <a:rPr lang="en-US" sz="1800" baseline="-25000"/>
                        <a:t>1</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5</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&lt;v</a:t>
                      </a:r>
                      <a:r>
                        <a:rPr lang="en-US" sz="1800" baseline="-25000"/>
                        <a:t>1</a:t>
                      </a:r>
                      <a:r>
                        <a:rPr lang="en-US" sz="1800"/>
                        <a:t>,v</a:t>
                      </a:r>
                      <a:r>
                        <a:rPr lang="en-US" sz="1800" baseline="-25000"/>
                        <a:t>2</a:t>
                      </a:r>
                      <a:r>
                        <a:rPr lang="en-US" sz="1800"/>
                        <a:t>,v</a:t>
                      </a:r>
                      <a:r>
                        <a:rPr lang="en-US" sz="1800" baseline="-25000"/>
                        <a:t>4</a:t>
                      </a:r>
                      <a:r>
                        <a:rPr lang="en-US" sz="1800"/>
                        <a:t>,v</a:t>
                      </a:r>
                      <a:r>
                        <a:rPr lang="en-US" sz="1800" baseline="-25000"/>
                        <a:t>3</a:t>
                      </a:r>
                      <a:r>
                        <a:rPr lang="en-US" sz="1800">
                          <a:sym typeface="+mn-ea"/>
                        </a:rPr>
                        <a:t>,</a:t>
                      </a:r>
                      <a:r>
                        <a:rPr lang="en-US" sz="1800"/>
                        <a:t>v</a:t>
                      </a:r>
                      <a:r>
                        <a:rPr lang="en-US" sz="1800" baseline="-25000"/>
                        <a:t>5</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13</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0995">
                <a:tc>
                  <a:txBody>
                    <a:bodyPr/>
                    <a:lstStyle/>
                    <a:p>
                      <a:pPr indent="0">
                        <a:buNone/>
                      </a:pPr>
                      <a:r>
                        <a:rPr lang="en-US" sz="1800" dirty="0"/>
                        <a:t>v</a:t>
                      </a:r>
                      <a:r>
                        <a:rPr lang="en-US" sz="1800" baseline="-25000" dirty="0"/>
                        <a:t>1</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t>v</a:t>
                      </a:r>
                      <a:r>
                        <a:rPr lang="en-US" sz="1800" baseline="-25000"/>
                        <a:t>6</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a:sym typeface="+mn-ea"/>
                        </a:rPr>
                        <a:t>&lt;v</a:t>
                      </a:r>
                      <a:r>
                        <a:rPr lang="en-US" sz="1800" baseline="-25000">
                          <a:sym typeface="+mn-ea"/>
                        </a:rPr>
                        <a:t>1</a:t>
                      </a:r>
                      <a:r>
                        <a:rPr lang="en-US" sz="1800">
                          <a:sym typeface="+mn-ea"/>
                        </a:rPr>
                        <a:t>,v</a:t>
                      </a:r>
                      <a:r>
                        <a:rPr lang="en-US" sz="1800" baseline="-25000">
                          <a:sym typeface="+mn-ea"/>
                        </a:rPr>
                        <a:t>2</a:t>
                      </a:r>
                      <a:r>
                        <a:rPr lang="en-US" sz="1800">
                          <a:sym typeface="+mn-ea"/>
                        </a:rPr>
                        <a:t>,v</a:t>
                      </a:r>
                      <a:r>
                        <a:rPr lang="en-US" sz="1800" baseline="-25000">
                          <a:sym typeface="+mn-ea"/>
                        </a:rPr>
                        <a:t>4</a:t>
                      </a:r>
                      <a:r>
                        <a:rPr lang="en-US" sz="1800">
                          <a:sym typeface="+mn-ea"/>
                        </a:rPr>
                        <a:t>,v</a:t>
                      </a:r>
                      <a:r>
                        <a:rPr lang="en-US" sz="1800" baseline="-25000">
                          <a:sym typeface="+mn-ea"/>
                        </a:rPr>
                        <a:t>3</a:t>
                      </a:r>
                      <a:r>
                        <a:rPr lang="en-US" sz="1800">
                          <a:sym typeface="+mn-ea"/>
                        </a:rPr>
                        <a:t>,v</a:t>
                      </a:r>
                      <a:r>
                        <a:rPr lang="en-US" sz="1800" baseline="-25000">
                          <a:sym typeface="+mn-ea"/>
                        </a:rPr>
                        <a:t>5</a:t>
                      </a:r>
                      <a:r>
                        <a:rPr lang="en-US" sz="1800"/>
                        <a:t>,v</a:t>
                      </a:r>
                      <a:r>
                        <a:rPr lang="en-US" sz="1800" baseline="-25000"/>
                        <a:t>6</a:t>
                      </a:r>
                      <a:r>
                        <a:rPr lang="en-US" sz="1800"/>
                        <a:t>&gt;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0">
                        <a:buNone/>
                      </a:pPr>
                      <a:r>
                        <a:rPr lang="en-US" sz="1800" dirty="0"/>
                        <a:t>17</a:t>
                      </a:r>
                      <a:endParaRPr lang="en-US" alt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0305" y="175435"/>
            <a:ext cx="10515600" cy="518958"/>
          </a:xfrm>
        </p:spPr>
        <p:txBody>
          <a:bodyPr/>
          <a:lstStyle/>
          <a:p>
            <a:r>
              <a:rPr lang="zh-CN" altLang="en-US" dirty="0"/>
              <a:t>Dijkstra算法</a:t>
            </a:r>
          </a:p>
        </p:txBody>
      </p:sp>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mc:AlternateContent xmlns:mc="http://schemas.openxmlformats.org/markup-compatibility/2006" xmlns:a14="http://schemas.microsoft.com/office/drawing/2010/main">
        <mc:Choice Requires="a14">
          <p:sp>
            <p:nvSpPr>
              <p:cNvPr id="5" name="内容占位符 4"/>
              <p:cNvSpPr>
                <a:spLocks noGrp="1"/>
              </p:cNvSpPr>
              <p:nvPr>
                <p:ph idx="11"/>
              </p:nvPr>
            </p:nvSpPr>
            <p:spPr>
              <a:xfrm>
                <a:off x="838200" y="3962456"/>
                <a:ext cx="11125835" cy="2373313"/>
              </a:xfrm>
              <a:solidFill>
                <a:srgbClr val="009999"/>
              </a:solidFill>
            </p:spPr>
            <p:txBody>
              <a:bodyPr>
                <a:noAutofit/>
              </a:bodyPr>
              <a:lstStyle/>
              <a:p>
                <a:pPr>
                  <a:lnSpc>
                    <a:spcPct val="110000"/>
                  </a:lnSpc>
                </a:pPr>
                <a:r>
                  <a:rPr lang="zh-CN" altLang="en-US" b="1" dirty="0">
                    <a:solidFill>
                      <a:schemeClr val="bg1"/>
                    </a:solidFill>
                    <a:sym typeface="+mn-ea"/>
                  </a:rPr>
                  <a:t>算法流程</a:t>
                </a:r>
                <a:r>
                  <a:rPr lang="zh-CN" altLang="en-US" dirty="0">
                    <a:solidFill>
                      <a:schemeClr val="bg1"/>
                    </a:solidFill>
                    <a:sym typeface="+mn-ea"/>
                  </a:rPr>
                  <a:t>：对加权图</a:t>
                </a:r>
                <a:r>
                  <a:rPr lang="en-US" altLang="zh-CN" dirty="0">
                    <a:solidFill>
                      <a:schemeClr val="bg1"/>
                    </a:solidFill>
                    <a:sym typeface="+mn-ea"/>
                  </a:rPr>
                  <a:t>G=(V,</a:t>
                </a:r>
                <a:r>
                  <a:rPr lang="zh-CN" altLang="en-US" dirty="0">
                    <a:solidFill>
                      <a:schemeClr val="bg1"/>
                    </a:solidFill>
                    <a:sym typeface="+mn-ea"/>
                  </a:rPr>
                  <a:t> </a:t>
                </a:r>
                <a:r>
                  <a:rPr lang="en-US" altLang="zh-CN" dirty="0">
                    <a:solidFill>
                      <a:schemeClr val="bg1"/>
                    </a:solidFill>
                    <a:sym typeface="+mn-ea"/>
                  </a:rPr>
                  <a:t>E),</a:t>
                </a:r>
                <a:r>
                  <a:rPr lang="zh-CN" altLang="en-US" dirty="0">
                    <a:solidFill>
                      <a:schemeClr val="bg1"/>
                    </a:solidFill>
                    <a:sym typeface="+mn-ea"/>
                  </a:rPr>
                  <a:t> 维护一个结点的集合</a:t>
                </a:r>
                <a:r>
                  <a:rPr lang="en-US" altLang="zh-CN" dirty="0">
                    <a:solidFill>
                      <a:schemeClr val="bg1"/>
                    </a:solidFill>
                    <a:sym typeface="+mn-ea"/>
                  </a:rPr>
                  <a:t>S</a:t>
                </a:r>
                <a:r>
                  <a:rPr lang="zh-CN" altLang="en-US" dirty="0">
                    <a:solidFill>
                      <a:schemeClr val="bg1"/>
                    </a:solidFill>
                    <a:sym typeface="+mn-ea"/>
                  </a:rPr>
                  <a:t>，用于存放</a:t>
                </a:r>
                <a:r>
                  <a:rPr lang="zh-CN" altLang="en-US" dirty="0">
                    <a:solidFill>
                      <a:srgbClr val="FFFF00"/>
                    </a:solidFill>
                    <a:sym typeface="+mn-ea"/>
                  </a:rPr>
                  <a:t>已确定</a:t>
                </a:r>
                <a:r>
                  <a:rPr lang="zh-CN" altLang="en-US" dirty="0">
                    <a:solidFill>
                      <a:schemeClr val="bg1"/>
                    </a:solidFill>
                    <a:sym typeface="+mn-ea"/>
                  </a:rPr>
                  <a:t>最短路径的结点。</a:t>
                </a:r>
                <a:endParaRPr lang="en-US" altLang="zh-CN" dirty="0">
                  <a:solidFill>
                    <a:schemeClr val="bg1"/>
                  </a:solidFill>
                  <a:sym typeface="+mn-ea"/>
                </a:endParaRPr>
              </a:p>
              <a:p>
                <a:pPr>
                  <a:lnSpc>
                    <a:spcPct val="110000"/>
                  </a:lnSpc>
                </a:pPr>
                <a:r>
                  <a:rPr lang="zh-CN" altLang="en-US" dirty="0">
                    <a:solidFill>
                      <a:schemeClr val="bg1"/>
                    </a:solidFill>
                    <a:sym typeface="+mn-ea"/>
                  </a:rPr>
                  <a:t>（</a:t>
                </a:r>
                <a:r>
                  <a:rPr lang="en-US" altLang="zh-CN" dirty="0">
                    <a:solidFill>
                      <a:schemeClr val="bg1"/>
                    </a:solidFill>
                    <a:sym typeface="+mn-ea"/>
                  </a:rPr>
                  <a:t>1</a:t>
                </a:r>
                <a:r>
                  <a:rPr lang="zh-CN" altLang="en-US" dirty="0">
                    <a:solidFill>
                      <a:schemeClr val="bg1"/>
                    </a:solidFill>
                    <a:sym typeface="+mn-ea"/>
                  </a:rPr>
                  <a:t>）开始时，</a:t>
                </a:r>
                <a:r>
                  <a:rPr lang="en-US" altLang="zh-CN" dirty="0">
                    <a:solidFill>
                      <a:schemeClr val="bg1"/>
                    </a:solidFill>
                    <a:sym typeface="+mn-ea"/>
                  </a:rPr>
                  <a:t>S</a:t>
                </a:r>
                <a:r>
                  <a:rPr lang="zh-CN" altLang="en-US" dirty="0">
                    <a:solidFill>
                      <a:schemeClr val="bg1"/>
                    </a:solidFill>
                    <a:sym typeface="+mn-ea"/>
                  </a:rPr>
                  <a:t>是空集，源点的距离设为</a:t>
                </a:r>
                <a:r>
                  <a:rPr lang="en-US" altLang="zh-CN" dirty="0">
                    <a:solidFill>
                      <a:schemeClr val="bg1"/>
                    </a:solidFill>
                    <a:sym typeface="+mn-ea"/>
                  </a:rPr>
                  <a:t>0</a:t>
                </a:r>
                <a:r>
                  <a:rPr lang="zh-CN" altLang="en-US" dirty="0">
                    <a:solidFill>
                      <a:schemeClr val="bg1"/>
                    </a:solidFill>
                    <a:sym typeface="+mn-ea"/>
                  </a:rPr>
                  <a:t>，其它所有结点的距离都是</a:t>
                </a:r>
                <a14:m>
                  <m:oMath xmlns:m="http://schemas.openxmlformats.org/officeDocument/2006/math">
                    <m:r>
                      <a:rPr lang="en-US" altLang="zh-CN" b="0" i="0"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sym typeface="+mn-ea"/>
                      </a:rPr>
                      <m:t>∞</m:t>
                    </m:r>
                  </m:oMath>
                </a14:m>
                <a:endParaRPr lang="en-US" altLang="zh-CN" dirty="0">
                  <a:solidFill>
                    <a:schemeClr val="bg1"/>
                  </a:solidFill>
                  <a:sym typeface="+mn-ea"/>
                </a:endParaRPr>
              </a:p>
              <a:p>
                <a:pPr>
                  <a:lnSpc>
                    <a:spcPct val="110000"/>
                  </a:lnSpc>
                </a:pPr>
                <a:r>
                  <a:rPr lang="zh-CN" altLang="en-US" dirty="0">
                    <a:solidFill>
                      <a:schemeClr val="bg1"/>
                    </a:solidFill>
                    <a:sym typeface="+mn-ea"/>
                  </a:rPr>
                  <a:t>（</a:t>
                </a:r>
                <a:r>
                  <a:rPr lang="en-US" altLang="zh-CN" dirty="0">
                    <a:solidFill>
                      <a:schemeClr val="bg1"/>
                    </a:solidFill>
                    <a:sym typeface="+mn-ea"/>
                  </a:rPr>
                  <a:t>2</a:t>
                </a:r>
                <a:r>
                  <a:rPr lang="zh-CN" altLang="en-US" dirty="0">
                    <a:solidFill>
                      <a:schemeClr val="bg1"/>
                    </a:solidFill>
                    <a:sym typeface="+mn-ea"/>
                  </a:rPr>
                  <a:t>）如果</a:t>
                </a:r>
                <a:r>
                  <a:rPr lang="en-US" altLang="zh-CN" dirty="0">
                    <a:solidFill>
                      <a:schemeClr val="bg1"/>
                    </a:solidFill>
                    <a:sym typeface="+mn-ea"/>
                  </a:rPr>
                  <a:t>V=S,</a:t>
                </a:r>
                <a:r>
                  <a:rPr lang="zh-CN" altLang="en-US" dirty="0">
                    <a:solidFill>
                      <a:schemeClr val="bg1"/>
                    </a:solidFill>
                    <a:sym typeface="+mn-ea"/>
                  </a:rPr>
                  <a:t> 说明</a:t>
                </a:r>
                <a:r>
                  <a:rPr lang="zh-CN" altLang="en-US" dirty="0">
                    <a:solidFill>
                      <a:schemeClr val="bg1"/>
                    </a:solidFill>
                  </a:rPr>
                  <a:t>所有结点离源点的最短路径计算完毕，结束处理；否则，执行操作</a:t>
                </a:r>
                <a:r>
                  <a:rPr lang="en-US" altLang="zh-CN" dirty="0">
                    <a:solidFill>
                      <a:schemeClr val="bg1"/>
                    </a:solidFill>
                  </a:rPr>
                  <a:t>(3)</a:t>
                </a:r>
              </a:p>
              <a:p>
                <a:pPr>
                  <a:lnSpc>
                    <a:spcPct val="110000"/>
                  </a:lnSpc>
                </a:pPr>
                <a:r>
                  <a:rPr lang="zh-CN" altLang="en-US" dirty="0">
                    <a:solidFill>
                      <a:schemeClr val="bg1"/>
                    </a:solidFill>
                  </a:rPr>
                  <a:t>（</a:t>
                </a:r>
                <a:r>
                  <a:rPr lang="en-US" altLang="zh-CN" dirty="0">
                    <a:solidFill>
                      <a:schemeClr val="bg1"/>
                    </a:solidFill>
                  </a:rPr>
                  <a:t>3</a:t>
                </a:r>
                <a:r>
                  <a:rPr lang="zh-CN" altLang="en-US" dirty="0">
                    <a:solidFill>
                      <a:schemeClr val="bg1"/>
                    </a:solidFill>
                  </a:rPr>
                  <a:t>）从非空点集</a:t>
                </a:r>
                <a:r>
                  <a:rPr lang="en-US" altLang="zh-CN" dirty="0">
                    <a:solidFill>
                      <a:srgbClr val="FFFF00"/>
                    </a:solidFill>
                  </a:rPr>
                  <a:t>V-S</a:t>
                </a:r>
                <a:r>
                  <a:rPr lang="zh-CN" altLang="en-US" dirty="0">
                    <a:solidFill>
                      <a:schemeClr val="bg1"/>
                    </a:solidFill>
                  </a:rPr>
                  <a:t>中取出离源点</a:t>
                </a:r>
                <a:r>
                  <a:rPr lang="zh-CN" altLang="en-US" dirty="0">
                    <a:solidFill>
                      <a:srgbClr val="FFFF00"/>
                    </a:solidFill>
                  </a:rPr>
                  <a:t>距离最小</a:t>
                </a:r>
                <a:r>
                  <a:rPr lang="zh-CN" altLang="en-US" dirty="0">
                    <a:solidFill>
                      <a:schemeClr val="bg1"/>
                    </a:solidFill>
                  </a:rPr>
                  <a:t>的结点</a:t>
                </a:r>
                <a:r>
                  <a:rPr lang="en-US" altLang="zh-CN" dirty="0">
                    <a:solidFill>
                      <a:schemeClr val="bg1"/>
                    </a:solidFill>
                  </a:rPr>
                  <a:t>v</a:t>
                </a:r>
                <a:r>
                  <a:rPr lang="zh-CN" altLang="en-US" dirty="0">
                    <a:solidFill>
                      <a:schemeClr val="bg1"/>
                    </a:solidFill>
                  </a:rPr>
                  <a:t>，放入</a:t>
                </a:r>
                <a:r>
                  <a:rPr lang="en-US" altLang="zh-CN" dirty="0">
                    <a:solidFill>
                      <a:schemeClr val="bg1"/>
                    </a:solidFill>
                  </a:rPr>
                  <a:t>S</a:t>
                </a:r>
                <a:r>
                  <a:rPr lang="zh-CN" altLang="en-US" dirty="0">
                    <a:solidFill>
                      <a:schemeClr val="bg1"/>
                    </a:solidFill>
                  </a:rPr>
                  <a:t>中，执行操作</a:t>
                </a:r>
                <a:r>
                  <a:rPr lang="en-US" altLang="zh-CN" dirty="0">
                    <a:solidFill>
                      <a:schemeClr val="bg1"/>
                    </a:solidFill>
                  </a:rPr>
                  <a:t>(4)</a:t>
                </a:r>
              </a:p>
              <a:p>
                <a:pPr>
                  <a:lnSpc>
                    <a:spcPct val="110000"/>
                  </a:lnSpc>
                </a:pPr>
                <a:r>
                  <a:rPr lang="zh-CN" altLang="en-US" dirty="0">
                    <a:solidFill>
                      <a:schemeClr val="bg1"/>
                    </a:solidFill>
                  </a:rPr>
                  <a:t>（</a:t>
                </a:r>
                <a:r>
                  <a:rPr lang="en-US" altLang="zh-CN" dirty="0">
                    <a:solidFill>
                      <a:schemeClr val="bg1"/>
                    </a:solidFill>
                  </a:rPr>
                  <a:t>4</a:t>
                </a:r>
                <a:r>
                  <a:rPr lang="zh-CN" altLang="en-US" dirty="0">
                    <a:solidFill>
                      <a:schemeClr val="bg1"/>
                    </a:solidFill>
                  </a:rPr>
                  <a:t>）用</a:t>
                </a:r>
                <a:r>
                  <a:rPr lang="en-US" altLang="zh-CN" dirty="0">
                    <a:solidFill>
                      <a:schemeClr val="bg1"/>
                    </a:solidFill>
                  </a:rPr>
                  <a:t>v</a:t>
                </a:r>
                <a:r>
                  <a:rPr lang="zh-CN" altLang="en-US" dirty="0">
                    <a:solidFill>
                      <a:schemeClr val="bg1"/>
                    </a:solidFill>
                  </a:rPr>
                  <a:t>离源点的（最小）距离去</a:t>
                </a:r>
                <a:r>
                  <a:rPr lang="zh-CN" altLang="en-US" dirty="0">
                    <a:solidFill>
                      <a:srgbClr val="FFFF00"/>
                    </a:solidFill>
                  </a:rPr>
                  <a:t>更新</a:t>
                </a:r>
                <a:r>
                  <a:rPr lang="zh-CN" altLang="en-US" dirty="0">
                    <a:solidFill>
                      <a:schemeClr val="bg1"/>
                    </a:solidFill>
                  </a:rPr>
                  <a:t>其所有邻接结点的距离，回到</a:t>
                </a:r>
                <a:r>
                  <a:rPr lang="en-US" altLang="zh-CN" dirty="0">
                    <a:solidFill>
                      <a:schemeClr val="bg1"/>
                    </a:solidFill>
                  </a:rPr>
                  <a:t>(2)</a:t>
                </a:r>
                <a:endParaRPr lang="zh-CN" altLang="zh-CN" sz="2800" dirty="0">
                  <a:solidFill>
                    <a:schemeClr val="bg1"/>
                  </a:solidFill>
                </a:endParaRPr>
              </a:p>
              <a:p>
                <a:pPr>
                  <a:lnSpc>
                    <a:spcPct val="110000"/>
                  </a:lnSpc>
                </a:pPr>
                <a:endParaRPr lang="en-US" altLang="zh-CN" sz="2800" dirty="0">
                  <a:solidFill>
                    <a:schemeClr val="bg1"/>
                  </a:solidFill>
                </a:endParaRPr>
              </a:p>
            </p:txBody>
          </p:sp>
        </mc:Choice>
        <mc:Fallback xmlns="">
          <p:sp>
            <p:nvSpPr>
              <p:cNvPr id="5" name="内容占位符 4"/>
              <p:cNvSpPr>
                <a:spLocks noGrp="1" noRot="1" noChangeAspect="1" noMove="1" noResize="1" noEditPoints="1" noAdjustHandles="1" noChangeArrowheads="1" noChangeShapeType="1" noTextEdit="1"/>
              </p:cNvSpPr>
              <p:nvPr>
                <p:ph idx="11"/>
              </p:nvPr>
            </p:nvSpPr>
            <p:spPr>
              <a:xfrm>
                <a:off x="838200" y="3962456"/>
                <a:ext cx="11125835" cy="2373313"/>
              </a:xfrm>
              <a:blipFill>
                <a:blip r:embed="rId2"/>
                <a:stretch>
                  <a:fillRect l="-684" t="-107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0E171DC1-7BC1-8CC6-B3F0-CBD3A732B0A0}"/>
              </a:ext>
            </a:extLst>
          </p:cNvPr>
          <p:cNvSpPr txBox="1"/>
          <p:nvPr/>
        </p:nvSpPr>
        <p:spPr>
          <a:xfrm>
            <a:off x="4795272" y="690413"/>
            <a:ext cx="6717767" cy="329320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0" i="0" dirty="0">
                <a:solidFill>
                  <a:srgbClr val="222222"/>
                </a:solidFill>
                <a:effectLst/>
                <a:latin typeface="arial" panose="020B0604020202020204" pitchFamily="34" charset="0"/>
              </a:rPr>
              <a:t>1956</a:t>
            </a:r>
            <a:r>
              <a:rPr lang="zh-CN" altLang="en-US" sz="2000" b="0" i="0" dirty="0">
                <a:solidFill>
                  <a:srgbClr val="222222"/>
                </a:solidFill>
                <a:effectLst/>
                <a:latin typeface="arial" panose="020B0604020202020204" pitchFamily="34" charset="0"/>
              </a:rPr>
              <a:t>年，年仅</a:t>
            </a:r>
            <a:r>
              <a:rPr lang="en-US" altLang="zh-CN" sz="2000" b="0" i="0" dirty="0">
                <a:solidFill>
                  <a:srgbClr val="222222"/>
                </a:solidFill>
                <a:effectLst/>
                <a:latin typeface="arial" panose="020B0604020202020204" pitchFamily="34" charset="0"/>
              </a:rPr>
              <a:t>26</a:t>
            </a:r>
            <a:r>
              <a:rPr lang="zh-CN" altLang="en-US" sz="2000" b="0" i="0" dirty="0">
                <a:solidFill>
                  <a:srgbClr val="222222"/>
                </a:solidFill>
                <a:effectLst/>
                <a:latin typeface="arial" panose="020B0604020202020204" pitchFamily="34" charset="0"/>
              </a:rPr>
              <a:t>岁的</a:t>
            </a:r>
            <a:r>
              <a:rPr lang="en" altLang="zh-CN" sz="2000" b="1" i="0" dirty="0">
                <a:solidFill>
                  <a:srgbClr val="333333"/>
                </a:solidFill>
                <a:effectLst/>
                <a:latin typeface="arial" panose="020B0604020202020204" pitchFamily="34" charset="0"/>
              </a:rPr>
              <a:t>Dijkstra</a:t>
            </a:r>
            <a:r>
              <a:rPr lang="zh-CN" altLang="en-US" sz="2000" b="0" i="0" dirty="0">
                <a:solidFill>
                  <a:srgbClr val="222222"/>
                </a:solidFill>
                <a:effectLst/>
                <a:latin typeface="arial" panose="020B0604020202020204" pitchFamily="34" charset="0"/>
              </a:rPr>
              <a:t>当时正试图为一台新型计算机</a:t>
            </a:r>
            <a:r>
              <a:rPr lang="en" altLang="zh-CN" sz="2000" b="0" i="0" dirty="0">
                <a:solidFill>
                  <a:srgbClr val="222222"/>
                </a:solidFill>
                <a:effectLst/>
                <a:latin typeface="arial" panose="020B0604020202020204" pitchFamily="34" charset="0"/>
              </a:rPr>
              <a:t>ARMAC</a:t>
            </a:r>
            <a:r>
              <a:rPr lang="zh-CN" altLang="en-US" sz="2000" b="0" i="0" dirty="0">
                <a:solidFill>
                  <a:srgbClr val="222222"/>
                </a:solidFill>
                <a:effectLst/>
                <a:latin typeface="arial" panose="020B0604020202020204" pitchFamily="34" charset="0"/>
              </a:rPr>
              <a:t>编写一个程序，来展示它的计算能力</a:t>
            </a:r>
            <a:endParaRPr kumimoji="1" lang="en-US" altLang="zh-CN" sz="2000" dirty="0"/>
          </a:p>
          <a:p>
            <a:pPr marL="342900" indent="-342900">
              <a:buFont typeface="Arial" panose="020B0604020202020204" pitchFamily="34" charset="0"/>
              <a:buChar char="•"/>
            </a:pPr>
            <a:r>
              <a:rPr kumimoji="1" lang="zh-CN" altLang="en-US" sz="2000" dirty="0"/>
              <a:t>有一天，他陪未婚妻在阿姆斯特丹</a:t>
            </a:r>
            <a:r>
              <a:rPr kumimoji="1" lang="zh-CN" altLang="en-US" sz="2000" b="1" dirty="0"/>
              <a:t>购物时</a:t>
            </a:r>
            <a:r>
              <a:rPr kumimoji="1" lang="zh-CN" altLang="en-US" sz="2000" dirty="0">
                <a:solidFill>
                  <a:srgbClr val="C00000"/>
                </a:solidFill>
              </a:rPr>
              <a:t>，</a:t>
            </a:r>
            <a:r>
              <a:rPr kumimoji="1" lang="zh-CN" altLang="en-US" sz="2000" dirty="0"/>
              <a:t>走进了一家咖啡馆，在休息的片刻突然有了灵感，想出了一个计算最短路径的算法，即</a:t>
            </a:r>
            <a:r>
              <a:rPr kumimoji="1" lang="en-US" altLang="zh-CN" sz="2000" dirty="0"/>
              <a:t>Dijkstra</a:t>
            </a:r>
            <a:r>
              <a:rPr kumimoji="1" lang="zh-CN" altLang="en-US" sz="2000" dirty="0"/>
              <a:t>算法</a:t>
            </a:r>
          </a:p>
          <a:p>
            <a:pPr marL="342900" indent="-342900">
              <a:buFont typeface="Arial" panose="020B0604020202020204" pitchFamily="34" charset="0"/>
              <a:buChar char="•"/>
            </a:pPr>
            <a:r>
              <a:rPr kumimoji="1" lang="zh-CN" altLang="en-US" sz="2000" dirty="0"/>
              <a:t>在</a:t>
            </a:r>
            <a:r>
              <a:rPr kumimoji="1" lang="zh-CN" altLang="en-US" sz="2000" b="1" dirty="0">
                <a:solidFill>
                  <a:srgbClr val="0070C0"/>
                </a:solidFill>
              </a:rPr>
              <a:t>没有纸和笔</a:t>
            </a:r>
            <a:r>
              <a:rPr kumimoji="1" lang="zh-CN" altLang="en-US" sz="2000" dirty="0"/>
              <a:t>的情况下，他花了大约</a:t>
            </a:r>
            <a:r>
              <a:rPr kumimoji="1" lang="en-US" altLang="zh-CN" sz="2000" dirty="0"/>
              <a:t>20</a:t>
            </a:r>
            <a:r>
              <a:rPr kumimoji="1" lang="zh-CN" altLang="en-US" sz="2000" dirty="0"/>
              <a:t>分钟在脑海中推演出了这个算法的细节</a:t>
            </a:r>
            <a:endParaRPr kumimoji="1" lang="en-US" altLang="zh-CN" sz="2000" dirty="0"/>
          </a:p>
          <a:p>
            <a:pPr marL="342900" indent="-342900">
              <a:buFont typeface="Arial" panose="020B0604020202020204" pitchFamily="34" charset="0"/>
              <a:buChar char="•"/>
            </a:pPr>
            <a:r>
              <a:rPr kumimoji="1" lang="en-US" altLang="zh-CN" sz="2000" dirty="0"/>
              <a:t>1972</a:t>
            </a:r>
            <a:r>
              <a:rPr kumimoji="1" lang="zh-CN" altLang="en-US" sz="2000" dirty="0"/>
              <a:t>年因</a:t>
            </a:r>
            <a:r>
              <a:rPr kumimoji="1" lang="en-US" altLang="zh-CN" sz="2000" dirty="0"/>
              <a:t>ALGOL</a:t>
            </a:r>
            <a:r>
              <a:rPr kumimoji="1" lang="zh-CN" altLang="en-US" sz="2000" dirty="0"/>
              <a:t>第二代编程语言获得</a:t>
            </a:r>
            <a:r>
              <a:rPr kumimoji="1" lang="zh-CN" altLang="en-US" sz="2000" b="1" dirty="0"/>
              <a:t>图灵奖</a:t>
            </a:r>
            <a:endParaRPr kumimoji="1" lang="en-US" altLang="zh-CN" sz="2000" b="1" dirty="0"/>
          </a:p>
          <a:p>
            <a:pPr marL="342900" indent="-342900">
              <a:buFont typeface="Arial" panose="020B0604020202020204" pitchFamily="34" charset="0"/>
              <a:buChar char="•"/>
            </a:pPr>
            <a:r>
              <a:rPr kumimoji="1" lang="zh-CN" altLang="en-US" sz="2000" b="1" dirty="0"/>
              <a:t>传奇</a:t>
            </a:r>
            <a:r>
              <a:rPr kumimoji="1" lang="zh-CN" altLang="en-US" sz="2000" dirty="0"/>
              <a:t>：直到晚年（</a:t>
            </a:r>
            <a:r>
              <a:rPr kumimoji="1" lang="en-US" altLang="zh-CN" sz="2000" dirty="0"/>
              <a:t>2002</a:t>
            </a:r>
            <a:r>
              <a:rPr kumimoji="1" lang="zh-CN" altLang="en-US" sz="2000" dirty="0"/>
              <a:t>年去世）都不（会</a:t>
            </a:r>
            <a:r>
              <a:rPr kumimoji="1" lang="en-US" altLang="zh-CN" sz="2000" dirty="0"/>
              <a:t>?</a:t>
            </a:r>
            <a:r>
              <a:rPr kumimoji="1" lang="zh-CN" altLang="en-US" sz="2000" dirty="0"/>
              <a:t>）读</a:t>
            </a:r>
            <a:r>
              <a:rPr kumimoji="1" lang="en-US" altLang="zh-CN" sz="2000" dirty="0"/>
              <a:t>email,</a:t>
            </a:r>
            <a:r>
              <a:rPr kumimoji="1" lang="zh-CN" altLang="en-US" sz="2000" dirty="0"/>
              <a:t> 每次都是他的助手把</a:t>
            </a:r>
            <a:r>
              <a:rPr kumimoji="1" lang="en-US" altLang="zh-CN" sz="2000" dirty="0"/>
              <a:t>email</a:t>
            </a:r>
            <a:r>
              <a:rPr kumimoji="1" lang="zh-CN" altLang="en-US" sz="2000" dirty="0"/>
              <a:t>打印出来供他阅读</a:t>
            </a:r>
          </a:p>
        </p:txBody>
      </p:sp>
      <p:pic>
        <p:nvPicPr>
          <p:cNvPr id="7" name="Picture 2">
            <a:extLst>
              <a:ext uri="{FF2B5EF4-FFF2-40B4-BE49-F238E27FC236}">
                <a16:creationId xmlns:a16="http://schemas.microsoft.com/office/drawing/2014/main" id="{84C0BC58-FCB4-64C7-4A67-2B86A363E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06" t="8166" b="11542"/>
          <a:stretch/>
        </p:blipFill>
        <p:spPr bwMode="auto">
          <a:xfrm>
            <a:off x="830305" y="1085714"/>
            <a:ext cx="3938691" cy="237331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5E8ED3-A051-EB07-5D7E-D8B6ADAD075A}"/>
              </a:ext>
            </a:extLst>
          </p:cNvPr>
          <p:cNvSpPr txBox="1"/>
          <p:nvPr/>
        </p:nvSpPr>
        <p:spPr>
          <a:xfrm>
            <a:off x="6401117" y="6468335"/>
            <a:ext cx="5599610" cy="369332"/>
          </a:xfrm>
          <a:prstGeom prst="rect">
            <a:avLst/>
          </a:prstGeom>
          <a:solidFill>
            <a:schemeClr val="bg1"/>
          </a:solid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思考：用什么数据结构来记录结点是否放入集合</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中？</a:t>
            </a:r>
          </a:p>
        </p:txBody>
      </p:sp>
    </p:spTree>
    <p:extLst>
      <p:ext uri="{BB962C8B-B14F-4D97-AF65-F5344CB8AC3E}">
        <p14:creationId xmlns:p14="http://schemas.microsoft.com/office/powerpoint/2010/main" val="6972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Dijkstra算法：邻接表</a:t>
            </a:r>
            <a:r>
              <a:rPr lang="en-US" altLang="zh-CN" dirty="0"/>
              <a:t>+</a:t>
            </a:r>
            <a:r>
              <a:rPr lang="zh-CN" altLang="en-US" dirty="0"/>
              <a:t>顺序查找</a:t>
            </a:r>
          </a:p>
        </p:txBody>
      </p:sp>
      <mc:AlternateContent xmlns:mc="http://schemas.openxmlformats.org/markup-compatibility/2006" xmlns:a14="http://schemas.microsoft.com/office/drawing/2010/main">
        <mc:Choice Requires="a14">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2222209" y="1126158"/>
                <a:ext cx="8602309" cy="4639919"/>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spcBef>
                    <a:spcPts val="0"/>
                  </a:spcBef>
                </a:pPr>
                <a:r>
                  <a:rPr lang="zh-CN" altLang="en-US" b="1" dirty="0">
                    <a:solidFill>
                      <a:schemeClr val="bg1"/>
                    </a:solidFill>
                    <a:sym typeface="+mn-ea"/>
                  </a:rPr>
                  <a:t>算法</a:t>
                </a:r>
                <a:r>
                  <a:rPr lang="zh-CN" altLang="en-US" dirty="0">
                    <a:solidFill>
                      <a:schemeClr val="bg1"/>
                    </a:solidFill>
                    <a:sym typeface="+mn-ea"/>
                  </a:rPr>
                  <a:t>：单源最短路径 </a:t>
                </a:r>
                <a:r>
                  <a:rPr lang="en-US" altLang="zh-CN" dirty="0">
                    <a:solidFill>
                      <a:schemeClr val="bg1"/>
                    </a:solidFill>
                    <a:sym typeface="+mn-ea"/>
                  </a:rPr>
                  <a:t>Dijkstra(</a:t>
                </a:r>
                <a:r>
                  <a:rPr lang="en-US" altLang="zh-CN" sz="2400" i="1" dirty="0">
                    <a:solidFill>
                      <a:schemeClr val="bg1"/>
                    </a:solidFill>
                    <a:latin typeface="Times New Roman" panose="02020603050405020304" pitchFamily="18" charset="0"/>
                    <a:cs typeface="Times New Roman" panose="02020603050405020304" pitchFamily="18" charset="0"/>
                    <a:sym typeface="+mn-ea"/>
                  </a:rPr>
                  <a:t>graph,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dirty="0">
                    <a:solidFill>
                      <a:schemeClr val="bg1"/>
                    </a:solidFill>
                    <a:sym typeface="+mn-ea"/>
                  </a:rPr>
                  <a:t>)</a:t>
                </a:r>
              </a:p>
              <a:p>
                <a:pPr>
                  <a:lnSpc>
                    <a:spcPts val="2800"/>
                  </a:lnSpc>
                  <a:spcBef>
                    <a:spcPts val="0"/>
                  </a:spcBef>
                </a:pPr>
                <a:r>
                  <a:rPr lang="zh-CN" altLang="en-US" dirty="0">
                    <a:solidFill>
                      <a:schemeClr val="bg1"/>
                    </a:solidFill>
                    <a:sym typeface="+mn-ea"/>
                  </a:rPr>
                  <a:t>输入：图的邻接链表</a:t>
                </a:r>
                <a:r>
                  <a:rPr lang="en-US" altLang="zh-CN" dirty="0">
                    <a:solidFill>
                      <a:schemeClr val="bg1"/>
                    </a:solidFill>
                    <a:sym typeface="+mn-ea"/>
                  </a:rPr>
                  <a:t>graph</a:t>
                </a:r>
                <a:r>
                  <a:rPr lang="zh-CN" altLang="en-US" dirty="0">
                    <a:solidFill>
                      <a:schemeClr val="bg1"/>
                    </a:solidFill>
                    <a:sym typeface="+mn-ea"/>
                  </a:rPr>
                  <a:t>，起点</a:t>
                </a:r>
                <a:r>
                  <a:rPr lang="en-US" altLang="zh-CN" dirty="0">
                    <a:solidFill>
                      <a:schemeClr val="bg1"/>
                    </a:solidFill>
                    <a:sym typeface="+mn-ea"/>
                  </a:rPr>
                  <a:t>s</a:t>
                </a:r>
              </a:p>
              <a:p>
                <a:pPr>
                  <a:lnSpc>
                    <a:spcPts val="2800"/>
                  </a:lnSpc>
                  <a:spcBef>
                    <a:spcPts val="0"/>
                  </a:spcBef>
                </a:pPr>
                <a:r>
                  <a:rPr lang="zh-CN" altLang="en-US" dirty="0">
                    <a:solidFill>
                      <a:schemeClr val="bg1"/>
                    </a:solidFill>
                    <a:sym typeface="+mn-ea"/>
                  </a:rPr>
                  <a:t>输出：从起点</a:t>
                </a:r>
                <a:r>
                  <a:rPr lang="en-US" altLang="zh-CN" dirty="0">
                    <a:solidFill>
                      <a:schemeClr val="bg1"/>
                    </a:solidFill>
                    <a:sym typeface="+mn-ea"/>
                  </a:rPr>
                  <a:t>s</a:t>
                </a:r>
                <a:r>
                  <a:rPr lang="zh-CN" altLang="en-US" dirty="0">
                    <a:solidFill>
                      <a:schemeClr val="bg1"/>
                    </a:solidFill>
                    <a:sym typeface="+mn-ea"/>
                  </a:rPr>
                  <a:t>到各结点的最短路径</a:t>
                </a:r>
                <a:r>
                  <a:rPr lang="en-US" altLang="zh-CN" dirty="0">
                    <a:solidFill>
                      <a:schemeClr val="bg1"/>
                    </a:solidFill>
                    <a:sym typeface="+mn-ea"/>
                  </a:rPr>
                  <a:t>path</a:t>
                </a:r>
                <a:r>
                  <a:rPr lang="zh-CN" altLang="en-US" dirty="0">
                    <a:solidFill>
                      <a:schemeClr val="bg1"/>
                    </a:solidFill>
                    <a:sym typeface="+mn-ea"/>
                  </a:rPr>
                  <a:t>以及最短路径长度</a:t>
                </a:r>
                <a:r>
                  <a:rPr lang="en-US" altLang="zh-CN" dirty="0" err="1">
                    <a:solidFill>
                      <a:schemeClr val="bg1"/>
                    </a:solidFill>
                    <a:sym typeface="+mn-ea"/>
                  </a:rPr>
                  <a:t>dist</a:t>
                </a:r>
                <a:endParaRPr lang="en-US" altLang="zh-CN" dirty="0">
                  <a:solidFill>
                    <a:schemeClr val="bg1"/>
                  </a:solidFill>
                  <a:sym typeface="+mn-ea"/>
                </a:endParaRPr>
              </a:p>
              <a:p>
                <a:pPr>
                  <a:lnSpc>
                    <a:spcPts val="2800"/>
                  </a:lnSpc>
                  <a:spcBef>
                    <a:spcPts val="0"/>
                  </a:spcBef>
                </a:pPr>
                <a:r>
                  <a:rPr lang="en-US" altLang="zh-CN" dirty="0">
                    <a:solidFill>
                      <a:schemeClr val="bg1"/>
                    </a:solidFill>
                    <a:sym typeface="+mn-ea"/>
                  </a:rPr>
                  <a:t>—————————————————————</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graph.n_verts</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结点数</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for</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to</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do</a:t>
                </a: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rgbClr val="FFFF00"/>
                    </a:solidFill>
                    <a:latin typeface="Times New Roman" panose="02020603050405020304" pitchFamily="18" charset="0"/>
                    <a:cs typeface="Times New Roman" panose="02020603050405020304" pitchFamily="18" charset="0"/>
                    <a:sym typeface="+mn-ea"/>
                  </a:rPr>
                  <a:t>初始化所有结点</a:t>
                </a:r>
                <a:endParaRPr lang="en-US" altLang="zh-CN" dirty="0">
                  <a:solidFill>
                    <a:srgbClr val="FFFF00"/>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a:solidFill>
                      <a:schemeClr val="bg1"/>
                    </a:solidFill>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长度设置成无穷大</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rgbClr val="FFFF00"/>
                    </a:solidFill>
                    <a:latin typeface="Times New Roman" panose="02020603050405020304" pitchFamily="18" charset="0"/>
                    <a:cs typeface="Times New Roman" panose="02020603050405020304" pitchFamily="18" charset="0"/>
                    <a:sym typeface="+mn-ea"/>
                  </a:rPr>
                  <a:t>collectedist</a:t>
                </a:r>
                <a:r>
                  <a:rPr lang="en-US" altLang="zh-CN" sz="2400" dirty="0">
                    <a:solidFill>
                      <a:srgbClr val="FFFF00"/>
                    </a:solidFill>
                    <a:latin typeface="Times New Roman" panose="02020603050405020304" pitchFamily="18" charset="0"/>
                    <a:cs typeface="Times New Roman" panose="02020603050405020304" pitchFamily="18" charset="0"/>
                    <a:sym typeface="+mn-ea"/>
                  </a:rPr>
                  <a:t>[</a:t>
                </a:r>
                <a:r>
                  <a:rPr lang="en-US" altLang="zh-CN" sz="2400" i="1" dirty="0" err="1">
                    <a:solidFill>
                      <a:srgbClr val="FFFF00"/>
                    </a:solidFill>
                    <a:latin typeface="Times New Roman" panose="02020603050405020304" pitchFamily="18" charset="0"/>
                    <a:cs typeface="Times New Roman" panose="02020603050405020304" pitchFamily="18" charset="0"/>
                    <a:sym typeface="+mn-ea"/>
                  </a:rPr>
                  <a:t>i</a:t>
                </a:r>
                <a:r>
                  <a:rPr lang="en-US" altLang="zh-CN" sz="2400" dirty="0">
                    <a:solidFill>
                      <a:srgbClr val="FFFF00"/>
                    </a:solidFill>
                    <a:latin typeface="Times New Roman" panose="02020603050405020304" pitchFamily="18" charset="0"/>
                    <a:cs typeface="Times New Roman" panose="02020603050405020304" pitchFamily="18" charset="0"/>
                    <a:sym typeface="+mn-ea"/>
                  </a:rPr>
                  <a:t>]</a:t>
                </a:r>
                <a:r>
                  <a:rPr lang="zh-CN" altLang="en-US" sz="2400" dirty="0">
                    <a:solidFill>
                      <a:srgbClr val="FFFF00"/>
                    </a:solidFill>
                    <a:latin typeface="Times New Roman" panose="02020603050405020304" pitchFamily="18" charset="0"/>
                    <a:cs typeface="Times New Roman" panose="02020603050405020304" pitchFamily="18" charset="0"/>
                    <a:sym typeface="+mn-ea"/>
                  </a:rPr>
                  <a:t> ← </a:t>
                </a:r>
                <a:r>
                  <a:rPr lang="en-US" altLang="zh-CN" sz="2400" b="1" dirty="0">
                    <a:solidFill>
                      <a:srgbClr val="FFFF00"/>
                    </a:solidFill>
                    <a:latin typeface="Times New Roman" panose="02020603050405020304" pitchFamily="18" charset="0"/>
                    <a:cs typeface="Times New Roman" panose="02020603050405020304" pitchFamily="18" charset="0"/>
                    <a:sym typeface="+mn-ea"/>
                  </a:rPr>
                  <a:t>false</a:t>
                </a:r>
                <a:r>
                  <a:rPr lang="zh-CN" altLang="en-US" sz="2400" b="1" dirty="0">
                    <a:solidFill>
                      <a:srgbClr val="FFFF00"/>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所有结点的最短路径未定，即</a:t>
                </a:r>
                <a:r>
                  <a:rPr lang="en-US" altLang="zh-CN" dirty="0">
                    <a:solidFill>
                      <a:schemeClr val="bg1"/>
                    </a:solidFill>
                    <a:sym typeface="+mn-ea"/>
                  </a:rPr>
                  <a:t>S</a:t>
                </a:r>
                <a:r>
                  <a:rPr lang="zh-CN" altLang="en-US" dirty="0">
                    <a:solidFill>
                      <a:schemeClr val="bg1"/>
                    </a:solidFill>
                    <a:sym typeface="+mn-ea"/>
                  </a:rPr>
                  <a:t>是空集</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起点的距离</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起点没有前驱结点</a:t>
                </a:r>
                <a:endParaRPr lang="en-US" altLang="zh-CN"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collectedist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true</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dirty="0">
                    <a:solidFill>
                      <a:schemeClr val="bg1"/>
                    </a:solidFill>
                    <a:latin typeface="Times New Roman" panose="02020603050405020304" pitchFamily="18" charset="0"/>
                    <a:cs typeface="Times New Roman" panose="02020603050405020304" pitchFamily="18" charset="0"/>
                    <a:sym typeface="+mn-ea"/>
                  </a:rPr>
                  <a:t>/</a:t>
                </a:r>
                <a:r>
                  <a:rPr lang="zh-CN" altLang="en-US" dirty="0">
                    <a:solidFill>
                      <a:schemeClr val="bg1"/>
                    </a:solidFill>
                    <a:latin typeface="Times New Roman" panose="02020603050405020304" pitchFamily="18" charset="0"/>
                    <a:cs typeface="Times New Roman" panose="02020603050405020304" pitchFamily="18" charset="0"/>
                    <a:sym typeface="+mn-ea"/>
                  </a:rPr>
                  <a:t>把起点</a:t>
                </a:r>
                <a:r>
                  <a:rPr lang="en-US" altLang="zh-CN" dirty="0">
                    <a:solidFill>
                      <a:schemeClr val="bg1"/>
                    </a:solidFill>
                    <a:latin typeface="Times New Roman" panose="02020603050405020304" pitchFamily="18" charset="0"/>
                    <a:cs typeface="Times New Roman" panose="02020603050405020304" pitchFamily="18" charset="0"/>
                    <a:sym typeface="+mn-ea"/>
                  </a:rPr>
                  <a:t>s</a:t>
                </a:r>
                <a:r>
                  <a:rPr lang="zh-CN" altLang="en-US" dirty="0">
                    <a:solidFill>
                      <a:schemeClr val="bg1"/>
                    </a:solidFill>
                    <a:latin typeface="Times New Roman" panose="02020603050405020304" pitchFamily="18" charset="0"/>
                    <a:cs typeface="Times New Roman" panose="02020603050405020304" pitchFamily="18" charset="0"/>
                    <a:sym typeface="+mn-ea"/>
                  </a:rPr>
                  <a:t>放入</a:t>
                </a:r>
                <a:r>
                  <a:rPr lang="en-US" altLang="zh-CN" dirty="0">
                    <a:solidFill>
                      <a:schemeClr val="bg1"/>
                    </a:solidFill>
                    <a:latin typeface="Times New Roman" panose="02020603050405020304" pitchFamily="18" charset="0"/>
                    <a:cs typeface="Times New Roman" panose="02020603050405020304" pitchFamily="18" charset="0"/>
                    <a:sym typeface="+mn-ea"/>
                  </a:rPr>
                  <a:t>S</a:t>
                </a:r>
                <a:r>
                  <a:rPr lang="zh-CN" altLang="en-US" dirty="0">
                    <a:solidFill>
                      <a:schemeClr val="bg1"/>
                    </a:solidFill>
                    <a:latin typeface="Times New Roman" panose="02020603050405020304" pitchFamily="18" charset="0"/>
                    <a:cs typeface="Times New Roman" panose="02020603050405020304" pitchFamily="18" charset="0"/>
                    <a:sym typeface="+mn-ea"/>
                  </a:rPr>
                  <a:t>，确定最短路径</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p:txBody>
          </p:sp>
        </mc:Choice>
        <mc:Fallback xmlns="">
          <p:sp>
            <p:nvSpPr>
              <p:cNvPr id="13" name="内容占位符 4">
                <a:extLst>
                  <a:ext uri="{FF2B5EF4-FFF2-40B4-BE49-F238E27FC236}">
                    <a16:creationId xmlns:a16="http://schemas.microsoft.com/office/drawing/2014/main" id="{CB05340C-C702-7D3E-1851-0B89F75EA9EE}"/>
                  </a:ext>
                </a:extLst>
              </p:cNvPr>
              <p:cNvSpPr txBox="1">
                <a:spLocks noRot="1" noChangeAspect="1" noMove="1" noResize="1" noEditPoints="1" noAdjustHandles="1" noChangeArrowheads="1" noChangeShapeType="1" noTextEdit="1"/>
              </p:cNvSpPr>
              <p:nvPr/>
            </p:nvSpPr>
            <p:spPr>
              <a:xfrm>
                <a:off x="2222209" y="1126158"/>
                <a:ext cx="8602309" cy="4639919"/>
              </a:xfrm>
              <a:prstGeom prst="rect">
                <a:avLst/>
              </a:prstGeom>
              <a:blipFill>
                <a:blip r:embed="rId2"/>
                <a:stretch>
                  <a:fillRect l="-1032" t="-109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3E87549-DF44-13F2-A42C-C00C4D1744DC}"/>
              </a:ext>
            </a:extLst>
          </p:cNvPr>
          <p:cNvSpPr txBox="1"/>
          <p:nvPr/>
        </p:nvSpPr>
        <p:spPr>
          <a:xfrm>
            <a:off x="4403124" y="5889863"/>
            <a:ext cx="7126951"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顺序表（数组）</a:t>
            </a:r>
            <a:r>
              <a:rPr kumimoji="1" lang="en-US" altLang="zh-CN" dirty="0" err="1">
                <a:latin typeface="Microsoft YaHei" panose="020B0503020204020204" pitchFamily="34" charset="-122"/>
                <a:ea typeface="Microsoft YaHei" panose="020B0503020204020204" pitchFamily="34" charset="-122"/>
              </a:rPr>
              <a:t>collectedist</a:t>
            </a:r>
            <a:r>
              <a:rPr kumimoji="1" lang="en-US" altLang="zh-CN" dirty="0">
                <a:latin typeface="Microsoft YaHei" panose="020B0503020204020204" pitchFamily="34" charset="-122"/>
                <a:ea typeface="Microsoft YaHei" panose="020B0503020204020204" pitchFamily="34" charset="-122"/>
              </a:rPr>
              <a:t>[0..n-1]</a:t>
            </a:r>
            <a:r>
              <a:rPr kumimoji="1" lang="zh-CN" altLang="en-US" dirty="0">
                <a:latin typeface="Microsoft YaHei" panose="020B0503020204020204" pitchFamily="34" charset="-122"/>
                <a:ea typeface="Microsoft YaHei" panose="020B0503020204020204" pitchFamily="34" charset="-122"/>
              </a:rPr>
              <a:t>记录各结点是否确定最短路径</a:t>
            </a:r>
          </a:p>
        </p:txBody>
      </p:sp>
      <p:sp>
        <p:nvSpPr>
          <p:cNvPr id="8" name="副标题 2">
            <a:extLst>
              <a:ext uri="{FF2B5EF4-FFF2-40B4-BE49-F238E27FC236}">
                <a16:creationId xmlns:a16="http://schemas.microsoft.com/office/drawing/2014/main" id="{77B3D37F-29DF-B651-B7AE-4997DAFD3BB3}"/>
              </a:ext>
            </a:extLst>
          </p:cNvPr>
          <p:cNvSpPr>
            <a:spLocks noGrp="1"/>
          </p:cNvSpPr>
          <p:nvPr>
            <p:ph type="subTitle" idx="1"/>
          </p:nvPr>
        </p:nvSpPr>
        <p:spPr/>
        <p:txBody>
          <a:bodyPr/>
          <a:lstStyle/>
          <a:p>
            <a:r>
              <a:rPr lang="en-US" altLang="zh-CN" dirty="0"/>
              <a:t>8.2 </a:t>
            </a:r>
            <a:r>
              <a:rPr lang="zh-CN" altLang="en-US" dirty="0"/>
              <a:t>最短路径算法</a:t>
            </a:r>
          </a:p>
        </p:txBody>
      </p:sp>
    </p:spTree>
    <p:extLst>
      <p:ext uri="{BB962C8B-B14F-4D97-AF65-F5344CB8AC3E}">
        <p14:creationId xmlns:p14="http://schemas.microsoft.com/office/powerpoint/2010/main" val="197787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1F7D0214-41A9-180C-306F-B90A19C57182}"/>
              </a:ext>
            </a:extLst>
          </p:cNvPr>
          <p:cNvSpPr>
            <a:spLocks noChangeAspect="1"/>
          </p:cNvSpPr>
          <p:nvPr>
            <p:custDataLst>
              <p:tags r:id="rId2"/>
            </p:custDataLst>
          </p:nvPr>
        </p:nvSpPr>
        <p:spPr>
          <a:xfrm>
            <a:off x="1594365" y="2316057"/>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E53D1A3E-43D9-C7CF-95EE-3BFFE1072114}"/>
              </a:ext>
            </a:extLst>
          </p:cNvPr>
          <p:cNvSpPr>
            <a:spLocks noChangeAspect="1"/>
          </p:cNvSpPr>
          <p:nvPr>
            <p:custDataLst>
              <p:tags r:id="rId3"/>
            </p:custDataLst>
          </p:nvPr>
        </p:nvSpPr>
        <p:spPr>
          <a:xfrm>
            <a:off x="1623307" y="4459554"/>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1DD2315A-FFE0-F83A-A809-10C89AB2DC15}"/>
              </a:ext>
            </a:extLst>
          </p:cNvPr>
          <p:cNvSpPr>
            <a:spLocks noChangeAspect="1"/>
          </p:cNvSpPr>
          <p:nvPr>
            <p:custDataLst>
              <p:tags r:id="rId4"/>
            </p:custDataLst>
          </p:nvPr>
        </p:nvSpPr>
        <p:spPr>
          <a:xfrm>
            <a:off x="6804025" y="2270363"/>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4CEB3537-13B9-23EF-2BBB-45E8749C7479}"/>
              </a:ext>
            </a:extLst>
          </p:cNvPr>
          <p:cNvSpPr>
            <a:spLocks noChangeAspect="1"/>
          </p:cNvSpPr>
          <p:nvPr>
            <p:custDataLst>
              <p:tags r:id="rId5"/>
            </p:custDataLst>
          </p:nvPr>
        </p:nvSpPr>
        <p:spPr>
          <a:xfrm>
            <a:off x="6824943" y="4446127"/>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622D301A-2185-5EC4-AD5B-CB6835CD8933}"/>
              </a:ext>
            </a:extLst>
          </p:cNvPr>
          <p:cNvSpPr/>
          <p:nvPr>
            <p:custDataLst>
              <p:tags r:id="rId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42" name="组合 41">
            <a:extLst>
              <a:ext uri="{FF2B5EF4-FFF2-40B4-BE49-F238E27FC236}">
                <a16:creationId xmlns:a16="http://schemas.microsoft.com/office/drawing/2014/main" id="{A51C8AB9-8182-E054-F280-435865091B52}"/>
              </a:ext>
            </a:extLst>
          </p:cNvPr>
          <p:cNvGrpSpPr/>
          <p:nvPr/>
        </p:nvGrpSpPr>
        <p:grpSpPr>
          <a:xfrm>
            <a:off x="2638581" y="1757680"/>
            <a:ext cx="1173324" cy="1566765"/>
            <a:chOff x="7917284" y="2050143"/>
            <a:chExt cx="1173324" cy="1566765"/>
          </a:xfrm>
        </p:grpSpPr>
        <p:sp>
          <p:nvSpPr>
            <p:cNvPr id="24" name="椭圆 23">
              <a:extLst>
                <a:ext uri="{FF2B5EF4-FFF2-40B4-BE49-F238E27FC236}">
                  <a16:creationId xmlns:a16="http://schemas.microsoft.com/office/drawing/2014/main" id="{BF27E960-144F-1C50-D058-53E4D3BB5287}"/>
                </a:ext>
              </a:extLst>
            </p:cNvPr>
            <p:cNvSpPr/>
            <p:nvPr/>
          </p:nvSpPr>
          <p:spPr>
            <a:xfrm>
              <a:off x="8285584" y="20501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8" name="椭圆 27">
              <a:extLst>
                <a:ext uri="{FF2B5EF4-FFF2-40B4-BE49-F238E27FC236}">
                  <a16:creationId xmlns:a16="http://schemas.microsoft.com/office/drawing/2014/main" id="{C1B95A85-4485-3047-0724-B70930ED72F8}"/>
                </a:ext>
              </a:extLst>
            </p:cNvPr>
            <p:cNvSpPr/>
            <p:nvPr/>
          </p:nvSpPr>
          <p:spPr>
            <a:xfrm>
              <a:off x="7917284" y="26597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29" name="椭圆 28">
              <a:extLst>
                <a:ext uri="{FF2B5EF4-FFF2-40B4-BE49-F238E27FC236}">
                  <a16:creationId xmlns:a16="http://schemas.microsoft.com/office/drawing/2014/main" id="{B63574B6-E830-181B-7234-66AD8C744015}"/>
                </a:ext>
              </a:extLst>
            </p:cNvPr>
            <p:cNvSpPr/>
            <p:nvPr/>
          </p:nvSpPr>
          <p:spPr>
            <a:xfrm>
              <a:off x="8714792" y="2632888"/>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30" name="椭圆 29">
              <a:extLst>
                <a:ext uri="{FF2B5EF4-FFF2-40B4-BE49-F238E27FC236}">
                  <a16:creationId xmlns:a16="http://schemas.microsoft.com/office/drawing/2014/main" id="{2B053297-093C-5799-80FD-F1F64AB91C5E}"/>
                </a:ext>
              </a:extLst>
            </p:cNvPr>
            <p:cNvSpPr/>
            <p:nvPr/>
          </p:nvSpPr>
          <p:spPr>
            <a:xfrm>
              <a:off x="8338976" y="3241092"/>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32" name="直线箭头连接符 31">
              <a:extLst>
                <a:ext uri="{FF2B5EF4-FFF2-40B4-BE49-F238E27FC236}">
                  <a16:creationId xmlns:a16="http://schemas.microsoft.com/office/drawing/2014/main" id="{21E23A41-CFD8-B22F-A7F3-BC6A3F059C5A}"/>
                </a:ext>
              </a:extLst>
            </p:cNvPr>
            <p:cNvCxnSpPr>
              <a:cxnSpLocks/>
              <a:stCxn id="24" idx="3"/>
              <a:endCxn id="28" idx="0"/>
            </p:cNvCxnSpPr>
            <p:nvPr/>
          </p:nvCxnSpPr>
          <p:spPr>
            <a:xfrm flipH="1">
              <a:off x="8105192" y="2370922"/>
              <a:ext cx="235429" cy="2888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B1DF482-899E-3C8E-5DFE-7F82DE8D1FB4}"/>
                </a:ext>
              </a:extLst>
            </p:cNvPr>
            <p:cNvCxnSpPr>
              <a:cxnSpLocks/>
              <a:stCxn id="24" idx="5"/>
              <a:endCxn id="29" idx="0"/>
            </p:cNvCxnSpPr>
            <p:nvPr/>
          </p:nvCxnSpPr>
          <p:spPr>
            <a:xfrm>
              <a:off x="8606363" y="2370922"/>
              <a:ext cx="296337" cy="2619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33E7B2B4-0C1C-686F-2A9F-D67BE6948051}"/>
                </a:ext>
              </a:extLst>
            </p:cNvPr>
            <p:cNvCxnSpPr>
              <a:cxnSpLocks/>
              <a:stCxn id="28" idx="4"/>
              <a:endCxn id="30" idx="1"/>
            </p:cNvCxnSpPr>
            <p:nvPr/>
          </p:nvCxnSpPr>
          <p:spPr>
            <a:xfrm>
              <a:off x="8105192" y="3035559"/>
              <a:ext cx="288821" cy="2605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C507BC2B-C3AD-5081-CB8C-23CB01AC3BF1}"/>
              </a:ext>
            </a:extLst>
          </p:cNvPr>
          <p:cNvGrpSpPr/>
          <p:nvPr/>
        </p:nvGrpSpPr>
        <p:grpSpPr>
          <a:xfrm>
            <a:off x="2661519" y="3932649"/>
            <a:ext cx="1173324" cy="1566765"/>
            <a:chOff x="7917284" y="2050143"/>
            <a:chExt cx="1173324" cy="1566765"/>
          </a:xfrm>
        </p:grpSpPr>
        <p:sp>
          <p:nvSpPr>
            <p:cNvPr id="44" name="椭圆 43">
              <a:extLst>
                <a:ext uri="{FF2B5EF4-FFF2-40B4-BE49-F238E27FC236}">
                  <a16:creationId xmlns:a16="http://schemas.microsoft.com/office/drawing/2014/main" id="{52FC2AC5-65C0-2669-D637-9A7816B25847}"/>
                </a:ext>
              </a:extLst>
            </p:cNvPr>
            <p:cNvSpPr/>
            <p:nvPr/>
          </p:nvSpPr>
          <p:spPr>
            <a:xfrm>
              <a:off x="8285584" y="20501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45" name="椭圆 44">
              <a:extLst>
                <a:ext uri="{FF2B5EF4-FFF2-40B4-BE49-F238E27FC236}">
                  <a16:creationId xmlns:a16="http://schemas.microsoft.com/office/drawing/2014/main" id="{392ABA19-8687-103F-281A-B93B20603858}"/>
                </a:ext>
              </a:extLst>
            </p:cNvPr>
            <p:cNvSpPr/>
            <p:nvPr/>
          </p:nvSpPr>
          <p:spPr>
            <a:xfrm>
              <a:off x="7917284" y="26597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46" name="椭圆 45">
              <a:extLst>
                <a:ext uri="{FF2B5EF4-FFF2-40B4-BE49-F238E27FC236}">
                  <a16:creationId xmlns:a16="http://schemas.microsoft.com/office/drawing/2014/main" id="{F33ACD7A-72DF-E2D2-4F55-2F6F28299D81}"/>
                </a:ext>
              </a:extLst>
            </p:cNvPr>
            <p:cNvSpPr/>
            <p:nvPr/>
          </p:nvSpPr>
          <p:spPr>
            <a:xfrm>
              <a:off x="8714792" y="2632888"/>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47" name="椭圆 46">
              <a:extLst>
                <a:ext uri="{FF2B5EF4-FFF2-40B4-BE49-F238E27FC236}">
                  <a16:creationId xmlns:a16="http://schemas.microsoft.com/office/drawing/2014/main" id="{644127DE-F6AC-E4B6-285C-351DCDEBC8DF}"/>
                </a:ext>
              </a:extLst>
            </p:cNvPr>
            <p:cNvSpPr/>
            <p:nvPr/>
          </p:nvSpPr>
          <p:spPr>
            <a:xfrm>
              <a:off x="8338976" y="3241092"/>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48" name="直线箭头连接符 47">
              <a:extLst>
                <a:ext uri="{FF2B5EF4-FFF2-40B4-BE49-F238E27FC236}">
                  <a16:creationId xmlns:a16="http://schemas.microsoft.com/office/drawing/2014/main" id="{ECA3A98F-9139-1B3D-7D65-5C966ED4A6D0}"/>
                </a:ext>
              </a:extLst>
            </p:cNvPr>
            <p:cNvCxnSpPr>
              <a:cxnSpLocks/>
              <a:stCxn id="44" idx="3"/>
              <a:endCxn id="45" idx="0"/>
            </p:cNvCxnSpPr>
            <p:nvPr/>
          </p:nvCxnSpPr>
          <p:spPr>
            <a:xfrm flipH="1">
              <a:off x="8105192" y="2370922"/>
              <a:ext cx="235429" cy="2888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D4CA345B-9166-CD08-953F-E4E67342C75F}"/>
                </a:ext>
              </a:extLst>
            </p:cNvPr>
            <p:cNvCxnSpPr>
              <a:cxnSpLocks/>
              <a:stCxn id="44" idx="5"/>
              <a:endCxn id="46" idx="0"/>
            </p:cNvCxnSpPr>
            <p:nvPr/>
          </p:nvCxnSpPr>
          <p:spPr>
            <a:xfrm>
              <a:off x="8606363" y="2370922"/>
              <a:ext cx="296337" cy="2619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897A013D-863E-D7C1-F602-D6898D88FFB9}"/>
                </a:ext>
              </a:extLst>
            </p:cNvPr>
            <p:cNvCxnSpPr>
              <a:cxnSpLocks/>
              <a:stCxn id="46" idx="4"/>
              <a:endCxn id="47" idx="7"/>
            </p:cNvCxnSpPr>
            <p:nvPr/>
          </p:nvCxnSpPr>
          <p:spPr>
            <a:xfrm flipH="1">
              <a:off x="8659755" y="3008704"/>
              <a:ext cx="242945" cy="2874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cxnSp>
        <p:nvCxnSpPr>
          <p:cNvPr id="51" name="直线箭头连接符 50">
            <a:extLst>
              <a:ext uri="{FF2B5EF4-FFF2-40B4-BE49-F238E27FC236}">
                <a16:creationId xmlns:a16="http://schemas.microsoft.com/office/drawing/2014/main" id="{18258875-A0D8-3C3F-723E-2F4B1012718D}"/>
              </a:ext>
            </a:extLst>
          </p:cNvPr>
          <p:cNvCxnSpPr>
            <a:cxnSpLocks/>
            <a:stCxn id="46" idx="2"/>
            <a:endCxn id="45" idx="6"/>
          </p:cNvCxnSpPr>
          <p:nvPr/>
        </p:nvCxnSpPr>
        <p:spPr>
          <a:xfrm flipH="1">
            <a:off x="3037335" y="4703302"/>
            <a:ext cx="421692" cy="268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A7A86D4D-8B64-1703-23F9-B7EC7E442E39}"/>
              </a:ext>
            </a:extLst>
          </p:cNvPr>
          <p:cNvGrpSpPr/>
          <p:nvPr/>
        </p:nvGrpSpPr>
        <p:grpSpPr>
          <a:xfrm>
            <a:off x="7892703" y="1744155"/>
            <a:ext cx="1173324" cy="1566765"/>
            <a:chOff x="7917284" y="2050143"/>
            <a:chExt cx="1173324" cy="1566765"/>
          </a:xfrm>
        </p:grpSpPr>
        <p:sp>
          <p:nvSpPr>
            <p:cNvPr id="57" name="椭圆 56">
              <a:extLst>
                <a:ext uri="{FF2B5EF4-FFF2-40B4-BE49-F238E27FC236}">
                  <a16:creationId xmlns:a16="http://schemas.microsoft.com/office/drawing/2014/main" id="{6BB5F885-3DFF-B8D7-9340-3EF322188F61}"/>
                </a:ext>
              </a:extLst>
            </p:cNvPr>
            <p:cNvSpPr/>
            <p:nvPr/>
          </p:nvSpPr>
          <p:spPr>
            <a:xfrm>
              <a:off x="8285584" y="20501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8" name="椭圆 57">
              <a:extLst>
                <a:ext uri="{FF2B5EF4-FFF2-40B4-BE49-F238E27FC236}">
                  <a16:creationId xmlns:a16="http://schemas.microsoft.com/office/drawing/2014/main" id="{B9C30A80-608C-ECAD-1A63-0E13566C4D20}"/>
                </a:ext>
              </a:extLst>
            </p:cNvPr>
            <p:cNvSpPr/>
            <p:nvPr/>
          </p:nvSpPr>
          <p:spPr>
            <a:xfrm>
              <a:off x="7917284" y="26597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59" name="椭圆 58">
              <a:extLst>
                <a:ext uri="{FF2B5EF4-FFF2-40B4-BE49-F238E27FC236}">
                  <a16:creationId xmlns:a16="http://schemas.microsoft.com/office/drawing/2014/main" id="{9D644519-83C6-3F44-63DB-D4AC9EF07FFC}"/>
                </a:ext>
              </a:extLst>
            </p:cNvPr>
            <p:cNvSpPr/>
            <p:nvPr/>
          </p:nvSpPr>
          <p:spPr>
            <a:xfrm>
              <a:off x="8714792" y="2632888"/>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60" name="椭圆 59">
              <a:extLst>
                <a:ext uri="{FF2B5EF4-FFF2-40B4-BE49-F238E27FC236}">
                  <a16:creationId xmlns:a16="http://schemas.microsoft.com/office/drawing/2014/main" id="{F999D245-798C-CB09-9E53-E087BE2C5F2B}"/>
                </a:ext>
              </a:extLst>
            </p:cNvPr>
            <p:cNvSpPr/>
            <p:nvPr/>
          </p:nvSpPr>
          <p:spPr>
            <a:xfrm>
              <a:off x="8338976" y="3241092"/>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61" name="直线箭头连接符 60">
              <a:extLst>
                <a:ext uri="{FF2B5EF4-FFF2-40B4-BE49-F238E27FC236}">
                  <a16:creationId xmlns:a16="http://schemas.microsoft.com/office/drawing/2014/main" id="{E70942F4-8969-1F25-C309-E7163AB06B6F}"/>
                </a:ext>
              </a:extLst>
            </p:cNvPr>
            <p:cNvCxnSpPr>
              <a:cxnSpLocks/>
              <a:stCxn id="57" idx="3"/>
              <a:endCxn id="58" idx="0"/>
            </p:cNvCxnSpPr>
            <p:nvPr/>
          </p:nvCxnSpPr>
          <p:spPr>
            <a:xfrm flipH="1">
              <a:off x="8105192" y="2370922"/>
              <a:ext cx="235429" cy="2888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8372F0ED-6A22-D9A7-1176-069DE0C824BF}"/>
                </a:ext>
              </a:extLst>
            </p:cNvPr>
            <p:cNvCxnSpPr>
              <a:cxnSpLocks/>
              <a:stCxn id="59" idx="0"/>
              <a:endCxn id="57" idx="5"/>
            </p:cNvCxnSpPr>
            <p:nvPr/>
          </p:nvCxnSpPr>
          <p:spPr>
            <a:xfrm flipH="1" flipV="1">
              <a:off x="8606363" y="2370922"/>
              <a:ext cx="296337" cy="2619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A229EE91-D49E-C978-2682-FEEA917DB2CF}"/>
                </a:ext>
              </a:extLst>
            </p:cNvPr>
            <p:cNvCxnSpPr>
              <a:cxnSpLocks/>
              <a:stCxn id="58" idx="4"/>
              <a:endCxn id="60" idx="1"/>
            </p:cNvCxnSpPr>
            <p:nvPr/>
          </p:nvCxnSpPr>
          <p:spPr>
            <a:xfrm>
              <a:off x="8105192" y="3035559"/>
              <a:ext cx="288821" cy="2605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cxnSp>
        <p:nvCxnSpPr>
          <p:cNvPr id="64" name="直线箭头连接符 63">
            <a:extLst>
              <a:ext uri="{FF2B5EF4-FFF2-40B4-BE49-F238E27FC236}">
                <a16:creationId xmlns:a16="http://schemas.microsoft.com/office/drawing/2014/main" id="{338FC808-4885-F4F3-95C9-5CE1562DC4C7}"/>
              </a:ext>
            </a:extLst>
          </p:cNvPr>
          <p:cNvCxnSpPr>
            <a:cxnSpLocks/>
            <a:stCxn id="59" idx="4"/>
            <a:endCxn id="60" idx="7"/>
          </p:cNvCxnSpPr>
          <p:nvPr/>
        </p:nvCxnSpPr>
        <p:spPr>
          <a:xfrm flipH="1">
            <a:off x="8635174" y="2702716"/>
            <a:ext cx="242945" cy="2874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54B9E1B0-6B7F-B60D-E3C9-099138B2A213}"/>
              </a:ext>
            </a:extLst>
          </p:cNvPr>
          <p:cNvCxnSpPr>
            <a:cxnSpLocks/>
            <a:stCxn id="58" idx="6"/>
            <a:endCxn id="59" idx="2"/>
          </p:cNvCxnSpPr>
          <p:nvPr/>
        </p:nvCxnSpPr>
        <p:spPr>
          <a:xfrm flipV="1">
            <a:off x="8268519" y="2514808"/>
            <a:ext cx="421692" cy="268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ABCC108-F2A9-B3FC-B2E6-1073DF67A826}"/>
              </a:ext>
            </a:extLst>
          </p:cNvPr>
          <p:cNvGrpSpPr/>
          <p:nvPr/>
        </p:nvGrpSpPr>
        <p:grpSpPr>
          <a:xfrm>
            <a:off x="7958405" y="3946774"/>
            <a:ext cx="1173324" cy="1566765"/>
            <a:chOff x="7917284" y="2050143"/>
            <a:chExt cx="1173324" cy="1566765"/>
          </a:xfrm>
        </p:grpSpPr>
        <p:sp>
          <p:nvSpPr>
            <p:cNvPr id="74" name="椭圆 73">
              <a:extLst>
                <a:ext uri="{FF2B5EF4-FFF2-40B4-BE49-F238E27FC236}">
                  <a16:creationId xmlns:a16="http://schemas.microsoft.com/office/drawing/2014/main" id="{C2E92F16-6B96-A000-8E53-0CD90D390FEB}"/>
                </a:ext>
              </a:extLst>
            </p:cNvPr>
            <p:cNvSpPr/>
            <p:nvPr/>
          </p:nvSpPr>
          <p:spPr>
            <a:xfrm>
              <a:off x="8285584" y="20501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75" name="椭圆 74">
              <a:extLst>
                <a:ext uri="{FF2B5EF4-FFF2-40B4-BE49-F238E27FC236}">
                  <a16:creationId xmlns:a16="http://schemas.microsoft.com/office/drawing/2014/main" id="{ACC456BD-19D2-089B-284C-0C39EB59A9F4}"/>
                </a:ext>
              </a:extLst>
            </p:cNvPr>
            <p:cNvSpPr/>
            <p:nvPr/>
          </p:nvSpPr>
          <p:spPr>
            <a:xfrm>
              <a:off x="7917284" y="2659743"/>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76" name="椭圆 75">
              <a:extLst>
                <a:ext uri="{FF2B5EF4-FFF2-40B4-BE49-F238E27FC236}">
                  <a16:creationId xmlns:a16="http://schemas.microsoft.com/office/drawing/2014/main" id="{B4618F33-2F24-2BDF-DE57-CE21AFF759CD}"/>
                </a:ext>
              </a:extLst>
            </p:cNvPr>
            <p:cNvSpPr/>
            <p:nvPr/>
          </p:nvSpPr>
          <p:spPr>
            <a:xfrm>
              <a:off x="8714792" y="2632888"/>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77" name="椭圆 76">
              <a:extLst>
                <a:ext uri="{FF2B5EF4-FFF2-40B4-BE49-F238E27FC236}">
                  <a16:creationId xmlns:a16="http://schemas.microsoft.com/office/drawing/2014/main" id="{CA2155E3-EDC7-5CBF-2F2C-A2415DD84FF1}"/>
                </a:ext>
              </a:extLst>
            </p:cNvPr>
            <p:cNvSpPr/>
            <p:nvPr/>
          </p:nvSpPr>
          <p:spPr>
            <a:xfrm>
              <a:off x="8338976" y="3241092"/>
              <a:ext cx="375816" cy="3758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cxnSp>
          <p:nvCxnSpPr>
            <p:cNvPr id="78" name="直线箭头连接符 77">
              <a:extLst>
                <a:ext uri="{FF2B5EF4-FFF2-40B4-BE49-F238E27FC236}">
                  <a16:creationId xmlns:a16="http://schemas.microsoft.com/office/drawing/2014/main" id="{A3D3D74B-7133-0925-F403-DF5808194BD1}"/>
                </a:ext>
              </a:extLst>
            </p:cNvPr>
            <p:cNvCxnSpPr>
              <a:cxnSpLocks/>
              <a:stCxn id="74" idx="3"/>
              <a:endCxn id="75" idx="0"/>
            </p:cNvCxnSpPr>
            <p:nvPr/>
          </p:nvCxnSpPr>
          <p:spPr>
            <a:xfrm flipH="1">
              <a:off x="8105192" y="2370922"/>
              <a:ext cx="235429" cy="288821"/>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76614414-BEAD-4470-9AB4-3969D8008237}"/>
                </a:ext>
              </a:extLst>
            </p:cNvPr>
            <p:cNvCxnSpPr>
              <a:cxnSpLocks/>
              <a:stCxn id="74" idx="5"/>
              <a:endCxn id="76" idx="0"/>
            </p:cNvCxnSpPr>
            <p:nvPr/>
          </p:nvCxnSpPr>
          <p:spPr>
            <a:xfrm>
              <a:off x="8606363" y="2370922"/>
              <a:ext cx="296337" cy="261966"/>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4" name="文本框 83">
            <a:extLst>
              <a:ext uri="{FF2B5EF4-FFF2-40B4-BE49-F238E27FC236}">
                <a16:creationId xmlns:a16="http://schemas.microsoft.com/office/drawing/2014/main" id="{40E9E632-E661-1019-D1F7-2C8A135811FD}"/>
              </a:ext>
            </a:extLst>
          </p:cNvPr>
          <p:cNvSpPr txBox="1"/>
          <p:nvPr/>
        </p:nvSpPr>
        <p:spPr>
          <a:xfrm>
            <a:off x="1184134" y="820101"/>
            <a:ext cx="2627771" cy="523220"/>
          </a:xfrm>
          <a:prstGeom prst="rect">
            <a:avLst/>
          </a:prstGeom>
          <a:noFill/>
        </p:spPr>
        <p:txBody>
          <a:bodyPr wrap="none" rtlCol="0">
            <a:spAutoFit/>
          </a:bodyPr>
          <a:lstStyle/>
          <a:p>
            <a:r>
              <a:rPr kumimoji="1" lang="zh-CN" altLang="en-US" sz="2800" dirty="0"/>
              <a:t>选择正确的</a:t>
            </a:r>
            <a:r>
              <a:rPr kumimoji="1" lang="en-US" altLang="zh-CN" sz="2800" dirty="0"/>
              <a:t>DAG</a:t>
            </a:r>
            <a:endParaRPr kumimoji="1" lang="zh-CN" altLang="en-US" sz="2800" dirty="0"/>
          </a:p>
        </p:txBody>
      </p:sp>
      <p:cxnSp>
        <p:nvCxnSpPr>
          <p:cNvPr id="85" name="直线箭头连接符 84">
            <a:extLst>
              <a:ext uri="{FF2B5EF4-FFF2-40B4-BE49-F238E27FC236}">
                <a16:creationId xmlns:a16="http://schemas.microsoft.com/office/drawing/2014/main" id="{D11C9E6A-DECF-8F95-B871-315E58FC84F6}"/>
              </a:ext>
            </a:extLst>
          </p:cNvPr>
          <p:cNvCxnSpPr>
            <a:cxnSpLocks/>
            <a:stCxn id="47" idx="1"/>
            <a:endCxn id="45" idx="4"/>
          </p:cNvCxnSpPr>
          <p:nvPr/>
        </p:nvCxnSpPr>
        <p:spPr>
          <a:xfrm flipH="1" flipV="1">
            <a:off x="2849427" y="4918065"/>
            <a:ext cx="288821" cy="2605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A973DEB4-A0F5-568C-C0A6-5BE3D8119FBE}"/>
              </a:ext>
            </a:extLst>
          </p:cNvPr>
          <p:cNvGrpSpPr/>
          <p:nvPr>
            <p:custDataLst>
              <p:tags r:id="rId7"/>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CF231BD-F72B-6836-6166-9ECC86FB0580}"/>
                </a:ext>
              </a:extLst>
            </p:cNvPr>
            <p:cNvSpPr/>
            <p:nvPr>
              <p:custDataLst>
                <p:tags r:id="rId9"/>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46490DD4-7F75-CB3B-ED37-0488942D8AC6}"/>
                </a:ext>
              </a:extLst>
            </p:cNvPr>
            <p:cNvSpPr/>
            <p:nvPr>
              <p:custDataLst>
                <p:tags r:id="rId1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ECF47420-7B90-16D9-906C-58CCA0C949B9}"/>
                </a:ext>
              </a:extLst>
            </p:cNvPr>
            <p:cNvSpPr txBox="1"/>
            <p:nvPr>
              <p:custDataLst>
                <p:tags r:id="rId11"/>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1035BCFE-D493-1CD9-19A4-77941156ACDA}"/>
                </a:ext>
              </a:extLst>
            </p:cNvPr>
            <p:cNvSpPr txBox="1"/>
            <p:nvPr>
              <p:custDataLst>
                <p:tags r:id="rId12"/>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361E0CA5-E9F3-8444-003D-A1503DF9A08B}"/>
              </a:ext>
            </a:extLst>
          </p:cNvPr>
          <p:cNvPicPr>
            <a:picLocks/>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32604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E51CE9-049A-F728-A1B6-202487EC04B9}"/>
                  </a:ext>
                </a:extLst>
              </p:cNvPr>
              <p:cNvSpPr txBox="1"/>
              <p:nvPr/>
            </p:nvSpPr>
            <p:spPr>
              <a:xfrm>
                <a:off x="970915" y="673258"/>
                <a:ext cx="10515600" cy="6247864"/>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startAt="10"/>
                </a:pPr>
                <a:r>
                  <a:rPr lang="en-US" altLang="zh-CN" sz="2000" b="1" dirty="0">
                    <a:latin typeface="Times New Roman" panose="02020603050405020304" pitchFamily="18" charset="0"/>
                    <a:cs typeface="Times New Roman" panose="02020603050405020304" pitchFamily="18" charset="0"/>
                  </a:rPr>
                  <a:t>for</a:t>
                </a:r>
                <a:r>
                  <a:rPr lang="zh-CN" altLang="en-US" sz="2000" b="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1</m:t>
                    </m:r>
                  </m:oMath>
                </a14:m>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n-1</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循环</a:t>
                </a:r>
                <a:r>
                  <a:rPr lang="en-US" altLang="zh-CN" sz="2000" b="1" dirty="0">
                    <a:latin typeface="Times New Roman" panose="02020603050405020304" pitchFamily="18" charset="0"/>
                    <a:cs typeface="Times New Roman" panose="02020603050405020304" pitchFamily="18" charset="0"/>
                  </a:rPr>
                  <a:t>n-1</a:t>
                </a:r>
                <a:r>
                  <a:rPr lang="zh-CN" altLang="en-US" sz="2000" b="1" dirty="0">
                    <a:latin typeface="Times New Roman" panose="02020603050405020304" pitchFamily="18" charset="0"/>
                    <a:cs typeface="Times New Roman" panose="02020603050405020304" pitchFamily="18" charset="0"/>
                  </a:rPr>
                  <a:t>次，每次确定一个结点的最短距离</a:t>
                </a:r>
                <a:endParaRPr lang="zh-CN" altLang="zh-CN" sz="2800" dirty="0"/>
              </a:p>
              <a:p>
                <a:pPr marL="457200" lvl="0" indent="-457200" eaLnBrk="0" fontAlgn="base" hangingPunct="0">
                  <a:spcBef>
                    <a:spcPct val="0"/>
                  </a:spcBef>
                  <a:spcAft>
                    <a:spcPct val="0"/>
                  </a:spcAft>
                  <a:buFont typeface="+mj-lt"/>
                  <a:buAutoNum type="arabicPeriod" startAt="10"/>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min_dist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a:solidFill>
                      <a:schemeClr val="tx1"/>
                    </a:solidFill>
                    <a:latin typeface="Times New Roman" panose="02020603050405020304" pitchFamily="18" charset="0"/>
                    <a:cs typeface="Times New Roman" panose="02020603050405020304" pitchFamily="18" charset="0"/>
                    <a:sym typeface="+mn-ea"/>
                  </a:rPr>
                  <a:t>+</a:t>
                </a: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mn-ea"/>
                      </a:rPr>
                      <m:t>∞</m:t>
                    </m:r>
                  </m:oMath>
                </a14:m>
                <a:r>
                  <a:rPr lang="zh-CN" altLang="en-US" sz="2000" i="1" dirty="0">
                    <a:solidFill>
                      <a:schemeClr val="tx1"/>
                    </a:solidFill>
                    <a:latin typeface="Times New Roman" panose="02020603050405020304" pitchFamily="18" charset="0"/>
                    <a:cs typeface="Times New Roman" panose="02020603050405020304" pitchFamily="18" charset="0"/>
                    <a:sym typeface="+mn-ea"/>
                  </a:rPr>
                  <a:t> </a:t>
                </a:r>
                <a:endParaRPr lang="en-US" altLang="zh-CN" sz="2000" i="1" dirty="0">
                  <a:solidFill>
                    <a:schemeClr val="tx1"/>
                  </a:solidFill>
                  <a:latin typeface="Times New Roman" panose="02020603050405020304" pitchFamily="18" charset="0"/>
                  <a:cs typeface="Times New Roman" panose="02020603050405020304" pitchFamily="18" charset="0"/>
                  <a:sym typeface="+mn-ea"/>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sym typeface="+mn-ea"/>
                  </a:rPr>
                  <a:t>|</a:t>
                </a:r>
                <a:r>
                  <a:rPr lang="zh-CN" altLang="en-US" sz="2000" i="1" dirty="0">
                    <a:latin typeface="Times New Roman" panose="02020603050405020304" pitchFamily="18" charset="0"/>
                    <a:cs typeface="Times New Roman" panose="02020603050405020304" pitchFamily="18" charset="0"/>
                    <a:sym typeface="+mn-ea"/>
                  </a:rPr>
                  <a:t>   </a:t>
                </a:r>
                <a:r>
                  <a:rPr lang="en-US" altLang="zh-CN" sz="2000" b="1" dirty="0">
                    <a:latin typeface="Times New Roman" panose="02020603050405020304" pitchFamily="18" charset="0"/>
                    <a:cs typeface="Times New Roman" panose="02020603050405020304" pitchFamily="18" charset="0"/>
                    <a:sym typeface="+mn-ea"/>
                  </a:rPr>
                  <a:t>for</a:t>
                </a:r>
                <a:r>
                  <a:rPr lang="zh-CN" altLang="en-US" sz="2000" dirty="0">
                    <a:latin typeface="Times New Roman" panose="02020603050405020304" pitchFamily="18" charset="0"/>
                    <a:cs typeface="Times New Roman" panose="02020603050405020304" pitchFamily="18" charset="0"/>
                    <a:sym typeface="+mn-ea"/>
                  </a:rPr>
                  <a:t> </a:t>
                </a:r>
                <a:r>
                  <a:rPr lang="en-US" altLang="zh-CN" sz="2000" i="1" dirty="0">
                    <a:latin typeface="Times New Roman" panose="02020603050405020304" pitchFamily="18" charset="0"/>
                    <a:cs typeface="Times New Roman" panose="02020603050405020304" pitchFamily="18" charset="0"/>
                    <a:sym typeface="+mn-ea"/>
                  </a:rPr>
                  <a:t>v</a:t>
                </a:r>
                <a:r>
                  <a:rPr lang="zh-CN" altLang="en-US" sz="2000" i="1" dirty="0">
                    <a:latin typeface="Times New Roman" panose="02020603050405020304" pitchFamily="18" charset="0"/>
                    <a:cs typeface="Times New Roman" panose="02020603050405020304" pitchFamily="18" charset="0"/>
                    <a:sym typeface="+mn-ea"/>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to</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n-1</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顺序查找所有结点</a:t>
                </a:r>
                <a:endParaRPr lang="en-US" altLang="zh-CN" sz="2000" dirty="0">
                  <a:solidFill>
                    <a:srgbClr val="00B0F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B0F0"/>
                    </a:solidFill>
                    <a:latin typeface="Times New Roman" panose="02020603050405020304" pitchFamily="18" charset="0"/>
                    <a:cs typeface="Times New Roman" panose="02020603050405020304" pitchFamily="18" charset="0"/>
                  </a:rPr>
                  <a:t>collectdist</a:t>
                </a:r>
                <a:r>
                  <a:rPr lang="en-US" altLang="zh-CN" sz="2000" dirty="0">
                    <a:solidFill>
                      <a:srgbClr val="00B0F0"/>
                    </a:solidFill>
                    <a:latin typeface="Times New Roman" panose="02020603050405020304" pitchFamily="18" charset="0"/>
                    <a:cs typeface="Times New Roman" panose="02020603050405020304" pitchFamily="18" charset="0"/>
                  </a:rPr>
                  <a:t>[</a:t>
                </a:r>
                <a:r>
                  <a:rPr lang="en-US" altLang="zh-CN" sz="2000" i="1" dirty="0">
                    <a:solidFill>
                      <a:srgbClr val="00B0F0"/>
                    </a:solidFill>
                    <a:latin typeface="Times New Roman" panose="02020603050405020304" pitchFamily="18" charset="0"/>
                    <a:cs typeface="Times New Roman" panose="02020603050405020304" pitchFamily="18" charset="0"/>
                  </a:rPr>
                  <a:t>v</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b="1" dirty="0">
                    <a:solidFill>
                      <a:srgbClr val="00B0F0"/>
                    </a:solidFill>
                    <a:latin typeface="Times New Roman" panose="02020603050405020304" pitchFamily="18" charset="0"/>
                    <a:cs typeface="Times New Roman" panose="02020603050405020304" pitchFamily="18" charset="0"/>
                  </a:rPr>
                  <a:t>false</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结点</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还没有确定最短路径， 即</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𝑣</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𝑉</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oMath>
                </a14:m>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a:solidFill>
                      <a:srgbClr val="0000FF"/>
                    </a:solidFill>
                    <a:latin typeface="Times New Roman" panose="02020603050405020304" pitchFamily="18" charset="0"/>
                    <a:cs typeface="Times New Roman" panose="02020603050405020304" pitchFamily="18" charset="0"/>
                  </a:rPr>
                  <a:t>v</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&lt;</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min_dist</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min_dist</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i="1" dirty="0" err="1">
                    <a:solidFill>
                      <a:schemeClr val="tx1"/>
                    </a:solidFill>
                    <a:latin typeface="Times New Roman" panose="02020603050405020304" pitchFamily="18" charset="0"/>
                    <a:cs typeface="Times New Roman" panose="02020603050405020304" pitchFamily="18" charset="0"/>
                  </a:rPr>
                  <a:t>dist</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i="1" dirty="0">
                    <a:solidFill>
                      <a:schemeClr val="tx1"/>
                    </a:solidFill>
                    <a:latin typeface="Times New Roman" panose="02020603050405020304" pitchFamily="18" charset="0"/>
                    <a:cs typeface="Times New Roman" panose="02020603050405020304" pitchFamily="18" charset="0"/>
                  </a:rPr>
                  <a:t>v</a:t>
                </a:r>
                <a:r>
                  <a:rPr lang="en-US" altLang="zh-CN" sz="2000" dirty="0">
                    <a:solidFill>
                      <a:schemeClr val="tx1"/>
                    </a:solidFill>
                    <a:latin typeface="Times New Roman" panose="02020603050405020304" pitchFamily="18" charset="0"/>
                    <a:cs typeface="Times New Roman" panose="02020603050405020304" pitchFamily="18" charset="0"/>
                  </a:rPr>
                  <a:t>]</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u</a:t>
                </a:r>
                <a:r>
                  <a:rPr lang="zh-CN" altLang="en-US" sz="20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v</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结点</a:t>
                </a:r>
                <a:r>
                  <a:rPr lang="en-US" altLang="zh-CN" sz="2000" dirty="0">
                    <a:solidFill>
                      <a:srgbClr val="0000FF"/>
                    </a:solidFill>
                    <a:latin typeface="Times New Roman" panose="02020603050405020304" pitchFamily="18" charset="0"/>
                    <a:cs typeface="Times New Roman" panose="02020603050405020304" pitchFamily="18" charset="0"/>
                  </a:rPr>
                  <a:t>u</a:t>
                </a:r>
                <a:r>
                  <a:rPr lang="zh-CN" altLang="en-US" sz="2000" dirty="0">
                    <a:solidFill>
                      <a:srgbClr val="0000FF"/>
                    </a:solidFill>
                    <a:latin typeface="Times New Roman" panose="02020603050405020304" pitchFamily="18" charset="0"/>
                    <a:cs typeface="Times New Roman" panose="02020603050405020304" pitchFamily="18" charset="0"/>
                  </a:rPr>
                  <a:t>是</a:t>
                </a:r>
                <a:r>
                  <a:rPr lang="en-US" altLang="zh-CN" sz="2000" dirty="0">
                    <a:solidFill>
                      <a:srgbClr val="0000FF"/>
                    </a:solidFill>
                    <a:latin typeface="Times New Roman" panose="02020603050405020304" pitchFamily="18" charset="0"/>
                    <a:cs typeface="Times New Roman" panose="02020603050405020304" pitchFamily="18" charset="0"/>
                  </a:rPr>
                  <a:t>V-S</a:t>
                </a:r>
                <a:r>
                  <a:rPr lang="zh-CN" altLang="en-US" sz="2000" dirty="0">
                    <a:solidFill>
                      <a:srgbClr val="0000FF"/>
                    </a:solidFill>
                    <a:latin typeface="Times New Roman" panose="02020603050405020304" pitchFamily="18" charset="0"/>
                    <a:cs typeface="Times New Roman" panose="02020603050405020304" pitchFamily="18" charset="0"/>
                  </a:rPr>
                  <a:t>集合中，离起点距离最小的结点</a:t>
                </a:r>
                <a:endParaRPr lang="en-US" altLang="zh-CN" sz="2000" dirty="0">
                  <a:solidFill>
                    <a:srgbClr val="0000FF"/>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solidFill>
                      <a:srgbClr val="C00000"/>
                    </a:solidFill>
                    <a:latin typeface="Times New Roman" panose="02020603050405020304" pitchFamily="18" charset="0"/>
                    <a:cs typeface="Times New Roman" panose="02020603050405020304" pitchFamily="18" charset="0"/>
                  </a:rPr>
                  <a:t>collectdist</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a:solidFill>
                      <a:srgbClr val="C00000"/>
                    </a:solidFill>
                    <a:latin typeface="Times New Roman" panose="02020603050405020304" pitchFamily="18" charset="0"/>
                    <a:cs typeface="Times New Roman" panose="02020603050405020304" pitchFamily="18" charset="0"/>
                  </a:rPr>
                  <a:t>u</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C00000"/>
                        </a:solidFill>
                        <a:latin typeface="Cambria Math" panose="02040503050406030204" pitchFamily="18" charset="0"/>
                        <a:cs typeface="Times New Roman" panose="02020603050405020304" pitchFamily="18" charset="0"/>
                      </a:rPr>
                      <m:t>←</m:t>
                    </m:r>
                  </m:oMath>
                </a14:m>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true</a:t>
                </a:r>
                <a:r>
                  <a:rPr lang="zh-CN" altLang="en-US" sz="2000" b="1"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确定结点</a:t>
                </a:r>
                <a:r>
                  <a:rPr lang="en-US" altLang="zh-CN" sz="2000" dirty="0">
                    <a:solidFill>
                      <a:srgbClr val="C00000"/>
                    </a:solidFill>
                    <a:latin typeface="Times New Roman" panose="02020603050405020304" pitchFamily="18" charset="0"/>
                    <a:cs typeface="Times New Roman" panose="02020603050405020304" pitchFamily="18" charset="0"/>
                  </a:rPr>
                  <a:t>u</a:t>
                </a:r>
                <a:r>
                  <a:rPr lang="zh-CN" altLang="en-US" sz="2000" dirty="0">
                    <a:solidFill>
                      <a:srgbClr val="C00000"/>
                    </a:solidFill>
                    <a:latin typeface="Times New Roman" panose="02020603050405020304" pitchFamily="18" charset="0"/>
                    <a:cs typeface="Times New Roman" panose="02020603050405020304" pitchFamily="18" charset="0"/>
                  </a:rPr>
                  <a:t>的最短距离，即</a:t>
                </a:r>
                <a14:m>
                  <m:oMath xmlns:m="http://schemas.openxmlformats.org/officeDocument/2006/math">
                    <m:r>
                      <m:rPr>
                        <m:sty m:val="p"/>
                      </m:rPr>
                      <a:rPr lang="en-US" altLang="zh-CN" sz="2000" b="0" i="0" smtClean="0">
                        <a:solidFill>
                          <a:srgbClr val="C00000"/>
                        </a:solidFill>
                        <a:latin typeface="Cambria Math" panose="02040503050406030204" pitchFamily="18" charset="0"/>
                        <a:cs typeface="Times New Roman" panose="02020603050405020304" pitchFamily="18" charset="0"/>
                      </a:rPr>
                      <m:t>u</m:t>
                    </m:r>
                    <m:r>
                      <a:rPr lang="en-US" altLang="zh-CN" sz="2000" i="1" smtClean="0">
                        <a:solidFill>
                          <a:srgbClr val="C00000"/>
                        </a:solidFill>
                        <a:latin typeface="Cambria Math" panose="02040503050406030204" pitchFamily="18" charset="0"/>
                        <a:cs typeface="Times New Roman" panose="02020603050405020304" pitchFamily="18" charset="0"/>
                      </a:rPr>
                      <m:t>∈</m:t>
                    </m:r>
                    <m:r>
                      <a:rPr lang="en-US" altLang="zh-CN" sz="2000" i="1">
                        <a:solidFill>
                          <a:srgbClr val="C00000"/>
                        </a:solidFill>
                        <a:latin typeface="Cambria Math" panose="02040503050406030204" pitchFamily="18" charset="0"/>
                        <a:cs typeface="Times New Roman" panose="02020603050405020304" pitchFamily="18" charset="0"/>
                      </a:rPr>
                      <m:t>𝑆</m:t>
                    </m:r>
                  </m:oMath>
                </a14:m>
                <a:endParaRPr lang="en-US" altLang="zh-CN" sz="2000"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dag</a:t>
                </a:r>
                <a:r>
                  <a:rPr lang="zh-CN" altLang="zh-CN" sz="2000" i="1" dirty="0">
                    <a:latin typeface="Times New Roman" panose="02020603050405020304" pitchFamily="18" charset="0"/>
                    <a:cs typeface="Times New Roman" panose="02020603050405020304" pitchFamily="18" charset="0"/>
                  </a:rPr>
                  <a:t>.ver_list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u</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adj</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指向结点</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的邻接结点链表</a:t>
                </a:r>
                <a:endParaRPr lang="en-US" altLang="zh-CN" sz="20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while</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zh-CN" altLang="zh-CN" sz="2000" dirty="0">
                    <a:latin typeface="Times New Roman" panose="02020603050405020304" pitchFamily="18" charset="0"/>
                    <a:cs typeface="Times New Roman" panose="02020603050405020304" pitchFamily="18" charset="0"/>
                  </a:rPr>
                  <a:t>IL </a:t>
                </a:r>
                <a:r>
                  <a:rPr lang="zh-CN"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遍历邻接结点，进行松弛</a:t>
                </a:r>
                <a:r>
                  <a:rPr lang="en-US" altLang="zh-CN" sz="2000" dirty="0">
                    <a:latin typeface="Times New Roman" panose="02020603050405020304" pitchFamily="18" charset="0"/>
                    <a:cs typeface="Times New Roman" panose="02020603050405020304" pitchFamily="18" charset="0"/>
                  </a:rPr>
                  <a:t>(relaxing)</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b="1"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a:t>
                </a:r>
                <a:r>
                  <a:rPr lang="en-US" altLang="zh-CN" sz="2000" dirty="0" err="1">
                    <a:solidFill>
                      <a:srgbClr val="0000FF"/>
                    </a:solidFill>
                    <a:latin typeface="Times New Roman" panose="02020603050405020304" pitchFamily="18" charset="0"/>
                    <a:cs typeface="Times New Roman" panose="02020603050405020304" pitchFamily="18" charset="0"/>
                  </a:rPr>
                  <a:t>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&gt;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a:solidFill>
                      <a:srgbClr val="0000FF"/>
                    </a:solidFill>
                    <a:latin typeface="Times New Roman" panose="02020603050405020304" pitchFamily="18" charset="0"/>
                    <a:cs typeface="Times New Roman" panose="02020603050405020304" pitchFamily="18" charset="0"/>
                  </a:rPr>
                  <a:t>u</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a:solidFill>
                      <a:srgbClr val="0000FF"/>
                    </a:solidFill>
                    <a:latin typeface="Times New Roman" panose="02020603050405020304" pitchFamily="18" charset="0"/>
                    <a:cs typeface="Times New Roman" panose="02020603050405020304" pitchFamily="18" charset="0"/>
                  </a:rPr>
                  <a:t>u</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a:t>
                </a:r>
                <a:r>
                  <a:rPr lang="en-US" altLang="zh-CN" sz="2000" dirty="0" err="1">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r>
                  <a:rPr lang="zh-CN" altLang="en-US" sz="2000" b="1" dirty="0">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经过结点</a:t>
                </a:r>
                <a:r>
                  <a:rPr lang="en-US" altLang="zh-CN" sz="2000" i="1" dirty="0">
                    <a:solidFill>
                      <a:srgbClr val="C00000"/>
                    </a:solidFill>
                    <a:latin typeface="Times New Roman" panose="02020603050405020304" pitchFamily="18" charset="0"/>
                    <a:cs typeface="Times New Roman" panose="02020603050405020304" pitchFamily="18" charset="0"/>
                  </a:rPr>
                  <a:t>u</a:t>
                </a:r>
                <a:r>
                  <a:rPr lang="zh-CN" altLang="en-US" sz="2000" dirty="0">
                    <a:solidFill>
                      <a:srgbClr val="C00000"/>
                    </a:solidFill>
                    <a:latin typeface="Times New Roman" panose="02020603050405020304" pitchFamily="18" charset="0"/>
                    <a:cs typeface="Times New Roman" panose="02020603050405020304" pitchFamily="18" charset="0"/>
                  </a:rPr>
                  <a:t>的路径比之前的路径更短！</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3"/>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0000FF"/>
                        </a:solidFill>
                        <a:latin typeface="Cambria Math" panose="02040503050406030204" pitchFamily="18" charset="0"/>
                        <a:cs typeface="Times New Roman" panose="02020603050405020304" pitchFamily="18" charset="0"/>
                      </a:rPr>
                      <m:t>←</m:t>
                    </m:r>
                  </m:oMath>
                </a14:m>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a:solidFill>
                      <a:srgbClr val="0000FF"/>
                    </a:solidFill>
                    <a:latin typeface="Times New Roman" panose="02020603050405020304" pitchFamily="18" charset="0"/>
                    <a:cs typeface="Times New Roman" panose="02020603050405020304" pitchFamily="18" charset="0"/>
                  </a:rPr>
                  <a:t>u</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a:solidFill>
                      <a:srgbClr val="0000FF"/>
                    </a:solidFill>
                    <a:latin typeface="Times New Roman" panose="02020603050405020304" pitchFamily="18" charset="0"/>
                    <a:cs typeface="Times New Roman" panose="02020603050405020304" pitchFamily="18" charset="0"/>
                  </a:rPr>
                  <a:t>u,</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更新邻接结点</a:t>
                </a:r>
                <a:r>
                  <a:rPr lang="en-US" altLang="zh-CN" sz="2000" dirty="0" err="1">
                    <a:solidFill>
                      <a:srgbClr val="C00000"/>
                    </a:solidFill>
                    <a:latin typeface="Times New Roman" panose="02020603050405020304" pitchFamily="18" charset="0"/>
                    <a:cs typeface="Times New Roman" panose="02020603050405020304" pitchFamily="18" charset="0"/>
                  </a:rPr>
                  <a:t>p.dest</a:t>
                </a:r>
                <a:r>
                  <a:rPr lang="zh-CN" altLang="en-US" sz="2000" dirty="0">
                    <a:solidFill>
                      <a:srgbClr val="C00000"/>
                    </a:solidFill>
                    <a:latin typeface="Times New Roman" panose="02020603050405020304" pitchFamily="18" charset="0"/>
                    <a:cs typeface="Times New Roman" panose="02020603050405020304" pitchFamily="18" charset="0"/>
                  </a:rPr>
                  <a:t>的路径长度</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松弛</a:t>
                </a:r>
                <a:endParaRPr lang="en-US" altLang="zh-CN" sz="2000" dirty="0">
                  <a:solidFill>
                    <a:srgbClr val="0000FF"/>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path</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p.dest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u</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更新路径，将</a:t>
                </a:r>
                <a:r>
                  <a:rPr lang="en-US" altLang="zh-CN" sz="2000" dirty="0">
                    <a:latin typeface="Times New Roman" panose="02020603050405020304" pitchFamily="18" charset="0"/>
                    <a:cs typeface="Times New Roman" panose="02020603050405020304" pitchFamily="18" charset="0"/>
                  </a:rPr>
                  <a:t>u</a:t>
                </a:r>
                <a:r>
                  <a:rPr lang="zh-CN" altLang="en-US" sz="2000" dirty="0">
                    <a:latin typeface="Times New Roman" panose="02020603050405020304" pitchFamily="18" charset="0"/>
                    <a:cs typeface="Times New Roman" panose="02020603050405020304" pitchFamily="18" charset="0"/>
                  </a:rPr>
                  <a:t>设置成</a:t>
                </a:r>
                <a:r>
                  <a:rPr lang="en-US" altLang="zh-CN" sz="2000" dirty="0" err="1">
                    <a:latin typeface="Times New Roman" panose="02020603050405020304" pitchFamily="18" charset="0"/>
                    <a:cs typeface="Times New Roman" panose="02020603050405020304" pitchFamily="18" charset="0"/>
                  </a:rPr>
                  <a:t>p.dest</a:t>
                </a:r>
                <a:r>
                  <a:rPr lang="zh-CN" altLang="en-US" sz="2000" dirty="0">
                    <a:latin typeface="Times New Roman" panose="02020603050405020304" pitchFamily="18" charset="0"/>
                    <a:cs typeface="Times New Roman" panose="02020603050405020304" pitchFamily="18" charset="0"/>
                  </a:rPr>
                  <a:t>的</a:t>
                </a:r>
                <a:r>
                  <a:rPr lang="zh-CN" altLang="en-US" sz="2000" dirty="0">
                    <a:solidFill>
                      <a:srgbClr val="0070C0"/>
                    </a:solidFill>
                    <a:latin typeface="Times New Roman" panose="02020603050405020304" pitchFamily="18" charset="0"/>
                    <a:cs typeface="Times New Roman" panose="02020603050405020304" pitchFamily="18" charset="0"/>
                  </a:rPr>
                  <a:t>前驱结点 </a:t>
                </a:r>
                <a:endParaRPr lang="en-US" altLang="zh-CN" sz="2000" dirty="0">
                  <a:solidFill>
                    <a:srgbClr val="0070C0"/>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i="1" dirty="0">
                    <a:latin typeface="Times New Roman" panose="02020603050405020304" pitchFamily="18" charset="0"/>
                    <a:cs typeface="Times New Roman" panose="02020603050405020304" pitchFamily="18" charset="0"/>
                  </a:rPr>
                  <a:t> p</a:t>
                </a:r>
                <a:r>
                  <a:rPr lang="en-US" altLang="zh-CN" sz="2000" i="1" dirty="0">
                    <a:latin typeface="Times New Roman" panose="02020603050405020304" pitchFamily="18" charset="0"/>
                    <a:cs typeface="Times New Roman" panose="02020603050405020304" pitchFamily="18" charset="0"/>
                  </a:rPr>
                  <a:t>.next</a:t>
                </a:r>
                <a:endParaRPr lang="en-US" altLang="zh-CN" sz="2000"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000" b="1" dirty="0">
                    <a:latin typeface="Times New Roman" panose="02020603050405020304" pitchFamily="18" charset="0"/>
                    <a:cs typeface="Times New Roman" panose="02020603050405020304" pitchFamily="18" charset="0"/>
                  </a:rPr>
                  <a:t>end</a:t>
                </a:r>
                <a:endParaRPr lang="zh-CN" altLang="zh-CN" sz="20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8E51CE9-049A-F728-A1B6-202487EC04B9}"/>
                  </a:ext>
                </a:extLst>
              </p:cNvPr>
              <p:cNvSpPr txBox="1">
                <a:spLocks noRot="1" noChangeAspect="1" noMove="1" noResize="1" noEditPoints="1" noAdjustHandles="1" noChangeArrowheads="1" noChangeShapeType="1" noTextEdit="1"/>
              </p:cNvSpPr>
              <p:nvPr/>
            </p:nvSpPr>
            <p:spPr>
              <a:xfrm>
                <a:off x="970915" y="673258"/>
                <a:ext cx="10515600" cy="6247864"/>
              </a:xfrm>
              <a:prstGeom prst="rect">
                <a:avLst/>
              </a:prstGeom>
              <a:blipFill>
                <a:blip r:embed="rId2"/>
                <a:stretch>
                  <a:fillRect l="-464" t="-780" b="-780"/>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D73B3616-EFFC-1A01-FEEB-9B64F3D0A6D1}"/>
              </a:ext>
            </a:extLst>
          </p:cNvPr>
          <p:cNvSpPr txBox="1">
            <a:spLocks/>
          </p:cNvSpPr>
          <p:nvPr/>
        </p:nvSpPr>
        <p:spPr>
          <a:xfrm>
            <a:off x="838200" y="35005"/>
            <a:ext cx="10515600" cy="5189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r>
              <a:rPr lang="zh-CN" altLang="en-US" dirty="0"/>
              <a:t>Dijkstra算法：邻接表</a:t>
            </a:r>
            <a:r>
              <a:rPr lang="en-US" altLang="zh-CN" dirty="0"/>
              <a:t>+</a:t>
            </a:r>
            <a:r>
              <a:rPr lang="zh-CN" altLang="en-US" dirty="0"/>
              <a:t>顺序查找</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3C4C9EA-B915-CFF6-26AC-DB88DD86091D}"/>
                  </a:ext>
                </a:extLst>
              </p:cNvPr>
              <p:cNvSpPr txBox="1"/>
              <p:nvPr/>
            </p:nvSpPr>
            <p:spPr>
              <a:xfrm>
                <a:off x="6798353" y="6024195"/>
                <a:ext cx="3917092" cy="470000"/>
              </a:xfrm>
              <a:prstGeom prst="rect">
                <a:avLst/>
              </a:prstGeom>
              <a:solidFill>
                <a:srgbClr val="009999"/>
              </a:solidFill>
            </p:spPr>
            <p:txBody>
              <a:bodyPr wrap="squar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时间复杂度：</a:t>
                </a:r>
                <a14:m>
                  <m:oMath xmlns:m="http://schemas.openxmlformats.org/officeDocument/2006/math">
                    <m:r>
                      <m:rPr>
                        <m:sty m:val="p"/>
                      </m:rPr>
                      <a:rPr kumimoji="1" lang="en-US" altLang="zh-CN" sz="2400" b="1" i="1" dirty="0">
                        <a:solidFill>
                          <a:schemeClr val="bg1"/>
                        </a:solidFill>
                        <a:latin typeface="Cambria Math" panose="02040503050406030204" pitchFamily="18" charset="0"/>
                        <a:ea typeface="Microsoft YaHei" panose="020B0503020204020204" pitchFamily="34" charset="-122"/>
                      </a:rPr>
                      <m:t>O</m:t>
                    </m:r>
                    <m:r>
                      <a:rPr kumimoji="1" lang="en-US" altLang="zh-CN" sz="2400" b="1" i="1" dirty="0"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sz="2400" b="1" i="1" dirty="0"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kumimoji="1" lang="en-US" altLang="zh-CN" sz="2400" b="1"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400" b="1" i="1" dirty="0" smtClean="0">
                                <a:solidFill>
                                  <a:schemeClr val="bg1"/>
                                </a:solidFill>
                                <a:latin typeface="Cambria Math" panose="02040503050406030204" pitchFamily="18" charset="0"/>
                                <a:ea typeface="Microsoft YaHei" panose="020B0503020204020204" pitchFamily="34" charset="-122"/>
                              </a:rPr>
                              <m:t>𝑽</m:t>
                            </m:r>
                          </m:e>
                        </m:d>
                      </m:e>
                      <m:sup>
                        <m:r>
                          <a:rPr kumimoji="1" lang="en-US" altLang="zh-CN" sz="2400" b="1" i="1" dirty="0" smtClean="0">
                            <a:solidFill>
                              <a:schemeClr val="bg1"/>
                            </a:solidFill>
                            <a:latin typeface="Cambria Math" panose="02040503050406030204" pitchFamily="18" charset="0"/>
                            <a:ea typeface="Microsoft YaHei" panose="020B0503020204020204" pitchFamily="34" charset="-122"/>
                          </a:rPr>
                          <m:t>𝟐</m:t>
                        </m:r>
                      </m:sup>
                    </m:sSup>
                    <m:r>
                      <a:rPr kumimoji="1" lang="en-US" altLang="zh-CN" sz="2400" b="1" i="1" dirty="0" smtClean="0">
                        <a:solidFill>
                          <a:schemeClr val="bg1"/>
                        </a:solidFill>
                        <a:latin typeface="Cambria Math" panose="02040503050406030204" pitchFamily="18" charset="0"/>
                        <a:ea typeface="Microsoft YaHei" panose="020B0503020204020204" pitchFamily="34" charset="-122"/>
                      </a:rPr>
                      <m:t>+</m:t>
                    </m:r>
                    <m:d>
                      <m:dPr>
                        <m:begChr m:val="|"/>
                        <m:endChr m:val="|"/>
                        <m:ctrlPr>
                          <a:rPr kumimoji="1" lang="en-US" altLang="zh-CN" sz="2400" b="1" i="1" dirty="0" smtClean="0">
                            <a:solidFill>
                              <a:schemeClr val="bg1"/>
                            </a:solidFill>
                            <a:latin typeface="Cambria Math" panose="02040503050406030204" pitchFamily="18" charset="0"/>
                            <a:ea typeface="Microsoft YaHei" panose="020B0503020204020204" pitchFamily="34" charset="-122"/>
                          </a:rPr>
                        </m:ctrlPr>
                      </m:dPr>
                      <m:e>
                        <m:r>
                          <a:rPr kumimoji="1" lang="en-US" altLang="zh-CN" sz="2400" b="1" i="1" dirty="0" smtClean="0">
                            <a:solidFill>
                              <a:schemeClr val="bg1"/>
                            </a:solidFill>
                            <a:latin typeface="Cambria Math" panose="02040503050406030204" pitchFamily="18" charset="0"/>
                            <a:ea typeface="Microsoft YaHei" panose="020B0503020204020204" pitchFamily="34" charset="-122"/>
                          </a:rPr>
                          <m:t>𝑬</m:t>
                        </m:r>
                      </m:e>
                    </m:d>
                    <m:r>
                      <a:rPr kumimoji="1" lang="en-US" altLang="zh-CN" sz="2400" b="1" i="1" dirty="0" smtClean="0">
                        <a:solidFill>
                          <a:schemeClr val="bg1"/>
                        </a:solidFill>
                        <a:latin typeface="Cambria Math" panose="02040503050406030204" pitchFamily="18" charset="0"/>
                        <a:ea typeface="Microsoft YaHei" panose="020B0503020204020204" pitchFamily="34" charset="-122"/>
                      </a:rPr>
                      <m:t>)</m:t>
                    </m:r>
                  </m:oMath>
                </a14:m>
                <a:endParaRPr kumimoji="1" lang="en-US" altLang="zh-CN" sz="2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文本框 11">
                <a:extLst>
                  <a:ext uri="{FF2B5EF4-FFF2-40B4-BE49-F238E27FC236}">
                    <a16:creationId xmlns:a16="http://schemas.microsoft.com/office/drawing/2014/main" id="{93C4C9EA-B915-CFF6-26AC-DB88DD86091D}"/>
                  </a:ext>
                </a:extLst>
              </p:cNvPr>
              <p:cNvSpPr txBox="1">
                <a:spLocks noRot="1" noChangeAspect="1" noMove="1" noResize="1" noEditPoints="1" noAdjustHandles="1" noChangeArrowheads="1" noChangeShapeType="1" noTextEdit="1"/>
              </p:cNvSpPr>
              <p:nvPr/>
            </p:nvSpPr>
            <p:spPr>
              <a:xfrm>
                <a:off x="6798353" y="6024195"/>
                <a:ext cx="3917092" cy="470000"/>
              </a:xfrm>
              <a:prstGeom prst="rect">
                <a:avLst/>
              </a:prstGeom>
              <a:blipFill>
                <a:blip r:embed="rId3"/>
                <a:stretch>
                  <a:fillRect l="-2265" t="-7895" b="-28947"/>
                </a:stretch>
              </a:blipFill>
            </p:spPr>
            <p:txBody>
              <a:bodyPr/>
              <a:lstStyle/>
              <a:p>
                <a:r>
                  <a:rPr lang="zh-CN" altLang="en-US">
                    <a:noFill/>
                  </a:rPr>
                  <a:t> </a:t>
                </a:r>
              </a:p>
            </p:txBody>
          </p:sp>
        </mc:Fallback>
      </mc:AlternateContent>
      <p:sp>
        <p:nvSpPr>
          <p:cNvPr id="10" name="副标题 2">
            <a:extLst>
              <a:ext uri="{FF2B5EF4-FFF2-40B4-BE49-F238E27FC236}">
                <a16:creationId xmlns:a16="http://schemas.microsoft.com/office/drawing/2014/main" id="{00D8A9A9-1482-D457-EEE6-8C32B2C5BE14}"/>
              </a:ext>
            </a:extLst>
          </p:cNvPr>
          <p:cNvSpPr>
            <a:spLocks noGrp="1"/>
          </p:cNvSpPr>
          <p:nvPr>
            <p:ph type="subTitle" idx="1"/>
          </p:nvPr>
        </p:nvSpPr>
        <p:spPr>
          <a:xfrm>
            <a:off x="584225" y="271204"/>
            <a:ext cx="4864359" cy="327421"/>
          </a:xfrm>
        </p:spPr>
        <p:txBody>
          <a:bodyPr/>
          <a:lstStyle/>
          <a:p>
            <a:r>
              <a:rPr lang="en-US" altLang="zh-CN" dirty="0"/>
              <a:t>8.2 </a:t>
            </a:r>
            <a:r>
              <a:rPr lang="zh-CN" altLang="en-US" dirty="0"/>
              <a:t>最短路径算法</a:t>
            </a:r>
          </a:p>
        </p:txBody>
      </p:sp>
    </p:spTree>
    <p:extLst>
      <p:ext uri="{BB962C8B-B14F-4D97-AF65-F5344CB8AC3E}">
        <p14:creationId xmlns:p14="http://schemas.microsoft.com/office/powerpoint/2010/main" val="76642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优先级队列（最小堆）</a:t>
            </a:r>
          </a:p>
        </p:txBody>
      </p:sp>
      <mc:AlternateContent xmlns:mc="http://schemas.openxmlformats.org/markup-compatibility/2006" xmlns:a14="http://schemas.microsoft.com/office/drawing/2010/main">
        <mc:Choice Requires="a14">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235585" y="1657204"/>
                <a:ext cx="5212999" cy="4021939"/>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solidFill>
                      <a:schemeClr val="bg1"/>
                    </a:solidFill>
                    <a:sym typeface="+mn-ea"/>
                  </a:rPr>
                  <a:t>算法流程</a:t>
                </a:r>
                <a:r>
                  <a:rPr lang="zh-CN" altLang="en-US" dirty="0">
                    <a:solidFill>
                      <a:schemeClr val="bg1"/>
                    </a:solidFill>
                    <a:sym typeface="+mn-ea"/>
                  </a:rPr>
                  <a:t>：对加权图</a:t>
                </a:r>
                <a:r>
                  <a:rPr lang="en-US" altLang="zh-CN" dirty="0">
                    <a:solidFill>
                      <a:schemeClr val="bg1"/>
                    </a:solidFill>
                    <a:sym typeface="+mn-ea"/>
                  </a:rPr>
                  <a:t>G=(V,</a:t>
                </a:r>
                <a:r>
                  <a:rPr lang="zh-CN" altLang="en-US" dirty="0">
                    <a:solidFill>
                      <a:schemeClr val="bg1"/>
                    </a:solidFill>
                    <a:sym typeface="+mn-ea"/>
                  </a:rPr>
                  <a:t> </a:t>
                </a:r>
                <a:r>
                  <a:rPr lang="en-US" altLang="zh-CN" dirty="0">
                    <a:solidFill>
                      <a:schemeClr val="bg1"/>
                    </a:solidFill>
                    <a:sym typeface="+mn-ea"/>
                  </a:rPr>
                  <a:t>E),</a:t>
                </a:r>
                <a:r>
                  <a:rPr lang="zh-CN" altLang="en-US" dirty="0">
                    <a:solidFill>
                      <a:schemeClr val="bg1"/>
                    </a:solidFill>
                    <a:sym typeface="+mn-ea"/>
                  </a:rPr>
                  <a:t> 维护一个结点的集合</a:t>
                </a:r>
                <a:r>
                  <a:rPr lang="en-US" altLang="zh-CN" dirty="0">
                    <a:solidFill>
                      <a:schemeClr val="bg1"/>
                    </a:solidFill>
                    <a:sym typeface="+mn-ea"/>
                  </a:rPr>
                  <a:t>S</a:t>
                </a:r>
                <a:r>
                  <a:rPr lang="zh-CN" altLang="en-US" dirty="0">
                    <a:solidFill>
                      <a:schemeClr val="bg1"/>
                    </a:solidFill>
                    <a:sym typeface="+mn-ea"/>
                  </a:rPr>
                  <a:t>，用于存放</a:t>
                </a:r>
                <a:r>
                  <a:rPr lang="zh-CN" altLang="en-US" dirty="0">
                    <a:solidFill>
                      <a:srgbClr val="FFFF00"/>
                    </a:solidFill>
                    <a:sym typeface="+mn-ea"/>
                  </a:rPr>
                  <a:t>已算出</a:t>
                </a:r>
                <a:r>
                  <a:rPr lang="zh-CN" altLang="en-US" dirty="0">
                    <a:solidFill>
                      <a:schemeClr val="bg1"/>
                    </a:solidFill>
                    <a:sym typeface="+mn-ea"/>
                  </a:rPr>
                  <a:t>最短路径的结点。</a:t>
                </a:r>
                <a:endParaRPr lang="en-US" altLang="zh-CN" dirty="0">
                  <a:solidFill>
                    <a:schemeClr val="bg1"/>
                  </a:solidFill>
                  <a:sym typeface="+mn-ea"/>
                </a:endParaRPr>
              </a:p>
              <a:p>
                <a:pPr>
                  <a:lnSpc>
                    <a:spcPct val="110000"/>
                  </a:lnSpc>
                </a:pPr>
                <a:r>
                  <a:rPr lang="zh-CN" altLang="en-US" dirty="0">
                    <a:solidFill>
                      <a:schemeClr val="bg1"/>
                    </a:solidFill>
                    <a:sym typeface="+mn-ea"/>
                  </a:rPr>
                  <a:t>（</a:t>
                </a:r>
                <a:r>
                  <a:rPr lang="en-US" altLang="zh-CN" dirty="0">
                    <a:solidFill>
                      <a:schemeClr val="bg1"/>
                    </a:solidFill>
                    <a:sym typeface="+mn-ea"/>
                  </a:rPr>
                  <a:t>1</a:t>
                </a:r>
                <a:r>
                  <a:rPr lang="zh-CN" altLang="en-US" dirty="0">
                    <a:solidFill>
                      <a:schemeClr val="bg1"/>
                    </a:solidFill>
                    <a:sym typeface="+mn-ea"/>
                  </a:rPr>
                  <a:t>）开始时，</a:t>
                </a:r>
                <a:r>
                  <a:rPr lang="en-US" altLang="zh-CN" dirty="0">
                    <a:solidFill>
                      <a:schemeClr val="bg1"/>
                    </a:solidFill>
                    <a:sym typeface="+mn-ea"/>
                  </a:rPr>
                  <a:t>S</a:t>
                </a:r>
                <a:r>
                  <a:rPr lang="zh-CN" altLang="en-US" dirty="0">
                    <a:solidFill>
                      <a:schemeClr val="bg1"/>
                    </a:solidFill>
                    <a:sym typeface="+mn-ea"/>
                  </a:rPr>
                  <a:t>是空集，源点的距离设为</a:t>
                </a:r>
                <a:r>
                  <a:rPr lang="en-US" altLang="zh-CN" dirty="0">
                    <a:solidFill>
                      <a:schemeClr val="bg1"/>
                    </a:solidFill>
                    <a:sym typeface="+mn-ea"/>
                  </a:rPr>
                  <a:t>0</a:t>
                </a:r>
                <a:r>
                  <a:rPr lang="zh-CN" altLang="en-US" dirty="0">
                    <a:solidFill>
                      <a:schemeClr val="bg1"/>
                    </a:solidFill>
                    <a:sym typeface="+mn-ea"/>
                  </a:rPr>
                  <a:t>，其它所有结点的距离都是</a:t>
                </a:r>
                <a14:m>
                  <m:oMath xmlns:m="http://schemas.openxmlformats.org/officeDocument/2006/math">
                    <m:r>
                      <a:rPr lang="en-US" altLang="zh-CN"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sym typeface="+mn-ea"/>
                      </a:rPr>
                      <m:t>∞</m:t>
                    </m:r>
                  </m:oMath>
                </a14:m>
                <a:endParaRPr lang="en-US" altLang="zh-CN" dirty="0">
                  <a:solidFill>
                    <a:schemeClr val="bg1"/>
                  </a:solidFill>
                  <a:sym typeface="+mn-ea"/>
                </a:endParaRPr>
              </a:p>
              <a:p>
                <a:pPr>
                  <a:lnSpc>
                    <a:spcPct val="110000"/>
                  </a:lnSpc>
                </a:pPr>
                <a:r>
                  <a:rPr lang="zh-CN" altLang="en-US" dirty="0">
                    <a:solidFill>
                      <a:schemeClr val="bg1"/>
                    </a:solidFill>
                  </a:rPr>
                  <a:t>（</a:t>
                </a:r>
                <a:r>
                  <a:rPr lang="en-US" altLang="zh-CN" dirty="0">
                    <a:solidFill>
                      <a:schemeClr val="bg1"/>
                    </a:solidFill>
                  </a:rPr>
                  <a:t>2</a:t>
                </a:r>
                <a:r>
                  <a:rPr lang="zh-CN" altLang="en-US" dirty="0">
                    <a:solidFill>
                      <a:schemeClr val="bg1"/>
                    </a:solidFill>
                  </a:rPr>
                  <a:t>）如果点集</a:t>
                </a:r>
                <a:r>
                  <a:rPr lang="en-US" altLang="zh-CN" dirty="0">
                    <a:solidFill>
                      <a:schemeClr val="bg1"/>
                    </a:solidFill>
                  </a:rPr>
                  <a:t>V-S</a:t>
                </a:r>
                <a:r>
                  <a:rPr lang="zh-CN" altLang="en-US" dirty="0">
                    <a:solidFill>
                      <a:schemeClr val="bg1"/>
                    </a:solidFill>
                  </a:rPr>
                  <a:t>不为空，则从中取出离源点</a:t>
                </a:r>
                <a:r>
                  <a:rPr lang="zh-CN" altLang="en-US" dirty="0">
                    <a:solidFill>
                      <a:srgbClr val="FFFF00"/>
                    </a:solidFill>
                  </a:rPr>
                  <a:t>距离最小</a:t>
                </a:r>
                <a:r>
                  <a:rPr lang="zh-CN" altLang="en-US" dirty="0">
                    <a:solidFill>
                      <a:schemeClr val="bg1"/>
                    </a:solidFill>
                  </a:rPr>
                  <a:t>的结点</a:t>
                </a:r>
                <a:r>
                  <a:rPr lang="en-US" altLang="zh-CN" dirty="0">
                    <a:solidFill>
                      <a:schemeClr val="bg1"/>
                    </a:solidFill>
                  </a:rPr>
                  <a:t>v</a:t>
                </a:r>
                <a:r>
                  <a:rPr lang="zh-CN" altLang="en-US" dirty="0">
                    <a:solidFill>
                      <a:schemeClr val="bg1"/>
                    </a:solidFill>
                  </a:rPr>
                  <a:t>，放入</a:t>
                </a:r>
                <a:r>
                  <a:rPr lang="en-US" altLang="zh-CN" dirty="0">
                    <a:solidFill>
                      <a:schemeClr val="bg1"/>
                    </a:solidFill>
                  </a:rPr>
                  <a:t>S</a:t>
                </a:r>
                <a:r>
                  <a:rPr lang="zh-CN" altLang="en-US" dirty="0">
                    <a:solidFill>
                      <a:schemeClr val="bg1"/>
                    </a:solidFill>
                  </a:rPr>
                  <a:t>中，执行操作</a:t>
                </a:r>
                <a:r>
                  <a:rPr lang="en-US" altLang="zh-CN" dirty="0">
                    <a:solidFill>
                      <a:schemeClr val="bg1"/>
                    </a:solidFill>
                  </a:rPr>
                  <a:t>(3)</a:t>
                </a:r>
                <a:r>
                  <a:rPr lang="zh-CN" altLang="en-US" dirty="0">
                    <a:solidFill>
                      <a:schemeClr val="bg1"/>
                    </a:solidFill>
                  </a:rPr>
                  <a:t>；否则所有结点离源点的最短路径计算完毕，结束处理</a:t>
                </a:r>
                <a:endParaRPr lang="en-US" altLang="zh-CN" dirty="0">
                  <a:solidFill>
                    <a:schemeClr val="bg1"/>
                  </a:solidFill>
                </a:endParaRPr>
              </a:p>
              <a:p>
                <a:pPr>
                  <a:lnSpc>
                    <a:spcPct val="110000"/>
                  </a:lnSpc>
                </a:pPr>
                <a:r>
                  <a:rPr lang="zh-CN" altLang="en-US" dirty="0">
                    <a:solidFill>
                      <a:schemeClr val="bg1"/>
                    </a:solidFill>
                  </a:rPr>
                  <a:t>（</a:t>
                </a:r>
                <a:r>
                  <a:rPr lang="en-US" altLang="zh-CN" dirty="0">
                    <a:solidFill>
                      <a:schemeClr val="bg1"/>
                    </a:solidFill>
                  </a:rPr>
                  <a:t>3</a:t>
                </a:r>
                <a:r>
                  <a:rPr lang="zh-CN" altLang="en-US" dirty="0">
                    <a:solidFill>
                      <a:schemeClr val="bg1"/>
                    </a:solidFill>
                  </a:rPr>
                  <a:t>）用</a:t>
                </a:r>
                <a:r>
                  <a:rPr lang="en-US" altLang="zh-CN" dirty="0">
                    <a:solidFill>
                      <a:schemeClr val="bg1"/>
                    </a:solidFill>
                  </a:rPr>
                  <a:t>v</a:t>
                </a:r>
                <a:r>
                  <a:rPr lang="zh-CN" altLang="en-US" dirty="0">
                    <a:solidFill>
                      <a:schemeClr val="bg1"/>
                    </a:solidFill>
                  </a:rPr>
                  <a:t>离源点的（最小）距离去更新其所有邻接结点的距离，回到</a:t>
                </a:r>
                <a:r>
                  <a:rPr lang="en-US" altLang="zh-CN" dirty="0">
                    <a:solidFill>
                      <a:schemeClr val="bg1"/>
                    </a:solidFill>
                  </a:rPr>
                  <a:t>(2)</a:t>
                </a:r>
                <a:endParaRPr lang="zh-CN" altLang="zh-CN" sz="2800" dirty="0">
                  <a:solidFill>
                    <a:schemeClr val="bg1"/>
                  </a:solidFill>
                </a:endParaRPr>
              </a:p>
              <a:p>
                <a:pPr>
                  <a:lnSpc>
                    <a:spcPct val="110000"/>
                  </a:lnSpc>
                </a:pPr>
                <a:endParaRPr lang="en-US" altLang="zh-CN" sz="2800" dirty="0">
                  <a:solidFill>
                    <a:schemeClr val="bg1"/>
                  </a:solidFill>
                </a:endParaRPr>
              </a:p>
            </p:txBody>
          </p:sp>
        </mc:Choice>
        <mc:Fallback xmlns="">
          <p:sp>
            <p:nvSpPr>
              <p:cNvPr id="13" name="内容占位符 4">
                <a:extLst>
                  <a:ext uri="{FF2B5EF4-FFF2-40B4-BE49-F238E27FC236}">
                    <a16:creationId xmlns:a16="http://schemas.microsoft.com/office/drawing/2014/main" id="{CB05340C-C702-7D3E-1851-0B89F75EA9EE}"/>
                  </a:ext>
                </a:extLst>
              </p:cNvPr>
              <p:cNvSpPr txBox="1">
                <a:spLocks noRot="1" noChangeAspect="1" noMove="1" noResize="1" noEditPoints="1" noAdjustHandles="1" noChangeArrowheads="1" noChangeShapeType="1" noTextEdit="1"/>
              </p:cNvSpPr>
              <p:nvPr/>
            </p:nvSpPr>
            <p:spPr>
              <a:xfrm>
                <a:off x="235585" y="1657204"/>
                <a:ext cx="5212999" cy="4021939"/>
              </a:xfrm>
              <a:prstGeom prst="rect">
                <a:avLst/>
              </a:prstGeom>
              <a:blipFill>
                <a:blip r:embed="rId2"/>
                <a:stretch>
                  <a:fillRect l="-1214" t="-629" r="-3641"/>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C2D6443-A551-517C-E690-10576A53949D}"/>
              </a:ext>
            </a:extLst>
          </p:cNvPr>
          <p:cNvSpPr txBox="1"/>
          <p:nvPr/>
        </p:nvSpPr>
        <p:spPr>
          <a:xfrm>
            <a:off x="5621605" y="1178084"/>
            <a:ext cx="5758789" cy="1015663"/>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分析</a:t>
            </a:r>
            <a:r>
              <a:rPr kumimoji="1" lang="zh-CN" altLang="en-US" sz="2000" dirty="0">
                <a:latin typeface="Microsoft YaHei" panose="020B0503020204020204" pitchFamily="34" charset="-122"/>
                <a:ea typeface="Microsoft YaHei" panose="020B0503020204020204" pitchFamily="34" charset="-122"/>
              </a:rPr>
              <a:t>：如何</a:t>
            </a:r>
            <a:r>
              <a:rPr kumimoji="1" lang="zh-CN" altLang="en-US" sz="2000" dirty="0">
                <a:solidFill>
                  <a:srgbClr val="00B0F0"/>
                </a:solidFill>
                <a:latin typeface="Microsoft YaHei" panose="020B0503020204020204" pitchFamily="34" charset="-122"/>
                <a:ea typeface="Microsoft YaHei" panose="020B0503020204020204" pitchFamily="34" charset="-122"/>
              </a:rPr>
              <a:t>快速查找</a:t>
            </a:r>
            <a:r>
              <a:rPr kumimoji="1" lang="zh-CN" altLang="en-US" sz="2000" dirty="0">
                <a:latin typeface="Microsoft YaHei" panose="020B0503020204020204" pitchFamily="34" charset="-122"/>
                <a:ea typeface="Microsoft YaHei" panose="020B0503020204020204" pitchFamily="34" charset="-122"/>
              </a:rPr>
              <a:t>集合</a:t>
            </a:r>
            <a:r>
              <a:rPr kumimoji="1" lang="en-US" altLang="zh-CN" sz="2000" dirty="0">
                <a:latin typeface="Microsoft YaHei" panose="020B0503020204020204" pitchFamily="34" charset="-122"/>
                <a:ea typeface="Microsoft YaHei" panose="020B0503020204020204" pitchFamily="34" charset="-122"/>
              </a:rPr>
              <a:t>V-S</a:t>
            </a:r>
            <a:r>
              <a:rPr kumimoji="1" lang="zh-CN" altLang="en-US" sz="2000" dirty="0">
                <a:latin typeface="Microsoft YaHei" panose="020B0503020204020204" pitchFamily="34" charset="-122"/>
                <a:ea typeface="Microsoft YaHei" panose="020B0503020204020204" pitchFamily="34" charset="-122"/>
              </a:rPr>
              <a:t>中，离源点</a:t>
            </a:r>
            <a:r>
              <a:rPr kumimoji="1" lang="zh-CN" altLang="en-US" sz="2000" dirty="0">
                <a:solidFill>
                  <a:srgbClr val="C00000"/>
                </a:solidFill>
                <a:latin typeface="Microsoft YaHei" panose="020B0503020204020204" pitchFamily="34" charset="-122"/>
                <a:ea typeface="Microsoft YaHei" panose="020B0503020204020204" pitchFamily="34" charset="-122"/>
              </a:rPr>
              <a:t>距离最近</a:t>
            </a:r>
            <a:r>
              <a:rPr kumimoji="1" lang="zh-CN" altLang="en-US" sz="2000" dirty="0">
                <a:latin typeface="Microsoft YaHei" panose="020B0503020204020204" pitchFamily="34" charset="-122"/>
                <a:ea typeface="Microsoft YaHei" panose="020B0503020204020204" pitchFamily="34" charset="-122"/>
              </a:rPr>
              <a:t>的结点？同时，由于已确定最短距离的结点可以松弛邻接结点，导致各结点的距离会</a:t>
            </a:r>
            <a:r>
              <a:rPr kumimoji="1" lang="zh-CN" altLang="en-US" sz="2000" dirty="0">
                <a:solidFill>
                  <a:srgbClr val="0000FF"/>
                </a:solidFill>
                <a:latin typeface="Microsoft YaHei" panose="020B0503020204020204" pitchFamily="34" charset="-122"/>
                <a:ea typeface="Microsoft YaHei" panose="020B0503020204020204" pitchFamily="34" charset="-122"/>
              </a:rPr>
              <a:t>不断减小</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EE0254E-C985-09FF-6127-5E991A91C1A5}"/>
              </a:ext>
            </a:extLst>
          </p:cNvPr>
          <p:cNvSpPr txBox="1"/>
          <p:nvPr/>
        </p:nvSpPr>
        <p:spPr>
          <a:xfrm>
            <a:off x="5783835" y="2246720"/>
            <a:ext cx="5276720" cy="707886"/>
          </a:xfrm>
          <a:prstGeom prst="rect">
            <a:avLst/>
          </a:prstGeom>
          <a:solidFill>
            <a:srgbClr val="009999"/>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如果用</a:t>
            </a:r>
            <a:r>
              <a:rPr kumimoji="1" lang="zh-CN" altLang="en-US" sz="2000" b="1" dirty="0">
                <a:solidFill>
                  <a:schemeClr val="bg1"/>
                </a:solidFill>
                <a:latin typeface="Microsoft YaHei" panose="020B0503020204020204" pitchFamily="34" charset="-122"/>
                <a:ea typeface="Microsoft YaHei" panose="020B0503020204020204" pitchFamily="34" charset="-122"/>
              </a:rPr>
              <a:t>排序</a:t>
            </a:r>
            <a:r>
              <a:rPr kumimoji="1" lang="zh-CN" altLang="en-US" sz="2000" dirty="0">
                <a:solidFill>
                  <a:schemeClr val="bg1"/>
                </a:solidFill>
                <a:latin typeface="Microsoft YaHei" panose="020B0503020204020204" pitchFamily="34" charset="-122"/>
                <a:ea typeface="Microsoft YaHei" panose="020B0503020204020204" pitchFamily="34" charset="-122"/>
              </a:rPr>
              <a:t>算法，则每次查找后，需要对序列重新调整，效率低！</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64F371B5-F89A-7403-9025-02776A3379E6}"/>
              </a:ext>
            </a:extLst>
          </p:cNvPr>
          <p:cNvSpPr txBox="1"/>
          <p:nvPr/>
        </p:nvSpPr>
        <p:spPr>
          <a:xfrm>
            <a:off x="5783835" y="3063814"/>
            <a:ext cx="5276720" cy="707886"/>
          </a:xfrm>
          <a:prstGeom prst="rect">
            <a:avLst/>
          </a:prstGeom>
          <a:solidFill>
            <a:srgbClr val="009999"/>
          </a:solidFill>
        </p:spPr>
        <p:txBody>
          <a:bodyPr wrap="square" rtlCol="0">
            <a:spAutoFit/>
          </a:bodyPr>
          <a:lstStyle/>
          <a:p>
            <a:r>
              <a:rPr kumimoji="1" lang="zh-CN" altLang="en-US" sz="2000" dirty="0">
                <a:solidFill>
                  <a:schemeClr val="bg1"/>
                </a:solidFill>
                <a:latin typeface="Microsoft YaHei" panose="020B0503020204020204" pitchFamily="34" charset="-122"/>
                <a:ea typeface="Microsoft YaHei" panose="020B0503020204020204" pitchFamily="34" charset="-122"/>
              </a:rPr>
              <a:t>使用</a:t>
            </a:r>
            <a:r>
              <a:rPr kumimoji="1" lang="zh-CN" altLang="en-US" sz="2000" b="1" dirty="0">
                <a:solidFill>
                  <a:srgbClr val="FFFF00"/>
                </a:solidFill>
                <a:latin typeface="Microsoft YaHei" panose="020B0503020204020204" pitchFamily="34" charset="-122"/>
                <a:ea typeface="Microsoft YaHei" panose="020B0503020204020204" pitchFamily="34" charset="-122"/>
              </a:rPr>
              <a:t>优先级队列</a:t>
            </a:r>
            <a:r>
              <a:rPr kumimoji="1" lang="zh-CN" altLang="en-US" sz="2000" dirty="0">
                <a:solidFill>
                  <a:schemeClr val="bg1"/>
                </a:solidFill>
                <a:latin typeface="Microsoft YaHei" panose="020B0503020204020204" pitchFamily="34" charset="-122"/>
                <a:ea typeface="Microsoft YaHei" panose="020B0503020204020204" pitchFamily="34" charset="-122"/>
              </a:rPr>
              <a:t>（最小堆），可以做到快速查找以及快速调整次序</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A8D3AA0D-41B4-B1C4-F0D3-160E8B19DB2F}"/>
              </a:ext>
            </a:extLst>
          </p:cNvPr>
          <p:cNvSpPr txBox="1"/>
          <p:nvPr/>
        </p:nvSpPr>
        <p:spPr>
          <a:xfrm>
            <a:off x="5864306" y="3914918"/>
            <a:ext cx="5525126" cy="923330"/>
          </a:xfrm>
          <a:prstGeom prst="rect">
            <a:avLst/>
          </a:prstGeom>
          <a:noFill/>
          <a:ln>
            <a:solidFill>
              <a:srgbClr val="0000FF"/>
            </a:solidFill>
          </a:ln>
        </p:spPr>
        <p:txBody>
          <a:bodyPr wrap="square" rtlCol="0">
            <a:spAutoFit/>
          </a:bodyPr>
          <a:lstStyle/>
          <a:p>
            <a:r>
              <a:rPr kumimoji="1" lang="zh-CN" altLang="en-US" b="1" dirty="0">
                <a:latin typeface="Microsoft YaHei" panose="020B0503020204020204" pitchFamily="34" charset="-122"/>
                <a:ea typeface="Microsoft YaHei" panose="020B0503020204020204" pitchFamily="34" charset="-122"/>
              </a:rPr>
              <a:t>最小堆</a:t>
            </a:r>
            <a:r>
              <a:rPr kumimoji="1" lang="zh-CN" altLang="en-US" dirty="0">
                <a:latin typeface="Microsoft YaHei" panose="020B0503020204020204" pitchFamily="34" charset="-122"/>
                <a:ea typeface="Microsoft YaHei" panose="020B0503020204020204" pitchFamily="34" charset="-122"/>
              </a:rPr>
              <a:t>：使用</a:t>
            </a:r>
            <a:r>
              <a:rPr kumimoji="1" lang="zh-CN" altLang="en-US" dirty="0">
                <a:solidFill>
                  <a:srgbClr val="C00000"/>
                </a:solidFill>
                <a:latin typeface="Microsoft YaHei" panose="020B0503020204020204" pitchFamily="34" charset="-122"/>
                <a:ea typeface="Microsoft YaHei" panose="020B0503020204020204" pitchFamily="34" charset="-122"/>
              </a:rPr>
              <a:t>完全二叉树</a:t>
            </a:r>
            <a:r>
              <a:rPr kumimoji="1" lang="zh-CN" altLang="en-US" dirty="0">
                <a:latin typeface="Microsoft YaHei" panose="020B0503020204020204" pitchFamily="34" charset="-122"/>
                <a:ea typeface="Microsoft YaHei" panose="020B0503020204020204" pitchFamily="34" charset="-122"/>
              </a:rPr>
              <a:t>维护一组数据，对所有的父子结点对，父结点的数据小于（不大于）子结点的数据。因此，</a:t>
            </a:r>
            <a:r>
              <a:rPr kumimoji="1" lang="zh-CN" altLang="en-US" dirty="0">
                <a:solidFill>
                  <a:srgbClr val="0000FF"/>
                </a:solidFill>
                <a:latin typeface="Microsoft YaHei" panose="020B0503020204020204" pitchFamily="34" charset="-122"/>
                <a:ea typeface="Microsoft YaHei" panose="020B0503020204020204" pitchFamily="34" charset="-122"/>
              </a:rPr>
              <a:t>最小值一定在树根</a:t>
            </a:r>
            <a:r>
              <a:rPr kumimoji="1" lang="zh-CN" altLang="en-US" dirty="0">
                <a:latin typeface="Microsoft YaHei" panose="020B0503020204020204" pitchFamily="34" charset="-122"/>
                <a:ea typeface="Microsoft YaHei" panose="020B0503020204020204" pitchFamily="34" charset="-122"/>
              </a:rPr>
              <a:t>！</a:t>
            </a:r>
          </a:p>
        </p:txBody>
      </p:sp>
      <p:grpSp>
        <p:nvGrpSpPr>
          <p:cNvPr id="2" name="组合 1">
            <a:extLst>
              <a:ext uri="{FF2B5EF4-FFF2-40B4-BE49-F238E27FC236}">
                <a16:creationId xmlns:a16="http://schemas.microsoft.com/office/drawing/2014/main" id="{A783538D-02DA-1AC3-BF64-5FC75D274D83}"/>
              </a:ext>
            </a:extLst>
          </p:cNvPr>
          <p:cNvGrpSpPr/>
          <p:nvPr/>
        </p:nvGrpSpPr>
        <p:grpSpPr>
          <a:xfrm>
            <a:off x="6183579" y="4904468"/>
            <a:ext cx="2165019" cy="1654951"/>
            <a:chOff x="6183579" y="4904468"/>
            <a:chExt cx="2165019" cy="1654951"/>
          </a:xfrm>
        </p:grpSpPr>
        <p:sp>
          <p:nvSpPr>
            <p:cNvPr id="10" name="椭圆 9">
              <a:extLst>
                <a:ext uri="{FF2B5EF4-FFF2-40B4-BE49-F238E27FC236}">
                  <a16:creationId xmlns:a16="http://schemas.microsoft.com/office/drawing/2014/main" id="{83ED1886-2508-C98B-52F8-78022F29D650}"/>
                </a:ext>
              </a:extLst>
            </p:cNvPr>
            <p:cNvSpPr/>
            <p:nvPr/>
          </p:nvSpPr>
          <p:spPr>
            <a:xfrm>
              <a:off x="7247448" y="4904468"/>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1" name="椭圆 10">
              <a:extLst>
                <a:ext uri="{FF2B5EF4-FFF2-40B4-BE49-F238E27FC236}">
                  <a16:creationId xmlns:a16="http://schemas.microsoft.com/office/drawing/2014/main" id="{8D48CA0A-3571-65C1-AD60-C14AF45318BE}"/>
                </a:ext>
              </a:extLst>
            </p:cNvPr>
            <p:cNvSpPr/>
            <p:nvPr/>
          </p:nvSpPr>
          <p:spPr>
            <a:xfrm>
              <a:off x="6591203" y="5524928"/>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4" name="椭圆 13">
              <a:extLst>
                <a:ext uri="{FF2B5EF4-FFF2-40B4-BE49-F238E27FC236}">
                  <a16:creationId xmlns:a16="http://schemas.microsoft.com/office/drawing/2014/main" id="{39A8F48E-5F24-B074-ED55-EDA688BAFA26}"/>
                </a:ext>
              </a:extLst>
            </p:cNvPr>
            <p:cNvSpPr/>
            <p:nvPr/>
          </p:nvSpPr>
          <p:spPr>
            <a:xfrm>
              <a:off x="7907923" y="5522317"/>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8" name="椭圆 17">
              <a:extLst>
                <a:ext uri="{FF2B5EF4-FFF2-40B4-BE49-F238E27FC236}">
                  <a16:creationId xmlns:a16="http://schemas.microsoft.com/office/drawing/2014/main" id="{8F0FDFBE-B84F-84D9-CA31-665ED78191D3}"/>
                </a:ext>
              </a:extLst>
            </p:cNvPr>
            <p:cNvSpPr/>
            <p:nvPr/>
          </p:nvSpPr>
          <p:spPr>
            <a:xfrm>
              <a:off x="6183579" y="6118744"/>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7</a:t>
              </a:r>
              <a:endParaRPr kumimoji="1" lang="zh-CN" altLang="en-US" dirty="0"/>
            </a:p>
          </p:txBody>
        </p:sp>
        <p:sp>
          <p:nvSpPr>
            <p:cNvPr id="19" name="椭圆 18">
              <a:extLst>
                <a:ext uri="{FF2B5EF4-FFF2-40B4-BE49-F238E27FC236}">
                  <a16:creationId xmlns:a16="http://schemas.microsoft.com/office/drawing/2014/main" id="{6C4CB6B8-5F15-08C1-0359-2FC5D2A1F9FA}"/>
                </a:ext>
              </a:extLst>
            </p:cNvPr>
            <p:cNvSpPr/>
            <p:nvPr/>
          </p:nvSpPr>
          <p:spPr>
            <a:xfrm>
              <a:off x="6965776" y="6118744"/>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20" name="椭圆 19">
              <a:extLst>
                <a:ext uri="{FF2B5EF4-FFF2-40B4-BE49-F238E27FC236}">
                  <a16:creationId xmlns:a16="http://schemas.microsoft.com/office/drawing/2014/main" id="{86081AC3-A38D-9B68-1B14-26FBE7389DB6}"/>
                </a:ext>
              </a:extLst>
            </p:cNvPr>
            <p:cNvSpPr/>
            <p:nvPr/>
          </p:nvSpPr>
          <p:spPr>
            <a:xfrm>
              <a:off x="7560687" y="6118743"/>
              <a:ext cx="440675" cy="440675"/>
            </a:xfrm>
            <a:prstGeom prst="ellipse">
              <a:avLst/>
            </a:prstGeom>
            <a:solidFill>
              <a:schemeClr val="accent2">
                <a:lumMod val="60000"/>
                <a:lumOff val="40000"/>
              </a:schemeClr>
            </a:solidFill>
            <a:ln>
              <a:solidFill>
                <a:srgbClr val="FF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8</a:t>
              </a:r>
              <a:endParaRPr kumimoji="1" lang="zh-CN" altLang="en-US" dirty="0"/>
            </a:p>
          </p:txBody>
        </p:sp>
        <p:cxnSp>
          <p:nvCxnSpPr>
            <p:cNvPr id="21" name="直线连接符 20">
              <a:extLst>
                <a:ext uri="{FF2B5EF4-FFF2-40B4-BE49-F238E27FC236}">
                  <a16:creationId xmlns:a16="http://schemas.microsoft.com/office/drawing/2014/main" id="{EC9C68BB-5AD8-232E-D32B-6E511589E5F0}"/>
                </a:ext>
              </a:extLst>
            </p:cNvPr>
            <p:cNvCxnSpPr>
              <a:cxnSpLocks/>
              <a:stCxn id="10" idx="3"/>
              <a:endCxn id="11" idx="0"/>
            </p:cNvCxnSpPr>
            <p:nvPr/>
          </p:nvCxnSpPr>
          <p:spPr>
            <a:xfrm flipH="1">
              <a:off x="6811541" y="5280608"/>
              <a:ext cx="500442" cy="244320"/>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2001DC9B-154B-69F0-9960-E81FB5280A9F}"/>
                </a:ext>
              </a:extLst>
            </p:cNvPr>
            <p:cNvCxnSpPr>
              <a:cxnSpLocks/>
              <a:stCxn id="10" idx="5"/>
              <a:endCxn id="14" idx="0"/>
            </p:cNvCxnSpPr>
            <p:nvPr/>
          </p:nvCxnSpPr>
          <p:spPr>
            <a:xfrm>
              <a:off x="7623588" y="5280608"/>
              <a:ext cx="504673" cy="241709"/>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D0B3284D-30B4-56B6-9D38-7D5A97A8FFB5}"/>
                </a:ext>
              </a:extLst>
            </p:cNvPr>
            <p:cNvCxnSpPr>
              <a:cxnSpLocks/>
              <a:stCxn id="14" idx="3"/>
              <a:endCxn id="20" idx="0"/>
            </p:cNvCxnSpPr>
            <p:nvPr/>
          </p:nvCxnSpPr>
          <p:spPr>
            <a:xfrm flipH="1">
              <a:off x="7781025" y="5898457"/>
              <a:ext cx="191433" cy="220286"/>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3305BE00-FC7E-4116-014B-DC48B22E9556}"/>
                </a:ext>
              </a:extLst>
            </p:cNvPr>
            <p:cNvCxnSpPr>
              <a:cxnSpLocks/>
              <a:stCxn id="11" idx="3"/>
              <a:endCxn id="18" idx="0"/>
            </p:cNvCxnSpPr>
            <p:nvPr/>
          </p:nvCxnSpPr>
          <p:spPr>
            <a:xfrm flipH="1">
              <a:off x="6403917" y="5901068"/>
              <a:ext cx="251821" cy="217676"/>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6ABF0C1C-4EC0-E896-01CF-39D4CBFE8E77}"/>
                </a:ext>
              </a:extLst>
            </p:cNvPr>
            <p:cNvCxnSpPr>
              <a:cxnSpLocks/>
              <a:stCxn id="11" idx="5"/>
              <a:endCxn id="19" idx="0"/>
            </p:cNvCxnSpPr>
            <p:nvPr/>
          </p:nvCxnSpPr>
          <p:spPr>
            <a:xfrm>
              <a:off x="6967343" y="5901068"/>
              <a:ext cx="218771" cy="217676"/>
            </a:xfrm>
            <a:prstGeom prst="line">
              <a:avLst/>
            </a:prstGeom>
            <a:ln w="28575">
              <a:solidFill>
                <a:srgbClr val="FF9933"/>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9FF66E90-D428-CDAA-B5BA-BFE2BA1EBF3F}"/>
              </a:ext>
            </a:extLst>
          </p:cNvPr>
          <p:cNvSpPr txBox="1"/>
          <p:nvPr/>
        </p:nvSpPr>
        <p:spPr>
          <a:xfrm>
            <a:off x="8626869" y="5428318"/>
            <a:ext cx="3142099" cy="646331"/>
          </a:xfrm>
          <a:prstGeom prst="rect">
            <a:avLst/>
          </a:prstGeom>
          <a:noFill/>
          <a:ln>
            <a:solidFill>
              <a:schemeClr val="accent4">
                <a:lumMod val="75000"/>
              </a:schemeClr>
            </a:solidFill>
          </a:ln>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查找及调整时间：</a:t>
            </a:r>
            <a:r>
              <a:rPr kumimoji="1" lang="en-US" altLang="zh-CN" dirty="0">
                <a:solidFill>
                  <a:srgbClr val="C00000"/>
                </a:solidFill>
                <a:latin typeface="Microsoft YaHei" panose="020B0503020204020204" pitchFamily="34" charset="-122"/>
                <a:ea typeface="Microsoft YaHei" panose="020B0503020204020204" pitchFamily="34" charset="-122"/>
              </a:rPr>
              <a:t>O(log(n))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n</a:t>
            </a:r>
            <a:r>
              <a:rPr kumimoji="1" lang="zh-CN" altLang="en-US" dirty="0">
                <a:latin typeface="Microsoft YaHei" panose="020B0503020204020204" pitchFamily="34" charset="-122"/>
                <a:ea typeface="Microsoft YaHei" panose="020B0503020204020204" pitchFamily="34" charset="-122"/>
              </a:rPr>
              <a:t>是结点（数据）的数量</a:t>
            </a:r>
          </a:p>
        </p:txBody>
      </p:sp>
      <p:sp>
        <p:nvSpPr>
          <p:cNvPr id="41" name="副标题 2">
            <a:extLst>
              <a:ext uri="{FF2B5EF4-FFF2-40B4-BE49-F238E27FC236}">
                <a16:creationId xmlns:a16="http://schemas.microsoft.com/office/drawing/2014/main" id="{74B18611-D547-B7B6-0735-0EE27DB13823}"/>
              </a:ext>
            </a:extLst>
          </p:cNvPr>
          <p:cNvSpPr>
            <a:spLocks noGrp="1"/>
          </p:cNvSpPr>
          <p:nvPr>
            <p:ph type="subTitle" idx="1"/>
          </p:nvPr>
        </p:nvSpPr>
        <p:spPr>
          <a:xfrm>
            <a:off x="584225" y="271204"/>
            <a:ext cx="4864359" cy="327421"/>
          </a:xfrm>
        </p:spPr>
        <p:txBody>
          <a:bodyPr/>
          <a:lstStyle/>
          <a:p>
            <a:r>
              <a:rPr lang="en-US" altLang="zh-CN" dirty="0"/>
              <a:t>8.2 </a:t>
            </a:r>
            <a:r>
              <a:rPr lang="zh-CN" altLang="en-US" dirty="0"/>
              <a:t>最短路径算法</a:t>
            </a:r>
          </a:p>
        </p:txBody>
      </p:sp>
    </p:spTree>
    <p:extLst>
      <p:ext uri="{BB962C8B-B14F-4D97-AF65-F5344CB8AC3E}">
        <p14:creationId xmlns:p14="http://schemas.microsoft.com/office/powerpoint/2010/main" val="23396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linds(horizontal)">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8" grpId="0" animBg="1"/>
      <p:bldP spid="9"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mc:AlternateContent xmlns:mc="http://schemas.openxmlformats.org/markup-compatibility/2006" xmlns:a14="http://schemas.microsoft.com/office/drawing/2010/main">
        <mc:Choice Requires="a14">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235585" y="1657204"/>
                <a:ext cx="5212999" cy="4021939"/>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solidFill>
                      <a:schemeClr val="bg1"/>
                    </a:solidFill>
                    <a:sym typeface="+mn-ea"/>
                  </a:rPr>
                  <a:t>算法流程</a:t>
                </a:r>
                <a:r>
                  <a:rPr lang="zh-CN" altLang="en-US" dirty="0">
                    <a:solidFill>
                      <a:schemeClr val="bg1"/>
                    </a:solidFill>
                    <a:sym typeface="+mn-ea"/>
                  </a:rPr>
                  <a:t>：对加权图</a:t>
                </a:r>
                <a:r>
                  <a:rPr lang="en-US" altLang="zh-CN" dirty="0">
                    <a:solidFill>
                      <a:schemeClr val="bg1"/>
                    </a:solidFill>
                    <a:sym typeface="+mn-ea"/>
                  </a:rPr>
                  <a:t>G=(V,</a:t>
                </a:r>
                <a:r>
                  <a:rPr lang="zh-CN" altLang="en-US" dirty="0">
                    <a:solidFill>
                      <a:schemeClr val="bg1"/>
                    </a:solidFill>
                    <a:sym typeface="+mn-ea"/>
                  </a:rPr>
                  <a:t> </a:t>
                </a:r>
                <a:r>
                  <a:rPr lang="en-US" altLang="zh-CN" dirty="0">
                    <a:solidFill>
                      <a:schemeClr val="bg1"/>
                    </a:solidFill>
                    <a:sym typeface="+mn-ea"/>
                  </a:rPr>
                  <a:t>E),</a:t>
                </a:r>
                <a:r>
                  <a:rPr lang="zh-CN" altLang="en-US" dirty="0">
                    <a:solidFill>
                      <a:schemeClr val="bg1"/>
                    </a:solidFill>
                    <a:sym typeface="+mn-ea"/>
                  </a:rPr>
                  <a:t> 维护一个结点的集合</a:t>
                </a:r>
                <a:r>
                  <a:rPr lang="en-US" altLang="zh-CN" dirty="0">
                    <a:solidFill>
                      <a:schemeClr val="bg1"/>
                    </a:solidFill>
                    <a:sym typeface="+mn-ea"/>
                  </a:rPr>
                  <a:t>S</a:t>
                </a:r>
                <a:r>
                  <a:rPr lang="zh-CN" altLang="en-US" dirty="0">
                    <a:solidFill>
                      <a:schemeClr val="bg1"/>
                    </a:solidFill>
                    <a:sym typeface="+mn-ea"/>
                  </a:rPr>
                  <a:t>，用于存放</a:t>
                </a:r>
                <a:r>
                  <a:rPr lang="zh-CN" altLang="en-US" dirty="0">
                    <a:solidFill>
                      <a:srgbClr val="FFFF00"/>
                    </a:solidFill>
                    <a:sym typeface="+mn-ea"/>
                  </a:rPr>
                  <a:t>已算出</a:t>
                </a:r>
                <a:r>
                  <a:rPr lang="zh-CN" altLang="en-US" dirty="0">
                    <a:solidFill>
                      <a:schemeClr val="bg1"/>
                    </a:solidFill>
                    <a:sym typeface="+mn-ea"/>
                  </a:rPr>
                  <a:t>最短路径的结点。</a:t>
                </a:r>
                <a:endParaRPr lang="en-US" altLang="zh-CN" dirty="0">
                  <a:solidFill>
                    <a:schemeClr val="bg1"/>
                  </a:solidFill>
                  <a:sym typeface="+mn-ea"/>
                </a:endParaRPr>
              </a:p>
              <a:p>
                <a:pPr>
                  <a:lnSpc>
                    <a:spcPct val="110000"/>
                  </a:lnSpc>
                </a:pPr>
                <a:r>
                  <a:rPr lang="zh-CN" altLang="en-US" dirty="0">
                    <a:solidFill>
                      <a:schemeClr val="bg1"/>
                    </a:solidFill>
                    <a:sym typeface="+mn-ea"/>
                  </a:rPr>
                  <a:t>（</a:t>
                </a:r>
                <a:r>
                  <a:rPr lang="en-US" altLang="zh-CN" dirty="0">
                    <a:solidFill>
                      <a:schemeClr val="bg1"/>
                    </a:solidFill>
                    <a:sym typeface="+mn-ea"/>
                  </a:rPr>
                  <a:t>1</a:t>
                </a:r>
                <a:r>
                  <a:rPr lang="zh-CN" altLang="en-US" dirty="0">
                    <a:solidFill>
                      <a:schemeClr val="bg1"/>
                    </a:solidFill>
                    <a:sym typeface="+mn-ea"/>
                  </a:rPr>
                  <a:t>）开始时，</a:t>
                </a:r>
                <a:r>
                  <a:rPr lang="en-US" altLang="zh-CN" dirty="0">
                    <a:solidFill>
                      <a:schemeClr val="bg1"/>
                    </a:solidFill>
                    <a:sym typeface="+mn-ea"/>
                  </a:rPr>
                  <a:t>S</a:t>
                </a:r>
                <a:r>
                  <a:rPr lang="zh-CN" altLang="en-US" dirty="0">
                    <a:solidFill>
                      <a:schemeClr val="bg1"/>
                    </a:solidFill>
                    <a:sym typeface="+mn-ea"/>
                  </a:rPr>
                  <a:t>是空集，源点的距离设为</a:t>
                </a:r>
                <a:r>
                  <a:rPr lang="en-US" altLang="zh-CN" dirty="0">
                    <a:solidFill>
                      <a:schemeClr val="bg1"/>
                    </a:solidFill>
                    <a:sym typeface="+mn-ea"/>
                  </a:rPr>
                  <a:t>0</a:t>
                </a:r>
                <a:r>
                  <a:rPr lang="zh-CN" altLang="en-US" dirty="0">
                    <a:solidFill>
                      <a:schemeClr val="bg1"/>
                    </a:solidFill>
                    <a:sym typeface="+mn-ea"/>
                  </a:rPr>
                  <a:t>，其它所有结点的距离都是</a:t>
                </a:r>
                <a14:m>
                  <m:oMath xmlns:m="http://schemas.openxmlformats.org/officeDocument/2006/math">
                    <m:r>
                      <a:rPr lang="en-US" altLang="zh-CN"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sym typeface="+mn-ea"/>
                      </a:rPr>
                      <m:t>∞</m:t>
                    </m:r>
                  </m:oMath>
                </a14:m>
                <a:endParaRPr lang="en-US" altLang="zh-CN" dirty="0">
                  <a:solidFill>
                    <a:schemeClr val="bg1"/>
                  </a:solidFill>
                  <a:sym typeface="+mn-ea"/>
                </a:endParaRPr>
              </a:p>
              <a:p>
                <a:pPr>
                  <a:lnSpc>
                    <a:spcPct val="110000"/>
                  </a:lnSpc>
                </a:pPr>
                <a:r>
                  <a:rPr lang="zh-CN" altLang="en-US" dirty="0">
                    <a:solidFill>
                      <a:schemeClr val="bg1"/>
                    </a:solidFill>
                  </a:rPr>
                  <a:t>（</a:t>
                </a:r>
                <a:r>
                  <a:rPr lang="en-US" altLang="zh-CN" dirty="0">
                    <a:solidFill>
                      <a:schemeClr val="bg1"/>
                    </a:solidFill>
                  </a:rPr>
                  <a:t>2</a:t>
                </a:r>
                <a:r>
                  <a:rPr lang="zh-CN" altLang="en-US" dirty="0">
                    <a:solidFill>
                      <a:schemeClr val="bg1"/>
                    </a:solidFill>
                  </a:rPr>
                  <a:t>）如果点集</a:t>
                </a:r>
                <a:r>
                  <a:rPr lang="en-US" altLang="zh-CN" dirty="0">
                    <a:solidFill>
                      <a:schemeClr val="bg1"/>
                    </a:solidFill>
                  </a:rPr>
                  <a:t>V-S</a:t>
                </a:r>
                <a:r>
                  <a:rPr lang="zh-CN" altLang="en-US" dirty="0">
                    <a:solidFill>
                      <a:schemeClr val="bg1"/>
                    </a:solidFill>
                  </a:rPr>
                  <a:t>不为空，则从中取出离源点</a:t>
                </a:r>
                <a:r>
                  <a:rPr lang="zh-CN" altLang="en-US" dirty="0">
                    <a:solidFill>
                      <a:srgbClr val="FFFF00"/>
                    </a:solidFill>
                  </a:rPr>
                  <a:t>距离最小</a:t>
                </a:r>
                <a:r>
                  <a:rPr lang="zh-CN" altLang="en-US" dirty="0">
                    <a:solidFill>
                      <a:schemeClr val="bg1"/>
                    </a:solidFill>
                  </a:rPr>
                  <a:t>的结点</a:t>
                </a:r>
                <a:r>
                  <a:rPr lang="en-US" altLang="zh-CN" dirty="0">
                    <a:solidFill>
                      <a:schemeClr val="bg1"/>
                    </a:solidFill>
                  </a:rPr>
                  <a:t>v</a:t>
                </a:r>
                <a:r>
                  <a:rPr lang="zh-CN" altLang="en-US" dirty="0">
                    <a:solidFill>
                      <a:schemeClr val="bg1"/>
                    </a:solidFill>
                  </a:rPr>
                  <a:t>，放入</a:t>
                </a:r>
                <a:r>
                  <a:rPr lang="en-US" altLang="zh-CN" dirty="0">
                    <a:solidFill>
                      <a:schemeClr val="bg1"/>
                    </a:solidFill>
                  </a:rPr>
                  <a:t>S</a:t>
                </a:r>
                <a:r>
                  <a:rPr lang="zh-CN" altLang="en-US" dirty="0">
                    <a:solidFill>
                      <a:schemeClr val="bg1"/>
                    </a:solidFill>
                  </a:rPr>
                  <a:t>中，执行操作</a:t>
                </a:r>
                <a:r>
                  <a:rPr lang="en-US" altLang="zh-CN" dirty="0">
                    <a:solidFill>
                      <a:schemeClr val="bg1"/>
                    </a:solidFill>
                  </a:rPr>
                  <a:t>(3)</a:t>
                </a:r>
                <a:r>
                  <a:rPr lang="zh-CN" altLang="en-US" dirty="0">
                    <a:solidFill>
                      <a:schemeClr val="bg1"/>
                    </a:solidFill>
                  </a:rPr>
                  <a:t>；否则所有结点离源点的最短路径计算完毕，结束处理</a:t>
                </a:r>
                <a:endParaRPr lang="en-US" altLang="zh-CN" dirty="0">
                  <a:solidFill>
                    <a:schemeClr val="bg1"/>
                  </a:solidFill>
                </a:endParaRPr>
              </a:p>
              <a:p>
                <a:pPr>
                  <a:lnSpc>
                    <a:spcPct val="110000"/>
                  </a:lnSpc>
                </a:pPr>
                <a:r>
                  <a:rPr lang="zh-CN" altLang="en-US" dirty="0">
                    <a:solidFill>
                      <a:schemeClr val="bg1"/>
                    </a:solidFill>
                  </a:rPr>
                  <a:t>（</a:t>
                </a:r>
                <a:r>
                  <a:rPr lang="en-US" altLang="zh-CN" dirty="0">
                    <a:solidFill>
                      <a:schemeClr val="bg1"/>
                    </a:solidFill>
                  </a:rPr>
                  <a:t>3</a:t>
                </a:r>
                <a:r>
                  <a:rPr lang="zh-CN" altLang="en-US" dirty="0">
                    <a:solidFill>
                      <a:schemeClr val="bg1"/>
                    </a:solidFill>
                  </a:rPr>
                  <a:t>）用</a:t>
                </a:r>
                <a:r>
                  <a:rPr lang="en-US" altLang="zh-CN" dirty="0">
                    <a:solidFill>
                      <a:schemeClr val="bg1"/>
                    </a:solidFill>
                  </a:rPr>
                  <a:t>v</a:t>
                </a:r>
                <a:r>
                  <a:rPr lang="zh-CN" altLang="en-US" dirty="0">
                    <a:solidFill>
                      <a:schemeClr val="bg1"/>
                    </a:solidFill>
                  </a:rPr>
                  <a:t>离源点的（最小）距离去更新其所有邻接结点的距离，回到</a:t>
                </a:r>
                <a:r>
                  <a:rPr lang="en-US" altLang="zh-CN" dirty="0">
                    <a:solidFill>
                      <a:schemeClr val="bg1"/>
                    </a:solidFill>
                  </a:rPr>
                  <a:t>(2)</a:t>
                </a:r>
                <a:endParaRPr lang="zh-CN" altLang="zh-CN" sz="2800" dirty="0">
                  <a:solidFill>
                    <a:schemeClr val="bg1"/>
                  </a:solidFill>
                </a:endParaRPr>
              </a:p>
              <a:p>
                <a:pPr>
                  <a:lnSpc>
                    <a:spcPct val="110000"/>
                  </a:lnSpc>
                </a:pPr>
                <a:endParaRPr lang="en-US" altLang="zh-CN" sz="2800" dirty="0">
                  <a:solidFill>
                    <a:schemeClr val="bg1"/>
                  </a:solidFill>
                </a:endParaRPr>
              </a:p>
            </p:txBody>
          </p:sp>
        </mc:Choice>
        <mc:Fallback xmlns="">
          <p:sp>
            <p:nvSpPr>
              <p:cNvPr id="13" name="内容占位符 4">
                <a:extLst>
                  <a:ext uri="{FF2B5EF4-FFF2-40B4-BE49-F238E27FC236}">
                    <a16:creationId xmlns:a16="http://schemas.microsoft.com/office/drawing/2014/main" id="{CB05340C-C702-7D3E-1851-0B89F75EA9EE}"/>
                  </a:ext>
                </a:extLst>
              </p:cNvPr>
              <p:cNvSpPr txBox="1">
                <a:spLocks noRot="1" noChangeAspect="1" noMove="1" noResize="1" noEditPoints="1" noAdjustHandles="1" noChangeArrowheads="1" noChangeShapeType="1" noTextEdit="1"/>
              </p:cNvSpPr>
              <p:nvPr/>
            </p:nvSpPr>
            <p:spPr>
              <a:xfrm>
                <a:off x="235585" y="1657204"/>
                <a:ext cx="5212999" cy="4021939"/>
              </a:xfrm>
              <a:prstGeom prst="rect">
                <a:avLst/>
              </a:prstGeom>
              <a:blipFill>
                <a:blip r:embed="rId2"/>
                <a:stretch>
                  <a:fillRect l="-1214" t="-629" r="-3641"/>
                </a:stretch>
              </a:blipFill>
            </p:spPr>
            <p:txBody>
              <a:bodyPr/>
              <a:lstStyle/>
              <a:p>
                <a:r>
                  <a:rPr lang="zh-CN" altLang="en-US">
                    <a:noFill/>
                  </a:rPr>
                  <a:t> </a:t>
                </a:r>
              </a:p>
            </p:txBody>
          </p:sp>
        </mc:Fallback>
      </mc:AlternateContent>
      <p:sp>
        <p:nvSpPr>
          <p:cNvPr id="15" name="左箭头标注 14">
            <a:extLst>
              <a:ext uri="{FF2B5EF4-FFF2-40B4-BE49-F238E27FC236}">
                <a16:creationId xmlns:a16="http://schemas.microsoft.com/office/drawing/2014/main" id="{3E5A32BB-BF49-A2FE-309B-E9509BF95A5D}"/>
              </a:ext>
            </a:extLst>
          </p:cNvPr>
          <p:cNvSpPr/>
          <p:nvPr/>
        </p:nvSpPr>
        <p:spPr>
          <a:xfrm>
            <a:off x="5537484" y="3160730"/>
            <a:ext cx="1841216" cy="1104900"/>
          </a:xfrm>
          <a:prstGeom prst="leftArrowCallout">
            <a:avLst>
              <a:gd name="adj1" fmla="val 38107"/>
              <a:gd name="adj2" fmla="val 32548"/>
              <a:gd name="adj3" fmla="val 20265"/>
              <a:gd name="adj4" fmla="val 9109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可用优先队列（最小堆）优化查找！</a:t>
            </a:r>
          </a:p>
        </p:txBody>
      </p:sp>
      <p:sp>
        <p:nvSpPr>
          <p:cNvPr id="16" name="文本框 15">
            <a:extLst>
              <a:ext uri="{FF2B5EF4-FFF2-40B4-BE49-F238E27FC236}">
                <a16:creationId xmlns:a16="http://schemas.microsoft.com/office/drawing/2014/main" id="{1C2D6443-A551-517C-E690-10576A53949D}"/>
              </a:ext>
            </a:extLst>
          </p:cNvPr>
          <p:cNvSpPr txBox="1"/>
          <p:nvPr/>
        </p:nvSpPr>
        <p:spPr>
          <a:xfrm>
            <a:off x="5817673" y="1496693"/>
            <a:ext cx="5758789" cy="132343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关键数据结构</a:t>
            </a:r>
            <a:r>
              <a:rPr kumimoji="1" lang="zh-CN" altLang="en-US" sz="2000" dirty="0">
                <a:latin typeface="Microsoft YaHei" panose="020B0503020204020204" pitchFamily="34" charset="-122"/>
                <a:ea typeface="Microsoft YaHei" panose="020B0503020204020204" pitchFamily="34" charset="-122"/>
              </a:rPr>
              <a:t>：用</a:t>
            </a:r>
            <a:r>
              <a:rPr kumimoji="1" lang="en-US" altLang="zh-CN" sz="2000" dirty="0" err="1">
                <a:latin typeface="Microsoft YaHei" panose="020B0503020204020204" pitchFamily="34" charset="-122"/>
                <a:ea typeface="Microsoft YaHei" panose="020B0503020204020204" pitchFamily="34" charset="-122"/>
              </a:rPr>
              <a:t>DijkstraElm</a:t>
            </a:r>
            <a:r>
              <a:rPr kumimoji="1" lang="en-US" altLang="zh-CN" sz="2000" dirty="0">
                <a:latin typeface="Microsoft YaHei" panose="020B0503020204020204" pitchFamily="34" charset="-122"/>
                <a:ea typeface="Microsoft YaHei" panose="020B0503020204020204" pitchFamily="34" charset="-122"/>
              </a:rPr>
              <a:t>(vert,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err="1">
                <a:latin typeface="Microsoft YaHei" panose="020B0503020204020204" pitchFamily="34" charset="-122"/>
                <a:ea typeface="Microsoft YaHei" panose="020B0503020204020204" pitchFamily="34" charset="-122"/>
              </a:rPr>
              <a:t>dist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表示结点，该数据含</a:t>
            </a:r>
            <a:r>
              <a:rPr kumimoji="1" lang="zh-CN" altLang="en-US" sz="2000" dirty="0">
                <a:solidFill>
                  <a:srgbClr val="C00000"/>
                </a:solidFill>
                <a:latin typeface="Microsoft YaHei" panose="020B0503020204020204" pitchFamily="34" charset="-122"/>
                <a:ea typeface="Microsoft YaHei" panose="020B0503020204020204" pitchFamily="34" charset="-122"/>
              </a:rPr>
              <a:t>两个域</a:t>
            </a:r>
            <a:endParaRPr kumimoji="1" lang="en-US" altLang="zh-CN" sz="2000" dirty="0">
              <a:solidFill>
                <a:srgbClr val="C00000"/>
              </a:solidFill>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vert</a:t>
            </a:r>
            <a:r>
              <a:rPr kumimoji="1" lang="zh-CN" altLang="en-US" sz="2000" dirty="0">
                <a:latin typeface="Microsoft YaHei" panose="020B0503020204020204" pitchFamily="34" charset="-122"/>
                <a:ea typeface="Microsoft YaHei" panose="020B0503020204020204" pitchFamily="34" charset="-122"/>
              </a:rPr>
              <a:t>：记录图结点的标号</a:t>
            </a:r>
            <a:endParaRPr kumimoji="1" lang="en-US" altLang="zh-CN" sz="2000"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en-US" altLang="zh-CN" sz="2000" dirty="0" err="1">
                <a:latin typeface="Microsoft YaHei" panose="020B0503020204020204" pitchFamily="34" charset="-122"/>
                <a:ea typeface="Microsoft YaHei" panose="020B0503020204020204" pitchFamily="34" charset="-122"/>
              </a:rPr>
              <a:t>dist</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记录结点离源结点的距离（路径权重）</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F04A12-4AA7-6409-EDEF-1302D818E70E}"/>
                  </a:ext>
                </a:extLst>
              </p:cNvPr>
              <p:cNvSpPr txBox="1"/>
              <p:nvPr/>
            </p:nvSpPr>
            <p:spPr>
              <a:xfrm>
                <a:off x="5932196" y="5079267"/>
                <a:ext cx="6023944"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结点优先级的比较</a:t>
                </a:r>
                <a:r>
                  <a:rPr kumimoji="1" lang="zh-CN" altLang="en-US" sz="2000"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0" i="1" smtClean="0">
                        <a:latin typeface="Cambria Math" panose="02040503050406030204" pitchFamily="18" charset="0"/>
                        <a:ea typeface="Microsoft YaHei" panose="020B0503020204020204" pitchFamily="34" charset="-122"/>
                      </a:rPr>
                      <m:t>𝑢</m:t>
                    </m:r>
                    <m:r>
                      <a:rPr kumimoji="1" lang="en-US" altLang="zh-CN" sz="2000" b="0" i="1" smtClean="0">
                        <a:latin typeface="Cambria Math" panose="02040503050406030204" pitchFamily="18" charset="0"/>
                        <a:ea typeface="Microsoft YaHei" panose="020B0503020204020204" pitchFamily="34" charset="-122"/>
                      </a:rPr>
                      <m:t>&lt;</m:t>
                    </m:r>
                    <m:r>
                      <a:rPr kumimoji="1" lang="en-US" altLang="zh-CN" sz="2000" b="0" i="1" smtClean="0">
                        <a:latin typeface="Cambria Math" panose="02040503050406030204" pitchFamily="18" charset="0"/>
                        <a:ea typeface="Microsoft YaHei" panose="020B0503020204020204" pitchFamily="34" charset="-122"/>
                      </a:rPr>
                      <m:t>𝑣</m:t>
                    </m:r>
                    <m:r>
                      <a:rPr kumimoji="1" lang="zh-CN" altLang="en-US" sz="2000" b="0" i="1" smtClean="0">
                        <a:latin typeface="Cambria Math" panose="02040503050406030204" pitchFamily="18" charset="0"/>
                        <a:ea typeface="Microsoft YaHei" panose="020B0503020204020204" pitchFamily="34" charset="-122"/>
                      </a:rPr>
                      <m:t> ⟺ </m:t>
                    </m:r>
                    <m:r>
                      <a:rPr kumimoji="1" lang="en-US" altLang="zh-CN" sz="2000" b="0" i="1" smtClean="0">
                        <a:latin typeface="Cambria Math" panose="02040503050406030204" pitchFamily="18" charset="0"/>
                        <a:ea typeface="Microsoft YaHei" panose="020B0503020204020204" pitchFamily="34" charset="-122"/>
                      </a:rPr>
                      <m:t>𝑢</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𝑑𝑖𝑠𝑡</m:t>
                    </m:r>
                    <m:r>
                      <a:rPr kumimoji="1" lang="en-US" altLang="zh-CN" sz="2000" b="0" i="1" smtClean="0">
                        <a:latin typeface="Cambria Math" panose="02040503050406030204" pitchFamily="18" charset="0"/>
                        <a:ea typeface="Microsoft YaHei" panose="020B0503020204020204" pitchFamily="34" charset="-122"/>
                      </a:rPr>
                      <m:t>&lt;</m:t>
                    </m:r>
                    <m:r>
                      <a:rPr kumimoji="1" lang="en-US" altLang="zh-CN" sz="2000" b="0" i="1" smtClean="0">
                        <a:latin typeface="Cambria Math" panose="02040503050406030204" pitchFamily="18" charset="0"/>
                        <a:ea typeface="Microsoft YaHei" panose="020B0503020204020204" pitchFamily="34" charset="-122"/>
                      </a:rPr>
                      <m:t>𝑣</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𝑑𝑖𝑠𝑡</m:t>
                    </m:r>
                  </m:oMath>
                </a14:m>
                <a:endParaRPr kumimoji="1" lang="en-US" altLang="zh-CN" sz="2000" dirty="0">
                  <a:latin typeface="Microsoft YaHei" panose="020B0503020204020204" pitchFamily="34" charset="-122"/>
                  <a:ea typeface="Microsoft YaHei" panose="020B0503020204020204" pitchFamily="34" charset="-122"/>
                </a:endParaRPr>
              </a:p>
            </p:txBody>
          </p:sp>
        </mc:Choice>
        <mc:Fallback xmlns="">
          <p:sp>
            <p:nvSpPr>
              <p:cNvPr id="17" name="文本框 16">
                <a:extLst>
                  <a:ext uri="{FF2B5EF4-FFF2-40B4-BE49-F238E27FC236}">
                    <a16:creationId xmlns:a16="http://schemas.microsoft.com/office/drawing/2014/main" id="{7FF04A12-4AA7-6409-EDEF-1302D818E70E}"/>
                  </a:ext>
                </a:extLst>
              </p:cNvPr>
              <p:cNvSpPr txBox="1">
                <a:spLocks noRot="1" noChangeAspect="1" noMove="1" noResize="1" noEditPoints="1" noAdjustHandles="1" noChangeArrowheads="1" noChangeShapeType="1" noTextEdit="1"/>
              </p:cNvSpPr>
              <p:nvPr/>
            </p:nvSpPr>
            <p:spPr>
              <a:xfrm>
                <a:off x="5932196" y="5079267"/>
                <a:ext cx="6023944" cy="400110"/>
              </a:xfrm>
              <a:prstGeom prst="rect">
                <a:avLst/>
              </a:prstGeom>
              <a:blipFill>
                <a:blip r:embed="rId3"/>
                <a:stretch>
                  <a:fillRect l="-842" t="-606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1593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2580556" y="1494180"/>
            <a:ext cx="7296317" cy="4639919"/>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ts val="2800"/>
              </a:lnSpc>
              <a:spcBef>
                <a:spcPts val="0"/>
              </a:spcBef>
            </a:pPr>
            <a:r>
              <a:rPr lang="zh-CN" altLang="en-US" b="1" dirty="0">
                <a:solidFill>
                  <a:schemeClr val="bg1"/>
                </a:solidFill>
                <a:sym typeface="+mn-ea"/>
              </a:rPr>
              <a:t>算法</a:t>
            </a:r>
            <a:r>
              <a:rPr lang="zh-CN" altLang="en-US" dirty="0">
                <a:solidFill>
                  <a:schemeClr val="bg1"/>
                </a:solidFill>
                <a:sym typeface="+mn-ea"/>
              </a:rPr>
              <a:t>：单源最短路径 </a:t>
            </a:r>
            <a:r>
              <a:rPr lang="en-US" altLang="zh-CN" dirty="0">
                <a:solidFill>
                  <a:schemeClr val="bg1"/>
                </a:solidFill>
                <a:sym typeface="+mn-ea"/>
              </a:rPr>
              <a:t>Dijkstra(</a:t>
            </a:r>
            <a:r>
              <a:rPr lang="en-US" altLang="zh-CN" sz="2400" i="1" dirty="0">
                <a:solidFill>
                  <a:schemeClr val="bg1"/>
                </a:solidFill>
                <a:latin typeface="Times New Roman" panose="02020603050405020304" pitchFamily="18" charset="0"/>
                <a:cs typeface="Times New Roman" panose="02020603050405020304" pitchFamily="18" charset="0"/>
                <a:sym typeface="+mn-ea"/>
              </a:rPr>
              <a:t>graph,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dirty="0">
                <a:solidFill>
                  <a:schemeClr val="bg1"/>
                </a:solidFill>
                <a:sym typeface="+mn-ea"/>
              </a:rPr>
              <a:t>)</a:t>
            </a:r>
          </a:p>
          <a:p>
            <a:pPr>
              <a:lnSpc>
                <a:spcPts val="2800"/>
              </a:lnSpc>
              <a:spcBef>
                <a:spcPts val="0"/>
              </a:spcBef>
            </a:pPr>
            <a:r>
              <a:rPr lang="en-US" altLang="zh-CN" dirty="0">
                <a:solidFill>
                  <a:schemeClr val="bg1"/>
                </a:solidFill>
                <a:sym typeface="+mn-ea"/>
              </a:rPr>
              <a:t>—————————————————————</a:t>
            </a:r>
          </a:p>
          <a:p>
            <a:pPr>
              <a:lnSpc>
                <a:spcPts val="2800"/>
              </a:lnSpc>
              <a:spcBef>
                <a:spcPts val="0"/>
              </a:spcBef>
              <a:buFont typeface="+mj-lt"/>
              <a:buAutoNum type="arabicPeriod"/>
            </a:pPr>
            <a:r>
              <a:rPr lang="zh-CN" altLang="en-US"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graph.n_verts</a:t>
            </a:r>
            <a:endParaRPr lang="en-US" altLang="zh-CN" sz="2400" i="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for</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to</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n</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do</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graph.no_edge_value</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无穷大</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collectedist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i</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b="1" dirty="0">
                <a:solidFill>
                  <a:schemeClr val="bg1"/>
                </a:solidFill>
                <a:latin typeface="Times New Roman" panose="02020603050405020304" pitchFamily="18" charset="0"/>
                <a:cs typeface="Times New Roman" panose="02020603050405020304" pitchFamily="18" charset="0"/>
                <a:sym typeface="+mn-ea"/>
              </a:rPr>
              <a:t>false</a:t>
            </a: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最短路径未定</a:t>
            </a:r>
            <a:endParaRPr lang="en-US" altLang="zh-CN" sz="2400"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end</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err="1">
                <a:solidFill>
                  <a:schemeClr val="bg1"/>
                </a:solidFill>
                <a:latin typeface="Times New Roman" panose="02020603050405020304" pitchFamily="18" charset="0"/>
                <a:cs typeface="Times New Roman" panose="02020603050405020304" pitchFamily="18" charset="0"/>
                <a:sym typeface="+mn-ea"/>
              </a:rPr>
              <a:t>MakeMinHeap</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Q</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最小堆</a:t>
            </a:r>
            <a:endParaRPr lang="en-US" altLang="zh-CN" sz="2400" b="1" dirty="0">
              <a:solidFill>
                <a:schemeClr val="bg1"/>
              </a:solidFill>
              <a:latin typeface="Times New Roman" panose="02020603050405020304" pitchFamily="18" charset="0"/>
              <a:cs typeface="Times New Roman" panose="02020603050405020304" pitchFamily="18" charset="0"/>
              <a:sym typeface="+mn-ea"/>
            </a:endParaRPr>
          </a:p>
          <a:p>
            <a:pPr>
              <a:lnSpc>
                <a:spcPts val="2800"/>
              </a:lnSpc>
              <a:spcBef>
                <a:spcPts val="0"/>
              </a:spcBef>
              <a:buFont typeface="+mj-lt"/>
              <a:buAutoNum type="arabicPeriod"/>
            </a:pPr>
            <a:r>
              <a:rPr lang="zh-CN" altLang="en-US" sz="2400" b="1"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0</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path</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 </a:t>
            </a:r>
            <a:r>
              <a:rPr lang="en-US" altLang="zh-CN" sz="2400" dirty="0">
                <a:solidFill>
                  <a:schemeClr val="bg1"/>
                </a:solidFill>
                <a:latin typeface="Times New Roman" panose="02020603050405020304" pitchFamily="18" charset="0"/>
                <a:cs typeface="Times New Roman" panose="02020603050405020304" pitchFamily="18" charset="0"/>
                <a:sym typeface="+mn-ea"/>
              </a:rPr>
              <a:t>-1</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u</a:t>
            </a:r>
            <a:r>
              <a:rPr lang="zh-CN" altLang="en-US" sz="2400" i="1" dirty="0">
                <a:solidFill>
                  <a:schemeClr val="bg1"/>
                </a:solidFill>
                <a:latin typeface="Times New Roman" panose="02020603050405020304" pitchFamily="18" charset="0"/>
                <a:cs typeface="Times New Roman" panose="02020603050405020304" pitchFamily="18" charset="0"/>
                <a:sym typeface="+mn-ea"/>
              </a:rPr>
              <a:t> </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b="1" dirty="0">
                <a:solidFill>
                  <a:schemeClr val="bg1"/>
                </a:solidFill>
                <a:latin typeface="Times New Roman" panose="02020603050405020304" pitchFamily="18" charset="0"/>
                <a:cs typeface="Times New Roman" panose="02020603050405020304" pitchFamily="18" charset="0"/>
                <a:sym typeface="+mn-ea"/>
              </a:rPr>
              <a:t>new</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err="1">
                <a:solidFill>
                  <a:schemeClr val="bg1"/>
                </a:solidFill>
                <a:latin typeface="Times New Roman" panose="02020603050405020304" pitchFamily="18" charset="0"/>
                <a:cs typeface="Times New Roman" panose="02020603050405020304" pitchFamily="18" charset="0"/>
                <a:sym typeface="+mn-ea"/>
              </a:rPr>
              <a:t>DijkstraElm</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err="1">
                <a:solidFill>
                  <a:schemeClr val="bg1"/>
                </a:solidFill>
                <a:latin typeface="Times New Roman" panose="02020603050405020304" pitchFamily="18" charset="0"/>
                <a:cs typeface="Times New Roman" panose="02020603050405020304" pitchFamily="18" charset="0"/>
                <a:sym typeface="+mn-ea"/>
              </a:rPr>
              <a:t>dist</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en-US" altLang="zh-CN" sz="2400" i="1" dirty="0">
                <a:solidFill>
                  <a:schemeClr val="bg1"/>
                </a:solidFill>
                <a:latin typeface="Times New Roman" panose="02020603050405020304" pitchFamily="18" charset="0"/>
                <a:cs typeface="Times New Roman" panose="02020603050405020304" pitchFamily="18" charset="0"/>
                <a:sym typeface="+mn-ea"/>
              </a:rPr>
              <a:t>s</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p>
          <a:p>
            <a:pPr>
              <a:lnSpc>
                <a:spcPts val="2800"/>
              </a:lnSpc>
              <a:spcBef>
                <a:spcPts val="0"/>
              </a:spcBef>
              <a:buFont typeface="+mj-lt"/>
              <a:buAutoNum type="arabicPeriod"/>
            </a:pP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Insert(</a:t>
            </a:r>
            <a:r>
              <a:rPr lang="en-US" altLang="zh-CN" sz="2400" i="1" dirty="0">
                <a:solidFill>
                  <a:schemeClr val="bg1"/>
                </a:solidFill>
                <a:latin typeface="Times New Roman" panose="02020603050405020304" pitchFamily="18" charset="0"/>
                <a:cs typeface="Times New Roman" panose="02020603050405020304" pitchFamily="18" charset="0"/>
                <a:sym typeface="+mn-ea"/>
              </a:rPr>
              <a:t>Q</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i="1" dirty="0">
                <a:solidFill>
                  <a:schemeClr val="bg1"/>
                </a:solidFill>
                <a:latin typeface="Times New Roman" panose="02020603050405020304" pitchFamily="18" charset="0"/>
                <a:cs typeface="Times New Roman" panose="02020603050405020304" pitchFamily="18" charset="0"/>
                <a:sym typeface="+mn-ea"/>
              </a:rPr>
              <a:t>u</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chemeClr val="bg1"/>
                </a:solidFill>
                <a:latin typeface="Times New Roman" panose="02020603050405020304" pitchFamily="18" charset="0"/>
                <a:cs typeface="Times New Roman" panose="02020603050405020304" pitchFamily="18" charset="0"/>
                <a:sym typeface="+mn-ea"/>
              </a:rPr>
              <a:t>         </a:t>
            </a:r>
            <a:r>
              <a:rPr lang="en-US" altLang="zh-CN" sz="2400" dirty="0">
                <a:solidFill>
                  <a:schemeClr val="bg1"/>
                </a:solidFill>
                <a:latin typeface="Times New Roman" panose="02020603050405020304" pitchFamily="18" charset="0"/>
                <a:cs typeface="Times New Roman" panose="02020603050405020304" pitchFamily="18" charset="0"/>
                <a:sym typeface="+mn-ea"/>
              </a:rPr>
              <a:t>//</a:t>
            </a:r>
            <a:r>
              <a:rPr lang="zh-CN" altLang="en-US" sz="2400" dirty="0">
                <a:solidFill>
                  <a:srgbClr val="FFFF00"/>
                </a:solidFill>
                <a:latin typeface="Times New Roman" panose="02020603050405020304" pitchFamily="18" charset="0"/>
                <a:cs typeface="Times New Roman" panose="02020603050405020304" pitchFamily="18" charset="0"/>
                <a:sym typeface="+mn-ea"/>
              </a:rPr>
              <a:t>源点入堆</a:t>
            </a:r>
            <a:endParaRPr lang="en-US" altLang="zh-CN" sz="2400" dirty="0">
              <a:solidFill>
                <a:srgbClr val="FFFF00"/>
              </a:solidFill>
              <a:latin typeface="Times New Roman" panose="02020603050405020304" pitchFamily="18" charset="0"/>
              <a:cs typeface="Times New Roman" panose="02020603050405020304" pitchFamily="18" charset="0"/>
              <a:sym typeface="+mn-ea"/>
            </a:endParaRPr>
          </a:p>
          <a:p>
            <a:pPr marL="342900">
              <a:lnSpc>
                <a:spcPts val="2800"/>
              </a:lnSpc>
              <a:spcBef>
                <a:spcPts val="0"/>
              </a:spcBef>
              <a:buFont typeface="+mj-lt"/>
              <a:buAutoNum type="arabicPeriod"/>
            </a:pPr>
            <a:endParaRPr lang="en-US" altLang="zh-CN" dirty="0">
              <a:solidFill>
                <a:schemeClr val="bg1"/>
              </a:solidFill>
              <a:sym typeface="+mn-ea"/>
            </a:endParaRPr>
          </a:p>
        </p:txBody>
      </p:sp>
    </p:spTree>
    <p:extLst>
      <p:ext uri="{BB962C8B-B14F-4D97-AF65-F5344CB8AC3E}">
        <p14:creationId xmlns:p14="http://schemas.microsoft.com/office/powerpoint/2010/main" val="240944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E51CE9-049A-F728-A1B6-202487EC04B9}"/>
                  </a:ext>
                </a:extLst>
              </p:cNvPr>
              <p:cNvSpPr txBox="1"/>
              <p:nvPr/>
            </p:nvSpPr>
            <p:spPr>
              <a:xfrm>
                <a:off x="907853" y="884780"/>
                <a:ext cx="10515600" cy="5632311"/>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startAt="10"/>
                </a:pPr>
                <a:r>
                  <a:rPr lang="zh-CN" altLang="zh-CN" sz="2000" b="1" dirty="0">
                    <a:latin typeface="Times New Roman" panose="02020603050405020304" pitchFamily="18" charset="0"/>
                    <a:cs typeface="Times New Roman" panose="02020603050405020304" pitchFamily="18" charset="0"/>
                  </a:rPr>
                  <a:t>while</a:t>
                </a:r>
                <a:r>
                  <a:rPr lang="zh-CN" altLang="zh-CN" sz="2000" dirty="0">
                    <a:latin typeface="Times New Roman" panose="02020603050405020304" pitchFamily="18" charset="0"/>
                    <a:cs typeface="Times New Roman" panose="02020603050405020304" pitchFamily="18" charset="0"/>
                  </a:rPr>
                  <a:t> IsEmpty(</a:t>
                </a:r>
                <a:r>
                  <a:rPr lang="en-US" altLang="zh-CN" sz="2000" i="1" dirty="0">
                    <a:latin typeface="Times New Roman" panose="02020603050405020304" pitchFamily="18" charset="0"/>
                    <a:cs typeface="Times New Roman" panose="02020603050405020304" pitchFamily="18" charset="0"/>
                  </a:rPr>
                  <a:t>Q</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 do</a:t>
                </a:r>
                <a:endParaRPr lang="zh-CN" altLang="zh-CN" sz="2800" dirty="0"/>
              </a:p>
              <a:p>
                <a:pPr marL="457200" lvl="0" indent="-457200" eaLnBrk="0" fontAlgn="base" hangingPunct="0">
                  <a:spcBef>
                    <a:spcPct val="0"/>
                  </a:spcBef>
                  <a:spcAft>
                    <a:spcPct val="0"/>
                  </a:spcAft>
                  <a:buFont typeface="+mj-lt"/>
                  <a:buAutoNum type="arabicPeriod" startAt="10"/>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ExtractMin</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Q</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取出堆头结点</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collectedist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b="1" dirty="0">
                    <a:solidFill>
                      <a:srgbClr val="0000FF"/>
                    </a:solidFill>
                    <a:latin typeface="Times New Roman" panose="02020603050405020304" pitchFamily="18" charset="0"/>
                    <a:cs typeface="Times New Roman" panose="02020603050405020304" pitchFamily="18" charset="0"/>
                  </a:rPr>
                  <a:t>false</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如果结点尚未确定最短路径</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C00000"/>
                    </a:solidFill>
                    <a:latin typeface="Times New Roman" panose="02020603050405020304" pitchFamily="18" charset="0"/>
                    <a:cs typeface="Times New Roman" panose="02020603050405020304" pitchFamily="18" charset="0"/>
                  </a:rPr>
                  <a:t>collectedist</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u.vert</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C00000"/>
                        </a:solidFill>
                        <a:latin typeface="Cambria Math" panose="02040503050406030204" pitchFamily="18" charset="0"/>
                        <a:cs typeface="Times New Roman" panose="02020603050405020304" pitchFamily="18" charset="0"/>
                      </a:rPr>
                      <m:t>←</m:t>
                    </m:r>
                  </m:oMath>
                </a14:m>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true</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确定当前的距离</a:t>
                </a:r>
                <a:r>
                  <a:rPr lang="en-US" altLang="zh-CN" sz="2000" dirty="0" err="1">
                    <a:solidFill>
                      <a:srgbClr val="C00000"/>
                    </a:solidFill>
                    <a:latin typeface="Times New Roman" panose="02020603050405020304" pitchFamily="18" charset="0"/>
                    <a:cs typeface="Times New Roman" panose="02020603050405020304" pitchFamily="18" charset="0"/>
                  </a:rPr>
                  <a:t>u.dist</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dist</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err="1">
                    <a:solidFill>
                      <a:srgbClr val="C00000"/>
                    </a:solidFill>
                    <a:latin typeface="Times New Roman" panose="02020603050405020304" pitchFamily="18" charset="0"/>
                    <a:cs typeface="Times New Roman" panose="02020603050405020304" pitchFamily="18" charset="0"/>
                  </a:rPr>
                  <a:t>u.vert</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是最短路径长度</a:t>
                </a:r>
                <a:r>
                  <a:rPr lang="en-US" altLang="zh-CN" sz="2000" dirty="0">
                    <a:solidFill>
                      <a:srgbClr val="C00000"/>
                    </a:solidFill>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dag</a:t>
                </a:r>
                <a:r>
                  <a:rPr lang="zh-CN" altLang="zh-CN" sz="2000" i="1" dirty="0">
                    <a:latin typeface="Times New Roman" panose="02020603050405020304" pitchFamily="18" charset="0"/>
                    <a:cs typeface="Times New Roman" panose="02020603050405020304" pitchFamily="18" charset="0"/>
                  </a:rPr>
                  <a:t>.ver_list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u</a:t>
                </a:r>
                <a:r>
                  <a:rPr lang="en-US" altLang="zh-CN" sz="2000" i="1" dirty="0">
                    <a:latin typeface="Times New Roman" panose="02020603050405020304" pitchFamily="18" charset="0"/>
                    <a:cs typeface="Times New Roman" panose="02020603050405020304" pitchFamily="18" charset="0"/>
                  </a:rPr>
                  <a:t>.vert</a:t>
                </a:r>
                <a:r>
                  <a:rPr lang="zh-CN" altLang="zh-CN" sz="2000" dirty="0">
                    <a:latin typeface="Times New Roman" panose="02020603050405020304" pitchFamily="18" charset="0"/>
                    <a:cs typeface="Times New Roman" panose="02020603050405020304" pitchFamily="18" charset="0"/>
                  </a:rPr>
                  <a:t>].</a:t>
                </a:r>
                <a:r>
                  <a:rPr lang="zh-CN" altLang="zh-CN" sz="2000" i="1" dirty="0">
                    <a:latin typeface="Times New Roman" panose="02020603050405020304" pitchFamily="18" charset="0"/>
                    <a:cs typeface="Times New Roman" panose="02020603050405020304" pitchFamily="18" charset="0"/>
                  </a:rPr>
                  <a:t>adj</a:t>
                </a:r>
                <a:endParaRPr lang="en-US" altLang="zh-CN" sz="2000" i="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while</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N</a:t>
                </a:r>
                <a:r>
                  <a:rPr lang="zh-CN" altLang="zh-CN" sz="2000" dirty="0">
                    <a:latin typeface="Times New Roman" panose="02020603050405020304" pitchFamily="18" charset="0"/>
                    <a:cs typeface="Times New Roman" panose="02020603050405020304" pitchFamily="18" charset="0"/>
                  </a:rPr>
                  <a:t>IL </a:t>
                </a:r>
                <a:r>
                  <a:rPr lang="zh-CN" altLang="zh-CN" sz="2000" b="1" dirty="0">
                    <a:latin typeface="Times New Roman" panose="02020603050405020304" pitchFamily="18" charset="0"/>
                    <a:cs typeface="Times New Roman" panose="02020603050405020304" pitchFamily="18" charset="0"/>
                  </a:rPr>
                  <a:t>do</a:t>
                </a:r>
                <a:r>
                  <a:rPr lang="zh-CN" altLang="en-US"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遍历邻接结点，进行松弛</a:t>
                </a:r>
                <a:r>
                  <a:rPr lang="en-US" altLang="zh-CN" sz="2000" dirty="0">
                    <a:latin typeface="Times New Roman" panose="02020603050405020304" pitchFamily="18" charset="0"/>
                    <a:cs typeface="Times New Roman" panose="02020603050405020304" pitchFamily="18" charset="0"/>
                  </a:rPr>
                  <a:t>(relaxing)</a:t>
                </a:r>
              </a:p>
              <a:p>
                <a:pPr marL="457200" lvl="0" indent="-457200" eaLnBrk="0" fontAlgn="base" hangingPunct="0">
                  <a:spcBef>
                    <a:spcPct val="0"/>
                  </a:spcBef>
                  <a:spcAft>
                    <a:spcPct val="0"/>
                  </a:spcAft>
                  <a:buFont typeface="+mj-lt"/>
                  <a:buAutoNum type="arabicPeriod" startAt="10"/>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b="1"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a:t>
                </a:r>
                <a:r>
                  <a:rPr lang="en-US" altLang="zh-CN" sz="2000" dirty="0" err="1">
                    <a:solidFill>
                      <a:srgbClr val="0000FF"/>
                    </a:solidFill>
                    <a:latin typeface="Times New Roman" panose="02020603050405020304" pitchFamily="18" charset="0"/>
                    <a:cs typeface="Times New Roman" panose="02020603050405020304" pitchFamily="18" charset="0"/>
                  </a:rPr>
                  <a:t>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&gt;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u.dist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a:t>
                </a:r>
                <a:r>
                  <a:rPr lang="en-US" altLang="zh-CN" sz="2000" dirty="0" err="1">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p>
              <a:p>
                <a:pPr lvl="0" eaLnBrk="0" fontAlgn="base" hangingPunct="0">
                  <a:spcBef>
                    <a:spcPct val="0"/>
                  </a:spcBef>
                  <a:spcAft>
                    <a:spcPct val="0"/>
                  </a:spcAft>
                </a:pPr>
                <a:r>
                  <a:rPr lang="zh-CN" altLang="en-US" sz="2000" dirty="0">
                    <a:solidFill>
                      <a:srgbClr val="0000FF"/>
                    </a:solidFill>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经过</a:t>
                </a:r>
                <a:r>
                  <a:rPr lang="en-US" altLang="zh-CN" sz="2000" i="1" dirty="0" err="1">
                    <a:solidFill>
                      <a:srgbClr val="C00000"/>
                    </a:solidFill>
                    <a:latin typeface="Times New Roman" panose="02020603050405020304" pitchFamily="18" charset="0"/>
                    <a:cs typeface="Times New Roman" panose="02020603050405020304" pitchFamily="18" charset="0"/>
                  </a:rPr>
                  <a:t>u.vert</a:t>
                </a:r>
                <a:r>
                  <a:rPr lang="zh-CN" altLang="en-US" sz="2000" dirty="0">
                    <a:solidFill>
                      <a:srgbClr val="C00000"/>
                    </a:solidFill>
                    <a:latin typeface="Times New Roman" panose="02020603050405020304" pitchFamily="18" charset="0"/>
                    <a:cs typeface="Times New Roman" panose="02020603050405020304" pitchFamily="18" charset="0"/>
                  </a:rPr>
                  <a:t>的路径比之前的路径更短！</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3"/>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dist</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0000FF"/>
                        </a:solidFill>
                        <a:latin typeface="Cambria Math" panose="02040503050406030204" pitchFamily="18" charset="0"/>
                        <a:cs typeface="Times New Roman" panose="02020603050405020304" pitchFamily="18" charset="0"/>
                      </a:rPr>
                      <m:t>←</m:t>
                    </m:r>
                  </m:oMath>
                </a14:m>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u.dist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 </a:t>
                </a:r>
                <a:r>
                  <a:rPr lang="en-US" altLang="zh-CN" sz="2000" i="1" dirty="0">
                    <a:solidFill>
                      <a:srgbClr val="0000FF"/>
                    </a:solidFill>
                    <a:latin typeface="Times New Roman" panose="02020603050405020304" pitchFamily="18" charset="0"/>
                    <a:cs typeface="Times New Roman" panose="02020603050405020304" pitchFamily="18" charset="0"/>
                  </a:rPr>
                  <a:t>w</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i="1" dirty="0" err="1">
                    <a:solidFill>
                      <a:srgbClr val="0000FF"/>
                    </a:solidFill>
                    <a:latin typeface="Times New Roman" panose="02020603050405020304" pitchFamily="18" charset="0"/>
                    <a:cs typeface="Times New Roman" panose="02020603050405020304" pitchFamily="18" charset="0"/>
                  </a:rPr>
                  <a:t>u.vert</a:t>
                </a:r>
                <a:r>
                  <a:rPr lang="en-US" altLang="zh-CN" sz="2000" i="1" dirty="0">
                    <a:solidFill>
                      <a:srgbClr val="0000FF"/>
                    </a:solidFill>
                    <a:latin typeface="Times New Roman" panose="02020603050405020304" pitchFamily="18" charset="0"/>
                    <a:cs typeface="Times New Roman" panose="02020603050405020304" pitchFamily="18" charset="0"/>
                  </a:rPr>
                  <a:t>,</a:t>
                </a:r>
                <a:r>
                  <a:rPr lang="zh-CN" altLang="en-US" sz="2000" i="1" dirty="0">
                    <a:solidFill>
                      <a:srgbClr val="0000FF"/>
                    </a:solidFill>
                    <a:latin typeface="Times New Roman" panose="02020603050405020304" pitchFamily="18" charset="0"/>
                    <a:cs typeface="Times New Roman" panose="02020603050405020304" pitchFamily="18" charset="0"/>
                  </a:rPr>
                  <a:t> </a:t>
                </a:r>
                <a:r>
                  <a:rPr lang="en-US" altLang="zh-CN" sz="2000" i="1" dirty="0" err="1">
                    <a:solidFill>
                      <a:srgbClr val="0000FF"/>
                    </a:solidFill>
                    <a:latin typeface="Times New Roman" panose="02020603050405020304" pitchFamily="18" charset="0"/>
                    <a:cs typeface="Times New Roman" panose="02020603050405020304" pitchFamily="18" charset="0"/>
                  </a:rPr>
                  <a:t>p.dest</a:t>
                </a:r>
                <a:r>
                  <a:rPr lang="en-US" altLang="zh-CN" sz="2000" dirty="0">
                    <a:solidFill>
                      <a:srgbClr val="0000FF"/>
                    </a:solidFill>
                    <a:latin typeface="Times New Roman" panose="02020603050405020304" pitchFamily="18" charset="0"/>
                    <a:cs typeface="Times New Roman" panose="02020603050405020304" pitchFamily="18" charset="0"/>
                  </a:rPr>
                  <a:t>)</a:t>
                </a:r>
              </a:p>
              <a:p>
                <a:pPr eaLnBrk="0" fontAlgn="base" hangingPunct="0">
                  <a:spcBef>
                    <a:spcPct val="0"/>
                  </a:spcBef>
                  <a:spcAft>
                    <a:spcPct val="0"/>
                  </a:spcAft>
                </a:pP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更新从源点到邻接结点的路径长度</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松弛</a:t>
                </a:r>
                <a:endParaRPr lang="en-US" altLang="zh-CN" sz="2000" dirty="0">
                  <a:solidFill>
                    <a:srgbClr val="0000FF"/>
                  </a:solidFill>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path</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p.dest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u.vert</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更新路径（前驱结点）</a:t>
                </a:r>
                <a:endParaRPr lang="en-US" altLang="zh-CN" sz="2000" dirty="0">
                  <a:latin typeface="Times New Roman" panose="02020603050405020304" pitchFamily="18" charset="0"/>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new</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DijkstraElm</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dist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p.dest</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p>
              <a:p>
                <a:pPr marL="457200" indent="-457200" eaLnBrk="0" fontAlgn="base" hangingPunct="0">
                  <a:spcBef>
                    <a:spcPct val="0"/>
                  </a:spcBef>
                  <a:spcAft>
                    <a:spcPct val="0"/>
                  </a:spcAft>
                  <a:buFont typeface="+mj-lt"/>
                  <a:buAutoNum type="arabicPeriod" startAt="14"/>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Insert(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Q</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mn-ea"/>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邻接结点入最小堆</a:t>
                </a:r>
                <a:endParaRPr lang="en-US" altLang="zh-CN" sz="2000" dirty="0">
                  <a:solidFill>
                    <a:srgbClr val="000000"/>
                  </a:solidFill>
                  <a:latin typeface="+mn-ea"/>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startAt="14"/>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zh-CN" altLang="en-US" sz="2000" dirty="0">
                    <a:cs typeface="Times New Roman" panose="02020603050405020304" pitchFamily="18" charset="0"/>
                  </a:rPr>
                  <a:t> </a:t>
                </a:r>
                <a14:m>
                  <m:oMath xmlns:m="http://schemas.openxmlformats.org/officeDocument/2006/math">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p</a:t>
                </a:r>
                <a:r>
                  <a:rPr lang="en-US" altLang="zh-CN" sz="2000" i="1" dirty="0">
                    <a:latin typeface="Times New Roman" panose="02020603050405020304" pitchFamily="18" charset="0"/>
                    <a:cs typeface="Times New Roman" panose="02020603050405020304" pitchFamily="18" charset="0"/>
                  </a:rPr>
                  <a:t>.next</a:t>
                </a:r>
                <a:endPar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a:p>
                <a:pPr marL="457200" indent="-457200" eaLnBrk="0" fontAlgn="base" hangingPunct="0">
                  <a:spcBef>
                    <a:spcPct val="0"/>
                  </a:spcBef>
                  <a:spcAft>
                    <a:spcPct val="0"/>
                  </a:spcAft>
                  <a:buFont typeface="+mj-lt"/>
                  <a:buAutoNum type="arabicPeriod" startAt="14"/>
                </a:pP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endParaRPr lang="en-US" altLang="zh-CN" sz="2000"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startAt="14"/>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startAt="14"/>
                </a:pPr>
                <a:r>
                  <a:rPr lang="en-US" altLang="zh-CN" sz="2000" b="1" dirty="0">
                    <a:latin typeface="Times New Roman" panose="02020603050405020304" pitchFamily="18" charset="0"/>
                    <a:cs typeface="Times New Roman" panose="02020603050405020304" pitchFamily="18" charset="0"/>
                  </a:rPr>
                  <a:t>end</a:t>
                </a:r>
                <a:endParaRPr lang="zh-CN" altLang="zh-CN" sz="2000" dirty="0">
                  <a:latin typeface="Times New Roman" panose="02020603050405020304" pitchFamily="18" charset="0"/>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A8E51CE9-049A-F728-A1B6-202487EC04B9}"/>
                  </a:ext>
                </a:extLst>
              </p:cNvPr>
              <p:cNvSpPr txBox="1">
                <a:spLocks noRot="1" noChangeAspect="1" noMove="1" noResize="1" noEditPoints="1" noAdjustHandles="1" noChangeArrowheads="1" noChangeShapeType="1" noTextEdit="1"/>
              </p:cNvSpPr>
              <p:nvPr/>
            </p:nvSpPr>
            <p:spPr>
              <a:xfrm>
                <a:off x="907853" y="884780"/>
                <a:ext cx="10515600" cy="5632311"/>
              </a:xfrm>
              <a:prstGeom prst="rect">
                <a:avLst/>
              </a:prstGeom>
              <a:blipFill>
                <a:blip r:embed="rId2"/>
                <a:stretch>
                  <a:fillRect l="-522" t="-649" r="-290" b="-974"/>
                </a:stretch>
              </a:blipFill>
            </p:spPr>
            <p:txBody>
              <a:bodyPr/>
              <a:lstStyle/>
              <a:p>
                <a:r>
                  <a:rPr lang="zh-CN" altLang="en-US">
                    <a:noFill/>
                  </a:rPr>
                  <a:t> </a:t>
                </a:r>
              </a:p>
            </p:txBody>
          </p:sp>
        </mc:Fallback>
      </mc:AlternateContent>
      <p:sp>
        <p:nvSpPr>
          <p:cNvPr id="6" name="标题 1">
            <a:extLst>
              <a:ext uri="{FF2B5EF4-FFF2-40B4-BE49-F238E27FC236}">
                <a16:creationId xmlns:a16="http://schemas.microsoft.com/office/drawing/2014/main" id="{FF81A6C1-3937-34BB-0357-F633170A0F0D}"/>
              </a:ext>
            </a:extLst>
          </p:cNvPr>
          <p:cNvSpPr>
            <a:spLocks noGrp="1"/>
          </p:cNvSpPr>
          <p:nvPr>
            <p:ph type="title"/>
          </p:nvPr>
        </p:nvSpPr>
        <p:spPr>
          <a:xfrm>
            <a:off x="765529" y="271204"/>
            <a:ext cx="10515600" cy="518958"/>
          </a:xfrm>
        </p:spPr>
        <p:txBody>
          <a:bodyPr/>
          <a:lstStyle/>
          <a:p>
            <a:r>
              <a:rPr lang="zh-CN" altLang="en-US" dirty="0"/>
              <a:t>Dijkstra算法的优化：邻接表</a:t>
            </a:r>
            <a:r>
              <a:rPr lang="en-US" altLang="zh-CN" dirty="0"/>
              <a:t>+</a:t>
            </a:r>
            <a:r>
              <a:rPr lang="zh-CN" altLang="en-US" dirty="0"/>
              <a:t>优先队列（最小堆）</a:t>
            </a:r>
          </a:p>
        </p:txBody>
      </p:sp>
    </p:spTree>
    <p:extLst>
      <p:ext uri="{BB962C8B-B14F-4D97-AF65-F5344CB8AC3E}">
        <p14:creationId xmlns:p14="http://schemas.microsoft.com/office/powerpoint/2010/main" val="1271340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37204" y="21071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54825" y="136255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37625" y="136255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70884" y="21071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54825" y="28247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37625" y="28247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92489" y="1629250"/>
            <a:ext cx="762336"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88225" y="1629250"/>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71025" y="1629250"/>
            <a:ext cx="877974"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71025" y="25624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88225" y="3091444"/>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92489" y="2562470"/>
            <a:ext cx="762336"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21525" y="189595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6010110" y="1817835"/>
            <a:ext cx="1705630" cy="1085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27600" y="16165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28538" y="12983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79624" y="16123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93231" y="28056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904325" y="189595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72332" y="21709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21383" y="20451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712082" y="31005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41585" y="21709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70744" y="28209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66" name="文本框 65">
            <a:extLst>
              <a:ext uri="{FF2B5EF4-FFF2-40B4-BE49-F238E27FC236}">
                <a16:creationId xmlns:a16="http://schemas.microsoft.com/office/drawing/2014/main" id="{26B9BC8B-B01E-CD8B-9CC0-44624129495B}"/>
              </a:ext>
            </a:extLst>
          </p:cNvPr>
          <p:cNvSpPr txBox="1"/>
          <p:nvPr/>
        </p:nvSpPr>
        <p:spPr>
          <a:xfrm>
            <a:off x="789040" y="16123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椭圆 7">
            <a:extLst>
              <a:ext uri="{FF2B5EF4-FFF2-40B4-BE49-F238E27FC236}">
                <a16:creationId xmlns:a16="http://schemas.microsoft.com/office/drawing/2014/main" id="{35BBF1D8-7B4E-4DE5-D265-3F21D576FA1A}"/>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sp>
        <p:nvSpPr>
          <p:cNvPr id="31" name="文本框 30">
            <a:extLst>
              <a:ext uri="{FF2B5EF4-FFF2-40B4-BE49-F238E27FC236}">
                <a16:creationId xmlns:a16="http://schemas.microsoft.com/office/drawing/2014/main" id="{D1669E0D-333E-7397-DB34-AA771B6EF41B}"/>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2" name="文本框 31">
            <a:extLst>
              <a:ext uri="{FF2B5EF4-FFF2-40B4-BE49-F238E27FC236}">
                <a16:creationId xmlns:a16="http://schemas.microsoft.com/office/drawing/2014/main" id="{C7CF738E-831D-C37E-C83E-63D44655AF20}"/>
              </a:ext>
            </a:extLst>
          </p:cNvPr>
          <p:cNvSpPr txBox="1"/>
          <p:nvPr/>
        </p:nvSpPr>
        <p:spPr>
          <a:xfrm>
            <a:off x="3370771" y="390607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34" name="直线连接符 33">
            <a:extLst>
              <a:ext uri="{FF2B5EF4-FFF2-40B4-BE49-F238E27FC236}">
                <a16:creationId xmlns:a16="http://schemas.microsoft.com/office/drawing/2014/main" id="{E0EE96A3-44F0-2A2D-2724-D5E659E20933}"/>
              </a:ext>
            </a:extLst>
          </p:cNvPr>
          <p:cNvCxnSpPr/>
          <p:nvPr/>
        </p:nvCxnSpPr>
        <p:spPr>
          <a:xfrm>
            <a:off x="3370771"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5" name="文本框 34">
            <a:extLst>
              <a:ext uri="{FF2B5EF4-FFF2-40B4-BE49-F238E27FC236}">
                <a16:creationId xmlns:a16="http://schemas.microsoft.com/office/drawing/2014/main" id="{D72DA3FE-714B-3D93-9283-03FB0DE929A3}"/>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
        <p:nvSpPr>
          <p:cNvPr id="37" name="文本框 36">
            <a:extLst>
              <a:ext uri="{FF2B5EF4-FFF2-40B4-BE49-F238E27FC236}">
                <a16:creationId xmlns:a16="http://schemas.microsoft.com/office/drawing/2014/main" id="{0124CBFB-697F-46FD-D9E2-82BE81C240AE}"/>
              </a:ext>
            </a:extLst>
          </p:cNvPr>
          <p:cNvSpPr txBox="1"/>
          <p:nvPr/>
        </p:nvSpPr>
        <p:spPr>
          <a:xfrm>
            <a:off x="7798267" y="390607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38" name="直线连接符 37">
            <a:extLst>
              <a:ext uri="{FF2B5EF4-FFF2-40B4-BE49-F238E27FC236}">
                <a16:creationId xmlns:a16="http://schemas.microsoft.com/office/drawing/2014/main" id="{7AE1DA6E-81E5-7B3C-A658-812DE4A64CDB}"/>
              </a:ext>
            </a:extLst>
          </p:cNvPr>
          <p:cNvCxnSpPr/>
          <p:nvPr/>
        </p:nvCxnSpPr>
        <p:spPr>
          <a:xfrm>
            <a:off x="7798267"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40" name="表格 39">
                <a:extLst>
                  <a:ext uri="{FF2B5EF4-FFF2-40B4-BE49-F238E27FC236}">
                    <a16:creationId xmlns:a16="http://schemas.microsoft.com/office/drawing/2014/main" id="{5A917563-FABB-08AC-B29A-103CB31051B1}"/>
                  </a:ext>
                </a:extLst>
              </p:cNvPr>
              <p:cNvGraphicFramePr>
                <a:graphicFrameLocks noGrp="1"/>
              </p:cNvGraphicFramePr>
              <p:nvPr>
                <p:extLst>
                  <p:ext uri="{D42A27DB-BD31-4B8C-83A1-F6EECF244321}">
                    <p14:modId xmlns:p14="http://schemas.microsoft.com/office/powerpoint/2010/main" val="2380565229"/>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40" name="表格 39">
                <a:extLst>
                  <a:ext uri="{FF2B5EF4-FFF2-40B4-BE49-F238E27FC236}">
                    <a16:creationId xmlns:a16="http://schemas.microsoft.com/office/drawing/2014/main" id="{5A917563-FABB-08AC-B29A-103CB31051B1}"/>
                  </a:ext>
                </a:extLst>
              </p:cNvPr>
              <p:cNvGraphicFramePr>
                <a:graphicFrameLocks noGrp="1"/>
              </p:cNvGraphicFramePr>
              <p:nvPr>
                <p:extLst>
                  <p:ext uri="{D42A27DB-BD31-4B8C-83A1-F6EECF244321}">
                    <p14:modId xmlns:p14="http://schemas.microsoft.com/office/powerpoint/2010/main" val="2380565229"/>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endParaRPr lang="zh-CN"/>
                        </a:p>
                      </a:txBody>
                      <a:tcPr>
                        <a:blipFill>
                          <a:blip r:embed="rId2"/>
                          <a:stretch>
                            <a:fillRect l="-2703" r="-602703" b="-10000"/>
                          </a:stretch>
                        </a:blipFill>
                      </a:tcPr>
                    </a:tc>
                    <a:tc>
                      <a:txBody>
                        <a:bodyPr/>
                        <a:lstStyle/>
                        <a:p>
                          <a:endParaRPr lang="zh-CN"/>
                        </a:p>
                      </a:txBody>
                      <a:tcPr>
                        <a:blipFill>
                          <a:blip r:embed="rId2"/>
                          <a:stretch>
                            <a:fillRect l="-102703" r="-502703" b="-10000"/>
                          </a:stretch>
                        </a:blipFill>
                      </a:tcPr>
                    </a:tc>
                    <a:tc>
                      <a:txBody>
                        <a:bodyPr/>
                        <a:lstStyle/>
                        <a:p>
                          <a:endParaRPr lang="zh-CN"/>
                        </a:p>
                      </a:txBody>
                      <a:tcPr>
                        <a:blipFill>
                          <a:blip r:embed="rId2"/>
                          <a:stretch>
                            <a:fillRect l="-202703" r="-402703" b="-10000"/>
                          </a:stretch>
                        </a:blipFill>
                      </a:tcPr>
                    </a:tc>
                    <a:tc>
                      <a:txBody>
                        <a:bodyPr/>
                        <a:lstStyle/>
                        <a:p>
                          <a:endParaRPr lang="zh-CN"/>
                        </a:p>
                      </a:txBody>
                      <a:tcPr>
                        <a:blipFill>
                          <a:blip r:embed="rId2"/>
                          <a:stretch>
                            <a:fillRect l="-311111" r="-313889" b="-10000"/>
                          </a:stretch>
                        </a:blipFill>
                      </a:tcPr>
                    </a:tc>
                    <a:tc>
                      <a:txBody>
                        <a:bodyPr/>
                        <a:lstStyle/>
                        <a:p>
                          <a:endParaRPr lang="zh-CN"/>
                        </a:p>
                      </a:txBody>
                      <a:tcPr>
                        <a:blipFill>
                          <a:blip r:embed="rId2"/>
                          <a:stretch>
                            <a:fillRect l="-400000" r="-205405" b="-10000"/>
                          </a:stretch>
                        </a:blipFill>
                      </a:tcPr>
                    </a:tc>
                    <a:tc>
                      <a:txBody>
                        <a:bodyPr/>
                        <a:lstStyle/>
                        <a:p>
                          <a:endParaRPr lang="zh-CN"/>
                        </a:p>
                      </a:txBody>
                      <a:tcPr>
                        <a:blipFill>
                          <a:blip r:embed="rId2"/>
                          <a:stretch>
                            <a:fillRect l="-500000" r="-105405" b="-10000"/>
                          </a:stretch>
                        </a:blipFill>
                      </a:tcPr>
                    </a:tc>
                    <a:tc>
                      <a:txBody>
                        <a:bodyPr/>
                        <a:lstStyle/>
                        <a:p>
                          <a:endParaRPr lang="zh-CN"/>
                        </a:p>
                      </a:txBody>
                      <a:tcPr>
                        <a:blipFill>
                          <a:blip r:embed="rId2"/>
                          <a:stretch>
                            <a:fillRect l="-600000" r="-5405" b="-10000"/>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41" name="表格 40">
            <a:extLst>
              <a:ext uri="{FF2B5EF4-FFF2-40B4-BE49-F238E27FC236}">
                <a16:creationId xmlns:a16="http://schemas.microsoft.com/office/drawing/2014/main" id="{2A71CF9B-A504-3525-3E5E-805981CBD76A}"/>
              </a:ext>
            </a:extLst>
          </p:cNvPr>
          <p:cNvGraphicFramePr>
            <a:graphicFrameLocks noGrp="1"/>
          </p:cNvGraphicFramePr>
          <p:nvPr>
            <p:extLst>
              <p:ext uri="{D42A27DB-BD31-4B8C-83A1-F6EECF244321}">
                <p14:modId xmlns:p14="http://schemas.microsoft.com/office/powerpoint/2010/main" val="4256219628"/>
              </p:ext>
            </p:extLst>
          </p:nvPr>
        </p:nvGraphicFramePr>
        <p:xfrm>
          <a:off x="7703792" y="437614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cxnSp>
        <p:nvCxnSpPr>
          <p:cNvPr id="47" name="直线箭头连接符 46">
            <a:extLst>
              <a:ext uri="{FF2B5EF4-FFF2-40B4-BE49-F238E27FC236}">
                <a16:creationId xmlns:a16="http://schemas.microsoft.com/office/drawing/2014/main" id="{11E84FF9-47B1-854C-2968-45CA3B4CCD4A}"/>
              </a:ext>
            </a:extLst>
          </p:cNvPr>
          <p:cNvCxnSpPr>
            <a:cxnSpLocks/>
            <a:stCxn id="8" idx="3"/>
            <a:endCxn id="14" idx="7"/>
          </p:cNvCxnSpPr>
          <p:nvPr/>
        </p:nvCxnSpPr>
        <p:spPr>
          <a:xfrm flipH="1">
            <a:off x="9426169" y="1708775"/>
            <a:ext cx="270202" cy="476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BEFAD6C1-8163-8268-AF12-F5F06ABCA451}"/>
              </a:ext>
            </a:extLst>
          </p:cNvPr>
          <p:cNvSpPr txBox="1"/>
          <p:nvPr/>
        </p:nvSpPr>
        <p:spPr>
          <a:xfrm>
            <a:off x="9339146" y="16508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 name="标题 1">
            <a:extLst>
              <a:ext uri="{FF2B5EF4-FFF2-40B4-BE49-F238E27FC236}">
                <a16:creationId xmlns:a16="http://schemas.microsoft.com/office/drawing/2014/main" id="{9B03CB93-959E-69ED-8132-C6B6442BE58C}"/>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7" name="文本框 6">
            <a:extLst>
              <a:ext uri="{FF2B5EF4-FFF2-40B4-BE49-F238E27FC236}">
                <a16:creationId xmlns:a16="http://schemas.microsoft.com/office/drawing/2014/main" id="{8E8D9FA7-0D0B-5445-90D0-CAE213587361}"/>
              </a:ext>
            </a:extLst>
          </p:cNvPr>
          <p:cNvSpPr txBox="1"/>
          <p:nvPr/>
        </p:nvSpPr>
        <p:spPr>
          <a:xfrm>
            <a:off x="3689643" y="2229601"/>
            <a:ext cx="646331" cy="369332"/>
          </a:xfrm>
          <a:prstGeom prst="rect">
            <a:avLst/>
          </a:prstGeom>
          <a:noFill/>
        </p:spPr>
        <p:txBody>
          <a:bodyPr wrap="none" rtlCol="0">
            <a:spAutoFit/>
          </a:bodyPr>
          <a:lstStyle/>
          <a:p>
            <a:r>
              <a:rPr kumimoji="1" lang="zh-CN" altLang="en-US" dirty="0"/>
              <a:t>源点</a:t>
            </a:r>
          </a:p>
        </p:txBody>
      </p:sp>
    </p:spTree>
    <p:extLst>
      <p:ext uri="{BB962C8B-B14F-4D97-AF65-F5344CB8AC3E}">
        <p14:creationId xmlns:p14="http://schemas.microsoft.com/office/powerpoint/2010/main" val="2686311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9" name="椭圆 8">
            <a:extLst>
              <a:ext uri="{FF2B5EF4-FFF2-40B4-BE49-F238E27FC236}">
                <a16:creationId xmlns:a16="http://schemas.microsoft.com/office/drawing/2014/main" id="{F60561C1-5DB0-4D02-21C1-59E1936DF52B}"/>
              </a:ext>
            </a:extLst>
          </p:cNvPr>
          <p:cNvSpPr/>
          <p:nvPr/>
        </p:nvSpPr>
        <p:spPr>
          <a:xfrm>
            <a:off x="4324504" y="203461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8998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8998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3461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5217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5217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56680"/>
            <a:ext cx="762336"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56680"/>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56680"/>
            <a:ext cx="877974"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8990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18874"/>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89900"/>
            <a:ext cx="762336"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2338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45265"/>
            <a:ext cx="1705630" cy="1085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4398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2575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3980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3309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2338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09835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7262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2802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09835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4840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5" name="文本框 54">
            <a:extLst>
              <a:ext uri="{FF2B5EF4-FFF2-40B4-BE49-F238E27FC236}">
                <a16:creationId xmlns:a16="http://schemas.microsoft.com/office/drawing/2014/main" id="{BC64A493-429C-28A8-10AB-90155D010FAF}"/>
              </a:ext>
            </a:extLst>
          </p:cNvPr>
          <p:cNvSpPr txBox="1"/>
          <p:nvPr/>
        </p:nvSpPr>
        <p:spPr>
          <a:xfrm>
            <a:off x="4653278" y="3442665"/>
            <a:ext cx="636456" cy="461665"/>
          </a:xfrm>
          <a:prstGeom prst="rect">
            <a:avLst/>
          </a:prstGeom>
          <a:noFill/>
        </p:spPr>
        <p:txBody>
          <a:bodyPr wrap="none" rtlCol="0">
            <a:spAutoFit/>
          </a:bodyPr>
          <a:lstStyle/>
          <a:p>
            <a:r>
              <a:rPr kumimoji="1" lang="en-US" altLang="zh-CN" sz="2400" dirty="0" err="1"/>
              <a:t>dist</a:t>
            </a:r>
            <a:endParaRPr kumimoji="1" lang="en-US" altLang="zh-CN" sz="2400"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06074"/>
            <a:ext cx="2831224"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endParaRPr kumimoji="1" lang="en-US" altLang="zh-CN" dirty="0"/>
          </a:p>
        </p:txBody>
      </p:sp>
      <p:cxnSp>
        <p:nvCxnSpPr>
          <p:cNvPr id="58" name="直线连接符 57">
            <a:extLst>
              <a:ext uri="{FF2B5EF4-FFF2-40B4-BE49-F238E27FC236}">
                <a16:creationId xmlns:a16="http://schemas.microsoft.com/office/drawing/2014/main" id="{FA8426A7-CE74-2037-5C21-F800FC2E367B}"/>
              </a:ext>
            </a:extLst>
          </p:cNvPr>
          <p:cNvCxnSpPr>
            <a:cxnSpLocks/>
          </p:cNvCxnSpPr>
          <p:nvPr/>
        </p:nvCxnSpPr>
        <p:spPr>
          <a:xfrm>
            <a:off x="3370771" y="4275406"/>
            <a:ext cx="2725229"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59" name="文本框 58">
            <a:extLst>
              <a:ext uri="{FF2B5EF4-FFF2-40B4-BE49-F238E27FC236}">
                <a16:creationId xmlns:a16="http://schemas.microsoft.com/office/drawing/2014/main" id="{3EA456B7-8C79-1656-F82B-FE19338099CF}"/>
              </a:ext>
            </a:extLst>
          </p:cNvPr>
          <p:cNvSpPr txBox="1"/>
          <p:nvPr/>
        </p:nvSpPr>
        <p:spPr>
          <a:xfrm>
            <a:off x="9036299" y="3444319"/>
            <a:ext cx="755656" cy="461665"/>
          </a:xfrm>
          <a:prstGeom prst="rect">
            <a:avLst/>
          </a:prstGeom>
          <a:noFill/>
        </p:spPr>
        <p:txBody>
          <a:bodyPr wrap="none" rtlCol="0">
            <a:spAutoFit/>
          </a:bodyPr>
          <a:lstStyle/>
          <a:p>
            <a:r>
              <a:rPr kumimoji="1" lang="en-US" altLang="zh-CN" sz="2400" dirty="0"/>
              <a:t>path</a:t>
            </a:r>
          </a:p>
        </p:txBody>
      </p:sp>
      <p:sp>
        <p:nvSpPr>
          <p:cNvPr id="60" name="文本框 59">
            <a:extLst>
              <a:ext uri="{FF2B5EF4-FFF2-40B4-BE49-F238E27FC236}">
                <a16:creationId xmlns:a16="http://schemas.microsoft.com/office/drawing/2014/main" id="{DB6AC667-5EE7-5B29-B621-9C0926451F49}"/>
              </a:ext>
            </a:extLst>
          </p:cNvPr>
          <p:cNvSpPr txBox="1"/>
          <p:nvPr/>
        </p:nvSpPr>
        <p:spPr>
          <a:xfrm>
            <a:off x="7798267" y="3906074"/>
            <a:ext cx="2937022"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endParaRPr kumimoji="1" lang="en-US" altLang="zh-CN" dirty="0"/>
          </a:p>
        </p:txBody>
      </p:sp>
      <p:cxnSp>
        <p:nvCxnSpPr>
          <p:cNvPr id="61" name="直线连接符 60">
            <a:extLst>
              <a:ext uri="{FF2B5EF4-FFF2-40B4-BE49-F238E27FC236}">
                <a16:creationId xmlns:a16="http://schemas.microsoft.com/office/drawing/2014/main" id="{3229E900-15A5-3D13-719C-4ED89648C6B6}"/>
              </a:ext>
            </a:extLst>
          </p:cNvPr>
          <p:cNvCxnSpPr>
            <a:cxnSpLocks/>
          </p:cNvCxnSpPr>
          <p:nvPr/>
        </p:nvCxnSpPr>
        <p:spPr>
          <a:xfrm>
            <a:off x="7798267" y="4275406"/>
            <a:ext cx="2708989"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669057883"/>
                  </p:ext>
                </p:extLst>
              </p:nvPr>
            </p:nvGraphicFramePr>
            <p:xfrm>
              <a:off x="3276864" y="4365536"/>
              <a:ext cx="2803464"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669057883"/>
                  </p:ext>
                </p:extLst>
              </p:nvPr>
            </p:nvGraphicFramePr>
            <p:xfrm>
              <a:off x="3276864" y="4365536"/>
              <a:ext cx="2803464"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2"/>
                          <a:stretch>
                            <a:fillRect l="-102703" t="-6667" r="-402703" b="-26667"/>
                          </a:stretch>
                        </a:blipFill>
                      </a:tcPr>
                    </a:tc>
                    <a:tc>
                      <a:txBody>
                        <a:bodyPr/>
                        <a:lstStyle/>
                        <a:p>
                          <a:endParaRPr lang="zh-CN"/>
                        </a:p>
                      </a:txBody>
                      <a:tcPr>
                        <a:blipFill>
                          <a:blip r:embed="rId2"/>
                          <a:stretch>
                            <a:fillRect l="-202703" t="-6667" r="-302703" b="-26667"/>
                          </a:stretch>
                        </a:blipFill>
                      </a:tcPr>
                    </a:tc>
                    <a:tc>
                      <a:txBody>
                        <a:bodyPr/>
                        <a:lstStyle/>
                        <a:p>
                          <a:endParaRPr lang="zh-CN"/>
                        </a:p>
                      </a:txBody>
                      <a:tcPr>
                        <a:blipFill>
                          <a:blip r:embed="rId2"/>
                          <a:stretch>
                            <a:fillRect l="-311111" t="-6667" r="-211111" b="-26667"/>
                          </a:stretch>
                        </a:blipFill>
                      </a:tcPr>
                    </a:tc>
                    <a:tc>
                      <a:txBody>
                        <a:bodyPr/>
                        <a:lstStyle/>
                        <a:p>
                          <a:endParaRPr lang="zh-CN"/>
                        </a:p>
                      </a:txBody>
                      <a:tcPr>
                        <a:blipFill>
                          <a:blip r:embed="rId2"/>
                          <a:stretch>
                            <a:fillRect l="-400000" t="-6667" r="-105405" b="-26667"/>
                          </a:stretch>
                        </a:blipFill>
                      </a:tcPr>
                    </a:tc>
                    <a:tc>
                      <a:txBody>
                        <a:bodyPr/>
                        <a:lstStyle/>
                        <a:p>
                          <a:endParaRPr lang="zh-CN"/>
                        </a:p>
                      </a:txBody>
                      <a:tcPr>
                        <a:blipFill>
                          <a:blip r:embed="rId2"/>
                          <a:stretch>
                            <a:fillRect l="-5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1799519726"/>
              </p:ext>
            </p:extLst>
          </p:nvPr>
        </p:nvGraphicFramePr>
        <p:xfrm>
          <a:off x="7703792" y="4376142"/>
          <a:ext cx="2803464"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5" name="椭圆 64">
            <a:extLst>
              <a:ext uri="{FF2B5EF4-FFF2-40B4-BE49-F238E27FC236}">
                <a16:creationId xmlns:a16="http://schemas.microsoft.com/office/drawing/2014/main" id="{FA46487D-B7A0-4570-9624-0EA9201C5223}"/>
              </a:ext>
            </a:extLst>
          </p:cNvPr>
          <p:cNvSpPr/>
          <p:nvPr/>
        </p:nvSpPr>
        <p:spPr>
          <a:xfrm>
            <a:off x="1270549" y="2197222"/>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00B0F0"/>
                </a:solidFill>
              </a:rPr>
              <a:t>A</a:t>
            </a:r>
          </a:p>
          <a:p>
            <a:pPr algn="ctr"/>
            <a:r>
              <a:rPr kumimoji="1" lang="en-US" altLang="zh-CN" sz="2000" dirty="0">
                <a:solidFill>
                  <a:srgbClr val="00B0F0"/>
                </a:solidFill>
              </a:rPr>
              <a:t>0</a:t>
            </a:r>
            <a:endParaRPr kumimoji="1" lang="zh-CN" altLang="en-US" sz="2000" dirty="0">
              <a:solidFill>
                <a:srgbClr val="00B0F0"/>
              </a:solidFill>
            </a:endParaRPr>
          </a:p>
        </p:txBody>
      </p:sp>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9" name="文本框 68">
            <a:extLst>
              <a:ext uri="{FF2B5EF4-FFF2-40B4-BE49-F238E27FC236}">
                <a16:creationId xmlns:a16="http://schemas.microsoft.com/office/drawing/2014/main" id="{51A4C12D-C7A9-C7F3-6BFD-41C8D8857433}"/>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70" name="文本框 69">
            <a:extLst>
              <a:ext uri="{FF2B5EF4-FFF2-40B4-BE49-F238E27FC236}">
                <a16:creationId xmlns:a16="http://schemas.microsoft.com/office/drawing/2014/main" id="{5882A97E-E305-FCA9-108E-F8181A20948A}"/>
              </a:ext>
            </a:extLst>
          </p:cNvPr>
          <p:cNvSpPr txBox="1"/>
          <p:nvPr/>
        </p:nvSpPr>
        <p:spPr>
          <a:xfrm>
            <a:off x="3370771" y="390607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71" name="直线连接符 70">
            <a:extLst>
              <a:ext uri="{FF2B5EF4-FFF2-40B4-BE49-F238E27FC236}">
                <a16:creationId xmlns:a16="http://schemas.microsoft.com/office/drawing/2014/main" id="{53F34B72-C572-18AA-228C-2A57C007F042}"/>
              </a:ext>
            </a:extLst>
          </p:cNvPr>
          <p:cNvCxnSpPr/>
          <p:nvPr/>
        </p:nvCxnSpPr>
        <p:spPr>
          <a:xfrm>
            <a:off x="3370771"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2" name="文本框 71">
            <a:extLst>
              <a:ext uri="{FF2B5EF4-FFF2-40B4-BE49-F238E27FC236}">
                <a16:creationId xmlns:a16="http://schemas.microsoft.com/office/drawing/2014/main" id="{8DC304B1-61D7-6A06-F338-2E7F6D7DA0BC}"/>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
        <p:nvSpPr>
          <p:cNvPr id="73" name="文本框 72">
            <a:extLst>
              <a:ext uri="{FF2B5EF4-FFF2-40B4-BE49-F238E27FC236}">
                <a16:creationId xmlns:a16="http://schemas.microsoft.com/office/drawing/2014/main" id="{AD941739-3A14-FEAB-472D-A3E7C5EF181F}"/>
              </a:ext>
            </a:extLst>
          </p:cNvPr>
          <p:cNvSpPr txBox="1"/>
          <p:nvPr/>
        </p:nvSpPr>
        <p:spPr>
          <a:xfrm>
            <a:off x="7798267" y="390607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74" name="直线连接符 73">
            <a:extLst>
              <a:ext uri="{FF2B5EF4-FFF2-40B4-BE49-F238E27FC236}">
                <a16:creationId xmlns:a16="http://schemas.microsoft.com/office/drawing/2014/main" id="{3DE77C88-4AD4-0819-2B31-9DAC68648DEE}"/>
              </a:ext>
            </a:extLst>
          </p:cNvPr>
          <p:cNvCxnSpPr/>
          <p:nvPr/>
        </p:nvCxnSpPr>
        <p:spPr>
          <a:xfrm>
            <a:off x="7798267"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75" name="表格 74">
                <a:extLst>
                  <a:ext uri="{FF2B5EF4-FFF2-40B4-BE49-F238E27FC236}">
                    <a16:creationId xmlns:a16="http://schemas.microsoft.com/office/drawing/2014/main" id="{68C27DAD-3515-D4E7-A7EA-41189DDCCC96}"/>
                  </a:ext>
                </a:extLst>
              </p:cNvPr>
              <p:cNvGraphicFramePr>
                <a:graphicFrameLocks noGrp="1"/>
              </p:cNvGraphicFramePr>
              <p:nvPr>
                <p:extLst>
                  <p:ext uri="{D42A27DB-BD31-4B8C-83A1-F6EECF244321}">
                    <p14:modId xmlns:p14="http://schemas.microsoft.com/office/powerpoint/2010/main" val="3155494870"/>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75" name="表格 74">
                <a:extLst>
                  <a:ext uri="{FF2B5EF4-FFF2-40B4-BE49-F238E27FC236}">
                    <a16:creationId xmlns:a16="http://schemas.microsoft.com/office/drawing/2014/main" id="{68C27DAD-3515-D4E7-A7EA-41189DDCCC96}"/>
                  </a:ext>
                </a:extLst>
              </p:cNvPr>
              <p:cNvGraphicFramePr>
                <a:graphicFrameLocks noGrp="1"/>
              </p:cNvGraphicFramePr>
              <p:nvPr>
                <p:extLst>
                  <p:ext uri="{D42A27DB-BD31-4B8C-83A1-F6EECF244321}">
                    <p14:modId xmlns:p14="http://schemas.microsoft.com/office/powerpoint/2010/main" val="3155494870"/>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102703" t="-6667" r="-502703" b="-26667"/>
                          </a:stretch>
                        </a:blipFill>
                      </a:tcPr>
                    </a:tc>
                    <a:tc>
                      <a:txBody>
                        <a:bodyPr/>
                        <a:lstStyle/>
                        <a:p>
                          <a:endParaRPr lang="zh-CN"/>
                        </a:p>
                      </a:txBody>
                      <a:tcPr>
                        <a:blipFill>
                          <a:blip r:embed="rId3"/>
                          <a:stretch>
                            <a:fillRect l="-202703" t="-6667" r="-402703" b="-26667"/>
                          </a:stretch>
                        </a:blip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6" name="表格 75">
            <a:extLst>
              <a:ext uri="{FF2B5EF4-FFF2-40B4-BE49-F238E27FC236}">
                <a16:creationId xmlns:a16="http://schemas.microsoft.com/office/drawing/2014/main" id="{35C1D04E-7372-6BEA-35F0-A8A05F12FC6C}"/>
              </a:ext>
            </a:extLst>
          </p:cNvPr>
          <p:cNvGraphicFramePr>
            <a:graphicFrameLocks noGrp="1"/>
          </p:cNvGraphicFramePr>
          <p:nvPr>
            <p:extLst>
              <p:ext uri="{D42A27DB-BD31-4B8C-83A1-F6EECF244321}">
                <p14:modId xmlns:p14="http://schemas.microsoft.com/office/powerpoint/2010/main" val="2346484072"/>
              </p:ext>
            </p:extLst>
          </p:nvPr>
        </p:nvGraphicFramePr>
        <p:xfrm>
          <a:off x="7703792" y="437614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77" name="椭圆 76">
            <a:extLst>
              <a:ext uri="{FF2B5EF4-FFF2-40B4-BE49-F238E27FC236}">
                <a16:creationId xmlns:a16="http://schemas.microsoft.com/office/drawing/2014/main" id="{A4FCDC90-CA32-128A-3511-32A0B32CB63A}"/>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78" name="直线箭头连接符 77">
            <a:extLst>
              <a:ext uri="{FF2B5EF4-FFF2-40B4-BE49-F238E27FC236}">
                <a16:creationId xmlns:a16="http://schemas.microsoft.com/office/drawing/2014/main" id="{A59FB37D-E667-8AD6-8E3E-2401EC50FB3E}"/>
              </a:ext>
            </a:extLst>
          </p:cNvPr>
          <p:cNvCxnSpPr>
            <a:cxnSpLocks/>
            <a:stCxn id="77" idx="3"/>
            <a:endCxn id="14" idx="7"/>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464BA9C3-E29E-804A-8B5C-FF1A8FD24B73}"/>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7" name="标题 1">
            <a:extLst>
              <a:ext uri="{FF2B5EF4-FFF2-40B4-BE49-F238E27FC236}">
                <a16:creationId xmlns:a16="http://schemas.microsoft.com/office/drawing/2014/main" id="{74265A2B-2165-66FE-5EAC-621117FDA200}"/>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Tree>
    <p:extLst>
      <p:ext uri="{BB962C8B-B14F-4D97-AF65-F5344CB8AC3E}">
        <p14:creationId xmlns:p14="http://schemas.microsoft.com/office/powerpoint/2010/main" val="2630571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9" name="椭圆 8">
            <a:extLst>
              <a:ext uri="{FF2B5EF4-FFF2-40B4-BE49-F238E27FC236}">
                <a16:creationId xmlns:a16="http://schemas.microsoft.com/office/drawing/2014/main" id="{F60561C1-5DB0-4D02-21C1-59E1936DF52B}"/>
              </a:ext>
            </a:extLst>
          </p:cNvPr>
          <p:cNvSpPr/>
          <p:nvPr/>
        </p:nvSpPr>
        <p:spPr>
          <a:xfrm>
            <a:off x="4324504" y="203461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8998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8998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3461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5217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5217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5668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56680"/>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56680"/>
            <a:ext cx="877974"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8990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18874"/>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8990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2338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45265"/>
            <a:ext cx="1705630" cy="1085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4398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2575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3980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3309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2338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09835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7262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2802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09835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4840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0607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0607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7540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750306161"/>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750306161"/>
                  </p:ext>
                </p:extLst>
              </p:nvPr>
            </p:nvGraphicFramePr>
            <p:xfrm>
              <a:off x="3276864" y="436553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2"/>
                          <a:stretch>
                            <a:fillRect l="-102703" t="-6667" r="-502703" b="-26667"/>
                          </a:stretch>
                        </a:blipFill>
                      </a:tcPr>
                    </a:tc>
                    <a:tc>
                      <a:txBody>
                        <a:bodyPr/>
                        <a:lstStyle/>
                        <a:p>
                          <a:endParaRPr lang="zh-CN"/>
                        </a:p>
                      </a:txBody>
                      <a:tcPr>
                        <a:blipFill>
                          <a:blip r:embed="rId2"/>
                          <a:stretch>
                            <a:fillRect l="-202703" t="-6667" r="-402703" b="-26667"/>
                          </a:stretch>
                        </a:blipFill>
                      </a:tcPr>
                    </a:tc>
                    <a:tc>
                      <a:txBody>
                        <a:bodyPr/>
                        <a:lstStyle/>
                        <a:p>
                          <a:endParaRPr lang="zh-CN"/>
                        </a:p>
                      </a:txBody>
                      <a:tcPr>
                        <a:blipFill>
                          <a:blip r:embed="rId2"/>
                          <a:stretch>
                            <a:fillRect l="-311111" t="-6667" r="-313889" b="-26667"/>
                          </a:stretch>
                        </a:blipFill>
                      </a:tcPr>
                    </a:tc>
                    <a:tc>
                      <a:txBody>
                        <a:bodyPr/>
                        <a:lstStyle/>
                        <a:p>
                          <a:endParaRPr lang="zh-CN"/>
                        </a:p>
                      </a:txBody>
                      <a:tcPr>
                        <a:blipFill>
                          <a:blip r:embed="rId2"/>
                          <a:stretch>
                            <a:fillRect l="-400000" t="-6667" r="-205405" b="-26667"/>
                          </a:stretch>
                        </a:blipFill>
                      </a:tcPr>
                    </a:tc>
                    <a:tc>
                      <a:txBody>
                        <a:bodyPr/>
                        <a:lstStyle/>
                        <a:p>
                          <a:endParaRPr lang="zh-CN"/>
                        </a:p>
                      </a:txBody>
                      <a:tcPr>
                        <a:blipFill>
                          <a:blip r:embed="rId2"/>
                          <a:stretch>
                            <a:fillRect l="-500000" t="-6667" r="-105405" b="-26667"/>
                          </a:stretch>
                        </a:blip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2202426861"/>
              </p:ext>
            </p:extLst>
          </p:nvPr>
        </p:nvGraphicFramePr>
        <p:xfrm>
          <a:off x="7703792" y="437614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5" name="椭圆 64">
            <a:extLst>
              <a:ext uri="{FF2B5EF4-FFF2-40B4-BE49-F238E27FC236}">
                <a16:creationId xmlns:a16="http://schemas.microsoft.com/office/drawing/2014/main" id="{FA46487D-B7A0-4570-9624-0EA9201C5223}"/>
              </a:ext>
            </a:extLst>
          </p:cNvPr>
          <p:cNvSpPr/>
          <p:nvPr/>
        </p:nvSpPr>
        <p:spPr>
          <a:xfrm>
            <a:off x="1270549" y="2197222"/>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B</a:t>
            </a:r>
          </a:p>
          <a:p>
            <a:pPr algn="ctr"/>
            <a:r>
              <a:rPr kumimoji="1" lang="en-US" altLang="zh-CN" sz="1600" dirty="0">
                <a:solidFill>
                  <a:srgbClr val="00B0F0"/>
                </a:solidFill>
              </a:rPr>
              <a:t>1</a:t>
            </a:r>
            <a:endParaRPr kumimoji="1" lang="zh-CN" altLang="en-US" sz="1600" dirty="0">
              <a:solidFill>
                <a:srgbClr val="00B0F0"/>
              </a:solidFill>
            </a:endParaRPr>
          </a:p>
        </p:txBody>
      </p:sp>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443A9C4B-E757-B695-76F3-3B708335ACC3}"/>
              </a:ext>
            </a:extLst>
          </p:cNvPr>
          <p:cNvSpPr/>
          <p:nvPr/>
        </p:nvSpPr>
        <p:spPr>
          <a:xfrm>
            <a:off x="686898" y="2990334"/>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cxnSp>
        <p:nvCxnSpPr>
          <p:cNvPr id="8" name="直线连接符 7">
            <a:extLst>
              <a:ext uri="{FF2B5EF4-FFF2-40B4-BE49-F238E27FC236}">
                <a16:creationId xmlns:a16="http://schemas.microsoft.com/office/drawing/2014/main" id="{F80D443F-4AEC-7918-10CA-8BA4B35A4352}"/>
              </a:ext>
            </a:extLst>
          </p:cNvPr>
          <p:cNvCxnSpPr>
            <a:stCxn id="65" idx="3"/>
            <a:endCxn id="2" idx="0"/>
          </p:cNvCxnSpPr>
          <p:nvPr/>
        </p:nvCxnSpPr>
        <p:spPr>
          <a:xfrm flipH="1">
            <a:off x="953598" y="2782817"/>
            <a:ext cx="395066" cy="20751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826553891"/>
                  </p:ext>
                </p:extLst>
              </p:nvPr>
            </p:nvGraphicFramePr>
            <p:xfrm>
              <a:off x="3279067" y="473184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C00000"/>
                              </a:solidFill>
                            </a:rPr>
                            <a:t>1</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12</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826553891"/>
                  </p:ext>
                </p:extLst>
              </p:nvPr>
            </p:nvGraphicFramePr>
            <p:xfrm>
              <a:off x="3279067" y="473184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C00000"/>
                              </a:solidFill>
                            </a:rPr>
                            <a:t>1</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12</a:t>
                          </a:r>
                          <a:endParaRPr lang="zh-CN" altLang="en-US" dirty="0">
                            <a:solidFill>
                              <a:srgbClr val="C00000"/>
                            </a:solidFill>
                          </a:endParaRPr>
                        </a:p>
                      </a:txBody>
                      <a:tcPr>
                        <a:solidFill>
                          <a:schemeClr val="accent1">
                            <a:lumMod val="20000"/>
                            <a:lumOff val="80000"/>
                          </a:schemeClr>
                        </a:solid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3490395251"/>
              </p:ext>
            </p:extLst>
          </p:nvPr>
        </p:nvGraphicFramePr>
        <p:xfrm>
          <a:off x="7703792" y="474698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椭圆 17">
            <a:extLst>
              <a:ext uri="{FF2B5EF4-FFF2-40B4-BE49-F238E27FC236}">
                <a16:creationId xmlns:a16="http://schemas.microsoft.com/office/drawing/2014/main" id="{DBDC05F8-7843-8E55-ED56-2BAC48FF806A}"/>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19" name="直线箭头连接符 18">
            <a:extLst>
              <a:ext uri="{FF2B5EF4-FFF2-40B4-BE49-F238E27FC236}">
                <a16:creationId xmlns:a16="http://schemas.microsoft.com/office/drawing/2014/main" id="{B8AF4E04-86BE-3DFD-DE64-7F6E36E66E78}"/>
              </a:ext>
            </a:extLst>
          </p:cNvPr>
          <p:cNvCxnSpPr>
            <a:cxnSpLocks/>
            <a:stCxn id="18"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118F0F6C-9CB6-4156-7D8B-F85086CCD776}"/>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 name="标题 1">
            <a:extLst>
              <a:ext uri="{FF2B5EF4-FFF2-40B4-BE49-F238E27FC236}">
                <a16:creationId xmlns:a16="http://schemas.microsoft.com/office/drawing/2014/main" id="{A2343D85-A9D2-9A9C-4DCB-96DE9CB1FC5C}"/>
              </a:ext>
            </a:extLst>
          </p:cNvPr>
          <p:cNvSpPr txBox="1">
            <a:spLocks/>
          </p:cNvSpPr>
          <p:nvPr/>
        </p:nvSpPr>
        <p:spPr>
          <a:xfrm>
            <a:off x="808673" y="455787"/>
            <a:ext cx="10515600" cy="51895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600" b="1" kern="1200">
                <a:solidFill>
                  <a:schemeClr val="tx1"/>
                </a:solidFill>
                <a:latin typeface="华文中宋" panose="02010600040101010101" pitchFamily="2" charset="-122"/>
                <a:ea typeface="华文中宋" panose="02010600040101010101" pitchFamily="2" charset="-122"/>
                <a:cs typeface="+mj-cs"/>
              </a:defRPr>
            </a:lvl1pPr>
          </a:lstStyle>
          <a:p>
            <a:r>
              <a:rPr lang="zh-CN" altLang="en-US"/>
              <a:t>Dijkstra算法的优化：邻接表</a:t>
            </a:r>
            <a:r>
              <a:rPr lang="en-US" altLang="zh-CN"/>
              <a:t>+</a:t>
            </a:r>
            <a:r>
              <a:rPr lang="zh-CN" altLang="en-US"/>
              <a:t>优先队列（最小堆）</a:t>
            </a:r>
            <a:endParaRPr lang="zh-CN" altLang="en-US" dirty="0"/>
          </a:p>
        </p:txBody>
      </p:sp>
      <p:sp>
        <p:nvSpPr>
          <p:cNvPr id="25" name="文本框 24">
            <a:extLst>
              <a:ext uri="{FF2B5EF4-FFF2-40B4-BE49-F238E27FC236}">
                <a16:creationId xmlns:a16="http://schemas.microsoft.com/office/drawing/2014/main" id="{87960567-27E1-F8BE-01D7-50A2A45D49EB}"/>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26" name="文本框 25">
            <a:extLst>
              <a:ext uri="{FF2B5EF4-FFF2-40B4-BE49-F238E27FC236}">
                <a16:creationId xmlns:a16="http://schemas.microsoft.com/office/drawing/2014/main" id="{C1E913C7-25AB-2D0C-7AF4-6B4D52C68306}"/>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11224173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3187203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3187203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102703" t="-6667" r="-502703" b="-26667"/>
                          </a:stretch>
                        </a:blipFill>
                      </a:tcPr>
                    </a:tc>
                    <a:tc>
                      <a:txBody>
                        <a:bodyPr/>
                        <a:lstStyle/>
                        <a:p>
                          <a:endParaRPr lang="zh-CN"/>
                        </a:p>
                      </a:txBody>
                      <a:tcPr>
                        <a:blipFill>
                          <a:blip r:embed="rId3"/>
                          <a:stretch>
                            <a:fillRect l="-202703" t="-6667" r="-402703" b="-26667"/>
                          </a:stretch>
                        </a:blip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1167758611"/>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5" name="椭圆 64">
            <a:extLst>
              <a:ext uri="{FF2B5EF4-FFF2-40B4-BE49-F238E27FC236}">
                <a16:creationId xmlns:a16="http://schemas.microsoft.com/office/drawing/2014/main" id="{FA46487D-B7A0-4570-9624-0EA9201C5223}"/>
              </a:ext>
            </a:extLst>
          </p:cNvPr>
          <p:cNvSpPr/>
          <p:nvPr/>
        </p:nvSpPr>
        <p:spPr>
          <a:xfrm>
            <a:off x="1308942" y="231957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D</a:t>
            </a:r>
          </a:p>
          <a:p>
            <a:pPr algn="ctr"/>
            <a:r>
              <a:rPr kumimoji="1" lang="en-US" altLang="zh-CN" sz="1600" dirty="0">
                <a:solidFill>
                  <a:srgbClr val="00B0F0"/>
                </a:solidFill>
              </a:rPr>
              <a:t>4</a:t>
            </a:r>
            <a:endParaRPr kumimoji="1" lang="zh-CN" altLang="en-US" sz="1600" dirty="0">
              <a:solidFill>
                <a:srgbClr val="00B0F0"/>
              </a:solidFill>
            </a:endParaRPr>
          </a:p>
        </p:txBody>
      </p:sp>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443A9C4B-E757-B695-76F3-3B708335ACC3}"/>
              </a:ext>
            </a:extLst>
          </p:cNvPr>
          <p:cNvSpPr/>
          <p:nvPr/>
        </p:nvSpPr>
        <p:spPr>
          <a:xfrm>
            <a:off x="1866645" y="313647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10</a:t>
            </a:r>
            <a:endParaRPr kumimoji="1" lang="zh-CN" altLang="en-US" sz="1400" dirty="0">
              <a:solidFill>
                <a:srgbClr val="00B0F0"/>
              </a:solidFill>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05873080"/>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05873080"/>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3333"/>
                          </a:stretch>
                        </a:blipFill>
                      </a:tcPr>
                    </a:tc>
                    <a:tc>
                      <a:txBody>
                        <a:bodyPr/>
                        <a:lstStyle/>
                        <a:p>
                          <a:endParaRPr lang="zh-CN"/>
                        </a:p>
                      </a:txBody>
                      <a:tcPr>
                        <a:blipFill>
                          <a:blip r:embed="rId4"/>
                          <a:stretch>
                            <a:fillRect l="-400000" t="-6667" r="-205405" b="-23333"/>
                          </a:stretch>
                        </a:blipFill>
                      </a:tcPr>
                    </a:tc>
                    <a:tc>
                      <a:txBody>
                        <a:bodyPr/>
                        <a:lstStyle/>
                        <a:p>
                          <a:endParaRPr lang="zh-CN"/>
                        </a:p>
                      </a:txBody>
                      <a:tcPr>
                        <a:blipFill>
                          <a:blip r:embed="rId4"/>
                          <a:stretch>
                            <a:fillRect l="-500000" t="-6667" r="-105405" b="-23333"/>
                          </a:stretch>
                        </a:blipFill>
                      </a:tcPr>
                    </a:tc>
                    <a:tc>
                      <a:txBody>
                        <a:bodyPr/>
                        <a:lstStyle/>
                        <a:p>
                          <a:endParaRPr lang="zh-CN"/>
                        </a:p>
                      </a:txBody>
                      <a:tcPr>
                        <a:blipFill>
                          <a:blip r:embed="rId4"/>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3366817563"/>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3409154140"/>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10</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𝟒</m:t>
                                </m:r>
                              </m:oMath>
                            </m:oMathPara>
                          </a14:m>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3409154140"/>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10</a:t>
                          </a:r>
                          <a:endParaRPr lang="zh-CN" altLang="en-US" dirty="0">
                            <a:solidFill>
                              <a:srgbClr val="C0000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6667"/>
                          </a:stretch>
                        </a:blipFill>
                      </a:tcPr>
                    </a:tc>
                    <a:tc>
                      <a:txBody>
                        <a:bodyPr/>
                        <a:lstStyle/>
                        <a:p>
                          <a:endParaRPr lang="zh-CN"/>
                        </a:p>
                      </a:txBody>
                      <a:tcPr>
                        <a:blipFill>
                          <a:blip r:embed="rId5"/>
                          <a:stretch>
                            <a:fillRect l="-400000" t="-6667" r="-205405" b="-26667"/>
                          </a:stretch>
                        </a:blipFill>
                      </a:tcPr>
                    </a:tc>
                    <a:tc>
                      <a:txBody>
                        <a:bodyPr/>
                        <a:lstStyle/>
                        <a:p>
                          <a:endParaRPr lang="zh-CN"/>
                        </a:p>
                      </a:txBody>
                      <a:tcPr>
                        <a:blipFill>
                          <a:blip r:embed="rId5"/>
                          <a:stretch>
                            <a:fillRect l="-500000" t="-6667" r="-105405" b="-26667"/>
                          </a:stretch>
                        </a:blip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682291831"/>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椭圆 17">
            <a:extLst>
              <a:ext uri="{FF2B5EF4-FFF2-40B4-BE49-F238E27FC236}">
                <a16:creationId xmlns:a16="http://schemas.microsoft.com/office/drawing/2014/main" id="{3AF1303E-02B6-DFC1-F6D0-57DCA03431E2}"/>
              </a:ext>
            </a:extLst>
          </p:cNvPr>
          <p:cNvSpPr/>
          <p:nvPr/>
        </p:nvSpPr>
        <p:spPr>
          <a:xfrm>
            <a:off x="684778" y="313647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cxnSp>
        <p:nvCxnSpPr>
          <p:cNvPr id="19" name="直线连接符 18">
            <a:extLst>
              <a:ext uri="{FF2B5EF4-FFF2-40B4-BE49-F238E27FC236}">
                <a16:creationId xmlns:a16="http://schemas.microsoft.com/office/drawing/2014/main" id="{0ADC9054-B389-FAEA-2A5B-AAA3AC3672AE}"/>
              </a:ext>
            </a:extLst>
          </p:cNvPr>
          <p:cNvCxnSpPr>
            <a:cxnSpLocks/>
            <a:stCxn id="65" idx="3"/>
            <a:endCxn id="18" idx="0"/>
          </p:cNvCxnSpPr>
          <p:nvPr/>
        </p:nvCxnSpPr>
        <p:spPr>
          <a:xfrm flipH="1">
            <a:off x="951478" y="2905173"/>
            <a:ext cx="435579" cy="23130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2F8D741-3920-4CE6-D437-690152C80D91}"/>
              </a:ext>
            </a:extLst>
          </p:cNvPr>
          <p:cNvCxnSpPr>
            <a:cxnSpLocks/>
            <a:stCxn id="65" idx="5"/>
            <a:endCxn id="2" idx="0"/>
          </p:cNvCxnSpPr>
          <p:nvPr/>
        </p:nvCxnSpPr>
        <p:spPr>
          <a:xfrm>
            <a:off x="1764227" y="2905173"/>
            <a:ext cx="369118" cy="23130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D0CFF89-F73A-84E6-EDF1-A1A8D0F72523}"/>
              </a:ext>
            </a:extLst>
          </p:cNvPr>
          <p:cNvSpPr txBox="1"/>
          <p:nvPr/>
        </p:nvSpPr>
        <p:spPr>
          <a:xfrm>
            <a:off x="583969" y="4152437"/>
            <a:ext cx="1976823" cy="369332"/>
          </a:xfrm>
          <a:prstGeom prst="rect">
            <a:avLst/>
          </a:prstGeom>
          <a:noFill/>
        </p:spPr>
        <p:txBody>
          <a:bodyPr wrap="none" rtlCol="0">
            <a:spAutoFit/>
          </a:bodyPr>
          <a:lstStyle/>
          <a:p>
            <a:r>
              <a:rPr kumimoji="1" lang="zh-CN" altLang="en-US" dirty="0"/>
              <a:t>堆中有两个</a:t>
            </a:r>
            <a:r>
              <a:rPr kumimoji="1" lang="en-US" altLang="zh-CN" dirty="0"/>
              <a:t>C</a:t>
            </a:r>
            <a:r>
              <a:rPr kumimoji="1" lang="zh-CN" altLang="en-US" dirty="0"/>
              <a:t> ？！</a:t>
            </a:r>
          </a:p>
        </p:txBody>
      </p:sp>
      <p:sp>
        <p:nvSpPr>
          <p:cNvPr id="34" name="椭圆 33">
            <a:extLst>
              <a:ext uri="{FF2B5EF4-FFF2-40B4-BE49-F238E27FC236}">
                <a16:creationId xmlns:a16="http://schemas.microsoft.com/office/drawing/2014/main" id="{C7B21863-6490-C960-D062-5DD649A080B2}"/>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35" name="直线箭头连接符 34">
            <a:extLst>
              <a:ext uri="{FF2B5EF4-FFF2-40B4-BE49-F238E27FC236}">
                <a16:creationId xmlns:a16="http://schemas.microsoft.com/office/drawing/2014/main" id="{1CC51E78-5D67-17B5-0C57-7C697023C8E4}"/>
              </a:ext>
            </a:extLst>
          </p:cNvPr>
          <p:cNvCxnSpPr>
            <a:cxnSpLocks/>
            <a:stCxn id="34"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FFCEBF6-D925-0E7B-DF9F-D2F53ED235B6}"/>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5" name="标题 1">
            <a:extLst>
              <a:ext uri="{FF2B5EF4-FFF2-40B4-BE49-F238E27FC236}">
                <a16:creationId xmlns:a16="http://schemas.microsoft.com/office/drawing/2014/main" id="{22EB84D9-29B9-A1A7-E334-B585B9857AA4}"/>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26" name="文本框 25">
            <a:extLst>
              <a:ext uri="{FF2B5EF4-FFF2-40B4-BE49-F238E27FC236}">
                <a16:creationId xmlns:a16="http://schemas.microsoft.com/office/drawing/2014/main" id="{6E5793CE-53C0-26A4-2E4E-47571F4B9836}"/>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28" name="文本框 27">
            <a:extLst>
              <a:ext uri="{FF2B5EF4-FFF2-40B4-BE49-F238E27FC236}">
                <a16:creationId xmlns:a16="http://schemas.microsoft.com/office/drawing/2014/main" id="{EC44D95A-C122-F309-5A6E-8F5831C4CD32}"/>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
        <p:nvSpPr>
          <p:cNvPr id="40" name="上箭头标注 39">
            <a:extLst>
              <a:ext uri="{FF2B5EF4-FFF2-40B4-BE49-F238E27FC236}">
                <a16:creationId xmlns:a16="http://schemas.microsoft.com/office/drawing/2014/main" id="{58F4C7C2-8225-1169-ABEA-76E815A0654C}"/>
              </a:ext>
            </a:extLst>
          </p:cNvPr>
          <p:cNvSpPr/>
          <p:nvPr/>
        </p:nvSpPr>
        <p:spPr>
          <a:xfrm>
            <a:off x="3986678" y="5525996"/>
            <a:ext cx="931668" cy="429694"/>
          </a:xfrm>
          <a:prstGeom prst="upArrowCallou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FF00"/>
                </a:solidFill>
              </a:rPr>
              <a:t>relaxing</a:t>
            </a:r>
            <a:endParaRPr kumimoji="1" lang="zh-CN" altLang="en-US" dirty="0">
              <a:solidFill>
                <a:srgbClr val="FFFF00"/>
              </a:solidFill>
            </a:endParaRPr>
          </a:p>
        </p:txBody>
      </p:sp>
    </p:spTree>
    <p:extLst>
      <p:ext uri="{BB962C8B-B14F-4D97-AF65-F5344CB8AC3E}">
        <p14:creationId xmlns:p14="http://schemas.microsoft.com/office/powerpoint/2010/main" val="34335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947376409"/>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947376409"/>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800525765"/>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800525765"/>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4"/>
                          <a:stretch>
                            <a:fillRect l="-102703" t="-6667" r="-502703" b="-26667"/>
                          </a:stretch>
                        </a:blipFill>
                      </a:tcPr>
                    </a:tc>
                    <a:tc>
                      <a:txBody>
                        <a:bodyPr/>
                        <a:lstStyle/>
                        <a:p>
                          <a:endParaRPr lang="zh-CN"/>
                        </a:p>
                      </a:txBody>
                      <a:tcPr>
                        <a:blipFill>
                          <a:blip r:embed="rId4"/>
                          <a:stretch>
                            <a:fillRect l="-202703" t="-6667" r="-402703" b="-26667"/>
                          </a:stretch>
                        </a:blipFill>
                      </a:tcPr>
                    </a:tc>
                    <a:tc>
                      <a:txBody>
                        <a:bodyPr/>
                        <a:lstStyle/>
                        <a:p>
                          <a:endParaRPr lang="zh-CN"/>
                        </a:p>
                      </a:txBody>
                      <a:tcPr>
                        <a:blipFill>
                          <a:blip r:embed="rId4"/>
                          <a:stretch>
                            <a:fillRect l="-311111" t="-6667" r="-313889" b="-26667"/>
                          </a:stretch>
                        </a:blipFill>
                      </a:tcPr>
                    </a:tc>
                    <a:tc>
                      <a:txBody>
                        <a:bodyPr/>
                        <a:lstStyle/>
                        <a:p>
                          <a:endParaRPr lang="zh-CN"/>
                        </a:p>
                      </a:txBody>
                      <a:tcPr>
                        <a:blipFill>
                          <a:blip r:embed="rId4"/>
                          <a:stretch>
                            <a:fillRect l="-400000" t="-6667" r="-205405" b="-26667"/>
                          </a:stretch>
                        </a:blipFill>
                      </a:tcPr>
                    </a:tc>
                    <a:tc>
                      <a:txBody>
                        <a:bodyPr/>
                        <a:lstStyle/>
                        <a:p>
                          <a:endParaRPr lang="zh-CN"/>
                        </a:p>
                      </a:txBody>
                      <a:tcPr>
                        <a:blipFill>
                          <a:blip r:embed="rId4"/>
                          <a:stretch>
                            <a:fillRect l="-500000" t="-6667" r="-105405" b="-26667"/>
                          </a:stretch>
                        </a:blipFill>
                      </a:tcPr>
                    </a:tc>
                    <a:tc>
                      <a:txBody>
                        <a:bodyPr/>
                        <a:lstStyle/>
                        <a:p>
                          <a:endParaRPr lang="zh-CN"/>
                        </a:p>
                      </a:txBody>
                      <a:tcPr>
                        <a:blipFill>
                          <a:blip r:embed="rId4"/>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1221128041"/>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 name="椭圆 1">
            <a:extLst>
              <a:ext uri="{FF2B5EF4-FFF2-40B4-BE49-F238E27FC236}">
                <a16:creationId xmlns:a16="http://schemas.microsoft.com/office/drawing/2014/main" id="{443A9C4B-E757-B695-76F3-3B708335ACC3}"/>
              </a:ext>
            </a:extLst>
          </p:cNvPr>
          <p:cNvSpPr/>
          <p:nvPr/>
        </p:nvSpPr>
        <p:spPr>
          <a:xfrm>
            <a:off x="1361657" y="236786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8</a:t>
            </a:r>
            <a:endParaRPr kumimoji="1" lang="zh-CN" altLang="en-US" sz="1400" dirty="0">
              <a:solidFill>
                <a:srgbClr val="00B0F0"/>
              </a:solidFill>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184817872"/>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184817872"/>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3333"/>
                          </a:stretch>
                        </a:blipFill>
                      </a:tcPr>
                    </a:tc>
                    <a:tc>
                      <a:txBody>
                        <a:bodyPr/>
                        <a:lstStyle/>
                        <a:p>
                          <a:endParaRPr lang="zh-CN"/>
                        </a:p>
                      </a:txBody>
                      <a:tcPr>
                        <a:blipFill>
                          <a:blip r:embed="rId5"/>
                          <a:stretch>
                            <a:fillRect l="-400000" t="-6667" r="-205405" b="-23333"/>
                          </a:stretch>
                        </a:blipFill>
                      </a:tcPr>
                    </a:tc>
                    <a:tc>
                      <a:txBody>
                        <a:bodyPr/>
                        <a:lstStyle/>
                        <a:p>
                          <a:endParaRPr lang="zh-CN"/>
                        </a:p>
                      </a:txBody>
                      <a:tcPr>
                        <a:blipFill>
                          <a:blip r:embed="rId5"/>
                          <a:stretch>
                            <a:fillRect l="-500000" t="-6667" r="-105405" b="-23333"/>
                          </a:stretch>
                        </a:blipFill>
                      </a:tcPr>
                    </a:tc>
                    <a:tc>
                      <a:txBody>
                        <a:bodyPr/>
                        <a:lstStyle/>
                        <a:p>
                          <a:endParaRPr lang="zh-CN"/>
                        </a:p>
                      </a:txBody>
                      <a:tcPr>
                        <a:blipFill>
                          <a:blip r:embed="rId5"/>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2150943807"/>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3577036676"/>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8</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17</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19</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3577036676"/>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8</a:t>
                          </a:r>
                          <a:endParaRPr lang="zh-CN" altLang="en-US" dirty="0">
                            <a:solidFill>
                              <a:srgbClr val="C00000"/>
                            </a:solidFill>
                          </a:endParaRPr>
                        </a:p>
                      </a:txBody>
                      <a:tcPr>
                        <a:solidFill>
                          <a:schemeClr val="accent1">
                            <a:lumMod val="20000"/>
                            <a:lumOff val="8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17</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19</a:t>
                          </a:r>
                          <a:endParaRPr lang="zh-CN" altLang="en-US" dirty="0">
                            <a:solidFill>
                              <a:srgbClr val="C0000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519777273"/>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椭圆 17">
            <a:extLst>
              <a:ext uri="{FF2B5EF4-FFF2-40B4-BE49-F238E27FC236}">
                <a16:creationId xmlns:a16="http://schemas.microsoft.com/office/drawing/2014/main" id="{3AF1303E-02B6-DFC1-F6D0-57DCA03431E2}"/>
              </a:ext>
            </a:extLst>
          </p:cNvPr>
          <p:cNvSpPr/>
          <p:nvPr/>
        </p:nvSpPr>
        <p:spPr>
          <a:xfrm>
            <a:off x="684778" y="313647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cxnSp>
        <p:nvCxnSpPr>
          <p:cNvPr id="19" name="直线连接符 18">
            <a:extLst>
              <a:ext uri="{FF2B5EF4-FFF2-40B4-BE49-F238E27FC236}">
                <a16:creationId xmlns:a16="http://schemas.microsoft.com/office/drawing/2014/main" id="{0ADC9054-B389-FAEA-2A5B-AAA3AC3672AE}"/>
              </a:ext>
            </a:extLst>
          </p:cNvPr>
          <p:cNvCxnSpPr>
            <a:cxnSpLocks/>
            <a:endCxn id="18" idx="0"/>
          </p:cNvCxnSpPr>
          <p:nvPr/>
        </p:nvCxnSpPr>
        <p:spPr>
          <a:xfrm flipH="1">
            <a:off x="951478" y="2905173"/>
            <a:ext cx="435579" cy="23130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3926039535"/>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5" name="椭圆 24">
            <a:extLst>
              <a:ext uri="{FF2B5EF4-FFF2-40B4-BE49-F238E27FC236}">
                <a16:creationId xmlns:a16="http://schemas.microsoft.com/office/drawing/2014/main" id="{2476E4BA-98B4-F8C6-D1FE-62F9BE5FD7CD}"/>
              </a:ext>
            </a:extLst>
          </p:cNvPr>
          <p:cNvSpPr/>
          <p:nvPr/>
        </p:nvSpPr>
        <p:spPr>
          <a:xfrm>
            <a:off x="1970727" y="317207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10</a:t>
            </a:r>
            <a:endParaRPr kumimoji="1" lang="zh-CN" altLang="en-US" sz="1400" dirty="0">
              <a:solidFill>
                <a:srgbClr val="00B0F0"/>
              </a:solidFill>
            </a:endParaRPr>
          </a:p>
        </p:txBody>
      </p:sp>
      <p:sp>
        <p:nvSpPr>
          <p:cNvPr id="26" name="椭圆 25">
            <a:extLst>
              <a:ext uri="{FF2B5EF4-FFF2-40B4-BE49-F238E27FC236}">
                <a16:creationId xmlns:a16="http://schemas.microsoft.com/office/drawing/2014/main" id="{1FA138DC-DD3A-1F13-5C74-E3C6BD987CA5}"/>
              </a:ext>
            </a:extLst>
          </p:cNvPr>
          <p:cNvSpPr/>
          <p:nvPr/>
        </p:nvSpPr>
        <p:spPr>
          <a:xfrm>
            <a:off x="317525" y="416331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1077800" y="412109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29" name="直线连接符 28">
            <a:extLst>
              <a:ext uri="{FF2B5EF4-FFF2-40B4-BE49-F238E27FC236}">
                <a16:creationId xmlns:a16="http://schemas.microsoft.com/office/drawing/2014/main" id="{C799FF92-C1CF-7209-0903-B4131AC0DF7C}"/>
              </a:ext>
            </a:extLst>
          </p:cNvPr>
          <p:cNvCxnSpPr>
            <a:cxnSpLocks/>
            <a:stCxn id="2" idx="5"/>
            <a:endCxn id="25" idx="0"/>
          </p:cNvCxnSpPr>
          <p:nvPr/>
        </p:nvCxnSpPr>
        <p:spPr>
          <a:xfrm>
            <a:off x="1816942" y="2953460"/>
            <a:ext cx="420485" cy="21861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F7B2A2B9-6CEE-F4CC-7A71-FD42F09EA64A}"/>
              </a:ext>
            </a:extLst>
          </p:cNvPr>
          <p:cNvCxnSpPr>
            <a:cxnSpLocks/>
            <a:stCxn id="18" idx="3"/>
            <a:endCxn id="26" idx="0"/>
          </p:cNvCxnSpPr>
          <p:nvPr/>
        </p:nvCxnSpPr>
        <p:spPr>
          <a:xfrm flipH="1">
            <a:off x="584225" y="3722070"/>
            <a:ext cx="178668" cy="44124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DD9251E4-10C5-F9ED-D149-5C0DBCE02B91}"/>
              </a:ext>
            </a:extLst>
          </p:cNvPr>
          <p:cNvCxnSpPr>
            <a:cxnSpLocks/>
            <a:stCxn id="18" idx="5"/>
            <a:endCxn id="28" idx="0"/>
          </p:cNvCxnSpPr>
          <p:nvPr/>
        </p:nvCxnSpPr>
        <p:spPr>
          <a:xfrm>
            <a:off x="1140063" y="3722070"/>
            <a:ext cx="204437" cy="39902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59427358-2599-E125-48EF-56F629910407}"/>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54" name="直线箭头连接符 53">
            <a:extLst>
              <a:ext uri="{FF2B5EF4-FFF2-40B4-BE49-F238E27FC236}">
                <a16:creationId xmlns:a16="http://schemas.microsoft.com/office/drawing/2014/main" id="{7482F588-A760-51EF-6B84-41BDB72FFB89}"/>
              </a:ext>
            </a:extLst>
          </p:cNvPr>
          <p:cNvCxnSpPr>
            <a:cxnSpLocks/>
            <a:stCxn id="48"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1BDDE28F-D3DA-2823-6E41-CFFFB7FEAAC2}"/>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32" name="标题 1">
            <a:extLst>
              <a:ext uri="{FF2B5EF4-FFF2-40B4-BE49-F238E27FC236}">
                <a16:creationId xmlns:a16="http://schemas.microsoft.com/office/drawing/2014/main" id="{A998E769-8164-B132-FA12-1B29F42179BC}"/>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34" name="文本框 33">
            <a:extLst>
              <a:ext uri="{FF2B5EF4-FFF2-40B4-BE49-F238E27FC236}">
                <a16:creationId xmlns:a16="http://schemas.microsoft.com/office/drawing/2014/main" id="{BE3E0933-C3F7-B238-7E60-6E71D53640EE}"/>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7" name="文本框 36">
            <a:extLst>
              <a:ext uri="{FF2B5EF4-FFF2-40B4-BE49-F238E27FC236}">
                <a16:creationId xmlns:a16="http://schemas.microsoft.com/office/drawing/2014/main" id="{97F1380D-A248-A0D9-3108-26CF7DAA3316}"/>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287756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2610" y="1298575"/>
            <a:ext cx="10965180" cy="84518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8.1  </a:t>
            </a:r>
            <a:r>
              <a:rPr lang="zh-CN" altLang="en-US" dirty="0"/>
              <a:t>拓扑排序示例：课程安排</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p:txBody>
          <a:bodyPr>
            <a:normAutofit/>
          </a:bodyPr>
          <a:lstStyle/>
          <a:p>
            <a:pPr>
              <a:lnSpc>
                <a:spcPct val="110000"/>
              </a:lnSpc>
            </a:pPr>
            <a:r>
              <a:rPr lang="zh-CN" altLang="en-US" sz="2400" b="1" dirty="0"/>
              <a:t>问题</a:t>
            </a:r>
            <a:r>
              <a:rPr lang="zh-CN" altLang="en-US" sz="2400" dirty="0"/>
              <a:t>：普通高等学校计算机专业本科生的课程安排，某些课程存在先修课，如何确定一个合理的课程学习的顺序？</a:t>
            </a:r>
            <a:endParaRPr lang="en-US" altLang="zh-CN" sz="2400" dirty="0"/>
          </a:p>
          <a:p>
            <a:pPr>
              <a:lnSpc>
                <a:spcPct val="110000"/>
              </a:lnSpc>
            </a:pPr>
            <a:r>
              <a:rPr lang="zh-CN" altLang="en-US" sz="2400" b="1" dirty="0"/>
              <a:t>关键</a:t>
            </a:r>
            <a:r>
              <a:rPr lang="zh-CN" altLang="en-US" sz="2400" dirty="0"/>
              <a:t>：课程学习顺序需要遵循课程之间的</a:t>
            </a:r>
            <a:r>
              <a:rPr lang="zh-CN" altLang="en-US" sz="2400" dirty="0">
                <a:solidFill>
                  <a:srgbClr val="FF0000"/>
                </a:solidFill>
              </a:rPr>
              <a:t>先修关系</a:t>
            </a:r>
            <a:endParaRPr lang="en-US" altLang="zh-CN" sz="2400" dirty="0">
              <a:solidFill>
                <a:srgbClr val="FF0000"/>
              </a:solidFill>
            </a:endParaRPr>
          </a:p>
          <a:p>
            <a:pPr>
              <a:lnSpc>
                <a:spcPct val="110000"/>
              </a:lnSpc>
            </a:pPr>
            <a:r>
              <a:rPr lang="zh-CN" altLang="en-US" sz="2400" b="1" dirty="0"/>
              <a:t>课程先修关系</a:t>
            </a:r>
            <a:r>
              <a:rPr lang="zh-CN" altLang="en-US" sz="2400" dirty="0"/>
              <a:t>：</a:t>
            </a:r>
            <a:endParaRPr lang="zh-CN" altLang="zh-CN" sz="2400" dirty="0"/>
          </a:p>
        </p:txBody>
      </p:sp>
      <p:graphicFrame>
        <p:nvGraphicFramePr>
          <p:cNvPr id="6" name="表格 5"/>
          <p:cNvGraphicFramePr>
            <a:graphicFrameLocks noGrp="1"/>
          </p:cNvGraphicFramePr>
          <p:nvPr/>
        </p:nvGraphicFramePr>
        <p:xfrm>
          <a:off x="1683327" y="3221182"/>
          <a:ext cx="8821882" cy="3104746"/>
        </p:xfrm>
        <a:graphic>
          <a:graphicData uri="http://schemas.openxmlformats.org/drawingml/2006/table">
            <a:tbl>
              <a:tblPr firstRow="1" firstCol="1" bandRow="1">
                <a:tableStyleId>{5C22544A-7EE6-4342-B048-85BDC9FD1C3A}</a:tableStyleId>
              </a:tblPr>
              <a:tblGrid>
                <a:gridCol w="3077314">
                  <a:extLst>
                    <a:ext uri="{9D8B030D-6E8A-4147-A177-3AD203B41FA5}">
                      <a16:colId xmlns:a16="http://schemas.microsoft.com/office/drawing/2014/main" val="20000"/>
                    </a:ext>
                  </a:extLst>
                </a:gridCol>
                <a:gridCol w="2800954">
                  <a:extLst>
                    <a:ext uri="{9D8B030D-6E8A-4147-A177-3AD203B41FA5}">
                      <a16:colId xmlns:a16="http://schemas.microsoft.com/office/drawing/2014/main" val="20001"/>
                    </a:ext>
                  </a:extLst>
                </a:gridCol>
                <a:gridCol w="2943614">
                  <a:extLst>
                    <a:ext uri="{9D8B030D-6E8A-4147-A177-3AD203B41FA5}">
                      <a16:colId xmlns:a16="http://schemas.microsoft.com/office/drawing/2014/main" val="20002"/>
                    </a:ext>
                  </a:extLst>
                </a:gridCol>
              </a:tblGrid>
              <a:tr h="337823">
                <a:tc>
                  <a:txBody>
                    <a:bodyPr/>
                    <a:lstStyle/>
                    <a:p>
                      <a:pPr algn="just">
                        <a:lnSpc>
                          <a:spcPts val="2200"/>
                        </a:lnSpc>
                      </a:pPr>
                      <a:r>
                        <a:rPr lang="zh-CN" sz="2000" kern="100">
                          <a:effectLst/>
                        </a:rPr>
                        <a:t>课程名称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课程代码</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先修课程</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44551">
                <a:tc>
                  <a:txBody>
                    <a:bodyPr/>
                    <a:lstStyle/>
                    <a:p>
                      <a:pPr algn="just">
                        <a:lnSpc>
                          <a:spcPts val="2200"/>
                        </a:lnSpc>
                      </a:pPr>
                      <a:r>
                        <a:rPr lang="zh-CN" sz="2000" kern="100">
                          <a:effectLst/>
                        </a:rPr>
                        <a:t>微积分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44551">
                <a:tc>
                  <a:txBody>
                    <a:bodyPr/>
                    <a:lstStyle/>
                    <a:p>
                      <a:pPr algn="just">
                        <a:lnSpc>
                          <a:spcPts val="2200"/>
                        </a:lnSpc>
                      </a:pPr>
                      <a:r>
                        <a:rPr lang="zh-CN" sz="2000" kern="100">
                          <a:effectLst/>
                        </a:rPr>
                        <a:t>线性代数</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dirty="0">
                          <a:effectLst/>
                        </a:rPr>
                        <a:t>无</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55066">
                <a:tc>
                  <a:txBody>
                    <a:bodyPr/>
                    <a:lstStyle/>
                    <a:p>
                      <a:pPr algn="just">
                        <a:lnSpc>
                          <a:spcPts val="2200"/>
                        </a:lnSpc>
                      </a:pPr>
                      <a:r>
                        <a:rPr lang="zh-CN" sz="2000" kern="100" dirty="0">
                          <a:effectLst/>
                        </a:rPr>
                        <a:t>概率论与数理统计</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2</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44551">
                <a:tc>
                  <a:txBody>
                    <a:bodyPr/>
                    <a:lstStyle/>
                    <a:p>
                      <a:pPr algn="just">
                        <a:lnSpc>
                          <a:spcPts val="2200"/>
                        </a:lnSpc>
                      </a:pPr>
                      <a:r>
                        <a:rPr lang="zh-CN" sz="2000" kern="100" dirty="0">
                          <a:effectLst/>
                        </a:rPr>
                        <a:t>程序设计基础</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zh-CN" sz="2000" kern="100">
                          <a:effectLst/>
                        </a:rPr>
                        <a:t>无</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44551">
                <a:tc>
                  <a:txBody>
                    <a:bodyPr/>
                    <a:lstStyle/>
                    <a:p>
                      <a:pPr algn="just">
                        <a:lnSpc>
                          <a:spcPts val="2200"/>
                        </a:lnSpc>
                      </a:pPr>
                      <a:r>
                        <a:rPr lang="zh-CN" sz="2000" kern="100">
                          <a:effectLst/>
                        </a:rPr>
                        <a:t>数据结构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0</a:t>
                      </a:r>
                      <a:r>
                        <a:rPr lang="zh-CN" sz="2000" kern="100" baseline="-25000">
                          <a:effectLst/>
                        </a:rPr>
                        <a:t>，</a:t>
                      </a:r>
                      <a:r>
                        <a:rPr lang="en-US" sz="2000" kern="100">
                          <a:effectLst/>
                        </a:rPr>
                        <a:t>C</a:t>
                      </a:r>
                      <a:r>
                        <a:rPr lang="en-US" sz="2000" kern="100" baseline="-25000">
                          <a:effectLst/>
                        </a:rPr>
                        <a:t>1</a:t>
                      </a:r>
                      <a:r>
                        <a:rPr lang="zh-CN" sz="2000" kern="100" baseline="-25000">
                          <a:effectLst/>
                        </a:rPr>
                        <a:t>，</a:t>
                      </a:r>
                      <a:r>
                        <a:rPr lang="en-US" sz="2000" kern="100">
                          <a:effectLst/>
                        </a:rPr>
                        <a:t>C</a:t>
                      </a:r>
                      <a:r>
                        <a:rPr lang="en-US" sz="2000" kern="100" baseline="-25000">
                          <a:effectLst/>
                        </a:rPr>
                        <a:t>3</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44551">
                <a:tc>
                  <a:txBody>
                    <a:bodyPr/>
                    <a:lstStyle/>
                    <a:p>
                      <a:pPr algn="just">
                        <a:lnSpc>
                          <a:spcPts val="2200"/>
                        </a:lnSpc>
                      </a:pPr>
                      <a:r>
                        <a:rPr lang="zh-CN" sz="2000" kern="100">
                          <a:effectLst/>
                        </a:rPr>
                        <a:t>计算机组成原理</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4</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344551">
                <a:tc>
                  <a:txBody>
                    <a:bodyPr/>
                    <a:lstStyle/>
                    <a:p>
                      <a:pPr algn="just">
                        <a:lnSpc>
                          <a:spcPts val="2200"/>
                        </a:lnSpc>
                      </a:pPr>
                      <a:r>
                        <a:rPr lang="zh-CN" sz="2000" kern="100">
                          <a:effectLst/>
                        </a:rPr>
                        <a:t>操作系统</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6</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4</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344551">
                <a:tc>
                  <a:txBody>
                    <a:bodyPr/>
                    <a:lstStyle/>
                    <a:p>
                      <a:pPr algn="just">
                        <a:lnSpc>
                          <a:spcPts val="2200"/>
                        </a:lnSpc>
                      </a:pPr>
                      <a:r>
                        <a:rPr lang="zh-CN" sz="2000" kern="100">
                          <a:effectLst/>
                        </a:rPr>
                        <a:t>计算机体系结构</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a:effectLst/>
                        </a:rPr>
                        <a:t>C</a:t>
                      </a:r>
                      <a:r>
                        <a:rPr lang="en-US" sz="2000" kern="100" baseline="-25000">
                          <a:effectLst/>
                        </a:rPr>
                        <a:t>7</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pPr>
                      <a:r>
                        <a:rPr lang="en-US" sz="2000" kern="100" dirty="0">
                          <a:effectLst/>
                        </a:rPr>
                        <a:t>C</a:t>
                      </a:r>
                      <a:r>
                        <a:rPr lang="en-US" sz="2000" kern="100" baseline="-25000" dirty="0">
                          <a:effectLst/>
                        </a:rPr>
                        <a:t>5</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109027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152358164"/>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152358164"/>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311111" t="-6667" r="-313889" b="-26667"/>
                          </a:stretch>
                        </a:blipFill>
                      </a:tcPr>
                    </a:tc>
                    <a:tc>
                      <a:txBody>
                        <a:bodyPr/>
                        <a:lstStyle/>
                        <a:p>
                          <a:endParaRPr lang="zh-CN"/>
                        </a:p>
                      </a:txBody>
                      <a:tcPr>
                        <a:blipFill>
                          <a:blip r:embed="rId2"/>
                          <a:stretch>
                            <a:fillRect l="-400000" t="-6667" r="-205405" b="-26667"/>
                          </a:stretch>
                        </a:blipFill>
                      </a:tcPr>
                    </a:tc>
                    <a:tc>
                      <a:txBody>
                        <a:bodyPr/>
                        <a:lstStyle/>
                        <a:p>
                          <a:endParaRPr lang="zh-CN"/>
                        </a:p>
                      </a:txBody>
                      <a:tcPr>
                        <a:blipFill>
                          <a:blip r:embed="rId2"/>
                          <a:stretch>
                            <a:fillRect l="-500000" t="-6667" r="-105405" b="-26667"/>
                          </a:stretch>
                        </a:blip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69998887"/>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69998887"/>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102703" t="-6667" r="-502703" b="-26667"/>
                          </a:stretch>
                        </a:blipFill>
                      </a:tcPr>
                    </a:tc>
                    <a:tc>
                      <a:txBody>
                        <a:bodyPr/>
                        <a:lstStyle/>
                        <a:p>
                          <a:endParaRPr lang="zh-CN"/>
                        </a:p>
                      </a:txBody>
                      <a:tcPr>
                        <a:blipFill>
                          <a:blip r:embed="rId3"/>
                          <a:stretch>
                            <a:fillRect l="-202703" t="-6667" r="-402703" b="-26667"/>
                          </a:stretch>
                        </a:blip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703538459"/>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652155286"/>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652155286"/>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3333"/>
                          </a:stretch>
                        </a:blipFill>
                      </a:tcPr>
                    </a:tc>
                    <a:tc>
                      <a:txBody>
                        <a:bodyPr/>
                        <a:lstStyle/>
                        <a:p>
                          <a:endParaRPr lang="zh-CN"/>
                        </a:p>
                      </a:txBody>
                      <a:tcPr>
                        <a:blipFill>
                          <a:blip r:embed="rId4"/>
                          <a:stretch>
                            <a:fillRect l="-400000" t="-6667" r="-205405" b="-23333"/>
                          </a:stretch>
                        </a:blipFill>
                      </a:tcPr>
                    </a:tc>
                    <a:tc>
                      <a:txBody>
                        <a:bodyPr/>
                        <a:lstStyle/>
                        <a:p>
                          <a:endParaRPr lang="zh-CN"/>
                        </a:p>
                      </a:txBody>
                      <a:tcPr>
                        <a:blipFill>
                          <a:blip r:embed="rId4"/>
                          <a:stretch>
                            <a:fillRect l="-500000" t="-6667" r="-105405" b="-23333"/>
                          </a:stretch>
                        </a:blipFill>
                      </a:tcPr>
                    </a:tc>
                    <a:tc>
                      <a:txBody>
                        <a:bodyPr/>
                        <a:lstStyle/>
                        <a:p>
                          <a:endParaRPr lang="zh-CN"/>
                        </a:p>
                      </a:txBody>
                      <a:tcPr>
                        <a:blipFill>
                          <a:blip r:embed="rId4"/>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3248062926"/>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974307846"/>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974307846"/>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1125192804"/>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椭圆 17">
            <a:extLst>
              <a:ext uri="{FF2B5EF4-FFF2-40B4-BE49-F238E27FC236}">
                <a16:creationId xmlns:a16="http://schemas.microsoft.com/office/drawing/2014/main" id="{3AF1303E-02B6-DFC1-F6D0-57DCA03431E2}"/>
              </a:ext>
            </a:extLst>
          </p:cNvPr>
          <p:cNvSpPr/>
          <p:nvPr/>
        </p:nvSpPr>
        <p:spPr>
          <a:xfrm>
            <a:off x="684778" y="313647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cxnSp>
        <p:nvCxnSpPr>
          <p:cNvPr id="19" name="直线连接符 18">
            <a:extLst>
              <a:ext uri="{FF2B5EF4-FFF2-40B4-BE49-F238E27FC236}">
                <a16:creationId xmlns:a16="http://schemas.microsoft.com/office/drawing/2014/main" id="{0ADC9054-B389-FAEA-2A5B-AAA3AC3672AE}"/>
              </a:ext>
            </a:extLst>
          </p:cNvPr>
          <p:cNvCxnSpPr>
            <a:cxnSpLocks/>
            <a:stCxn id="25" idx="3"/>
            <a:endCxn id="18" idx="0"/>
          </p:cNvCxnSpPr>
          <p:nvPr/>
        </p:nvCxnSpPr>
        <p:spPr>
          <a:xfrm flipH="1">
            <a:off x="951478" y="2930083"/>
            <a:ext cx="458097" cy="20639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595069822"/>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5" name="椭圆 24">
            <a:extLst>
              <a:ext uri="{FF2B5EF4-FFF2-40B4-BE49-F238E27FC236}">
                <a16:creationId xmlns:a16="http://schemas.microsoft.com/office/drawing/2014/main" id="{2476E4BA-98B4-F8C6-D1FE-62F9BE5FD7CD}"/>
              </a:ext>
            </a:extLst>
          </p:cNvPr>
          <p:cNvSpPr/>
          <p:nvPr/>
        </p:nvSpPr>
        <p:spPr>
          <a:xfrm>
            <a:off x="1331460" y="234448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10</a:t>
            </a:r>
            <a:endParaRPr kumimoji="1" lang="zh-CN" altLang="en-US" sz="1400" dirty="0">
              <a:solidFill>
                <a:srgbClr val="00B0F0"/>
              </a:solidFill>
            </a:endParaRPr>
          </a:p>
        </p:txBody>
      </p:sp>
      <p:sp>
        <p:nvSpPr>
          <p:cNvPr id="26" name="椭圆 25">
            <a:extLst>
              <a:ext uri="{FF2B5EF4-FFF2-40B4-BE49-F238E27FC236}">
                <a16:creationId xmlns:a16="http://schemas.microsoft.com/office/drawing/2014/main" id="{1FA138DC-DD3A-1F13-5C74-E3C6BD987CA5}"/>
              </a:ext>
            </a:extLst>
          </p:cNvPr>
          <p:cNvSpPr/>
          <p:nvPr/>
        </p:nvSpPr>
        <p:spPr>
          <a:xfrm>
            <a:off x="317525" y="416331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1885921" y="317500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35" name="直线连接符 34">
            <a:extLst>
              <a:ext uri="{FF2B5EF4-FFF2-40B4-BE49-F238E27FC236}">
                <a16:creationId xmlns:a16="http://schemas.microsoft.com/office/drawing/2014/main" id="{F7B2A2B9-6CEE-F4CC-7A71-FD42F09EA64A}"/>
              </a:ext>
            </a:extLst>
          </p:cNvPr>
          <p:cNvCxnSpPr>
            <a:cxnSpLocks/>
            <a:stCxn id="18" idx="3"/>
            <a:endCxn id="26" idx="0"/>
          </p:cNvCxnSpPr>
          <p:nvPr/>
        </p:nvCxnSpPr>
        <p:spPr>
          <a:xfrm flipH="1">
            <a:off x="584225" y="3722070"/>
            <a:ext cx="178668" cy="44124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2830589980"/>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13</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2830589980"/>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13</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1242586254"/>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cxnSp>
        <p:nvCxnSpPr>
          <p:cNvPr id="34" name="直线连接符 33">
            <a:extLst>
              <a:ext uri="{FF2B5EF4-FFF2-40B4-BE49-F238E27FC236}">
                <a16:creationId xmlns:a16="http://schemas.microsoft.com/office/drawing/2014/main" id="{0496C427-855F-B261-C610-3B48CAADB618}"/>
              </a:ext>
            </a:extLst>
          </p:cNvPr>
          <p:cNvCxnSpPr>
            <a:cxnSpLocks/>
            <a:stCxn id="25" idx="5"/>
            <a:endCxn id="28" idx="0"/>
          </p:cNvCxnSpPr>
          <p:nvPr/>
        </p:nvCxnSpPr>
        <p:spPr>
          <a:xfrm>
            <a:off x="1786745" y="2930083"/>
            <a:ext cx="365876" cy="24491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53DA6FC9-7E3E-595A-1A82-9442CB0F428E}"/>
              </a:ext>
            </a:extLst>
          </p:cNvPr>
          <p:cNvSpPr/>
          <p:nvPr/>
        </p:nvSpPr>
        <p:spPr>
          <a:xfrm>
            <a:off x="1009750" y="4185232"/>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13</a:t>
            </a:r>
            <a:endParaRPr kumimoji="1" lang="zh-CN" altLang="en-US" sz="1400" dirty="0">
              <a:solidFill>
                <a:srgbClr val="00B0F0"/>
              </a:solidFill>
            </a:endParaRPr>
          </a:p>
        </p:txBody>
      </p:sp>
      <p:cxnSp>
        <p:nvCxnSpPr>
          <p:cNvPr id="47" name="直线连接符 46">
            <a:extLst>
              <a:ext uri="{FF2B5EF4-FFF2-40B4-BE49-F238E27FC236}">
                <a16:creationId xmlns:a16="http://schemas.microsoft.com/office/drawing/2014/main" id="{4236A6A0-7AC6-FF8B-FF2E-76C6FF3ED85B}"/>
              </a:ext>
            </a:extLst>
          </p:cNvPr>
          <p:cNvCxnSpPr>
            <a:cxnSpLocks/>
            <a:stCxn id="18" idx="5"/>
            <a:endCxn id="41" idx="0"/>
          </p:cNvCxnSpPr>
          <p:nvPr/>
        </p:nvCxnSpPr>
        <p:spPr>
          <a:xfrm>
            <a:off x="1140063" y="3722070"/>
            <a:ext cx="136387" cy="46316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椭圆 56">
            <a:extLst>
              <a:ext uri="{FF2B5EF4-FFF2-40B4-BE49-F238E27FC236}">
                <a16:creationId xmlns:a16="http://schemas.microsoft.com/office/drawing/2014/main" id="{2C2F8589-6A5F-8EA2-3839-D27A4DEA67F9}"/>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62" name="直线箭头连接符 61">
            <a:extLst>
              <a:ext uri="{FF2B5EF4-FFF2-40B4-BE49-F238E27FC236}">
                <a16:creationId xmlns:a16="http://schemas.microsoft.com/office/drawing/2014/main" id="{D546835D-7EC7-2526-508C-ED6346C89561}"/>
              </a:ext>
            </a:extLst>
          </p:cNvPr>
          <p:cNvCxnSpPr>
            <a:cxnSpLocks/>
            <a:stCxn id="57"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964B8D43-52B9-98D7-B72F-AFB10D6F7428}"/>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32" name="标题 1">
            <a:extLst>
              <a:ext uri="{FF2B5EF4-FFF2-40B4-BE49-F238E27FC236}">
                <a16:creationId xmlns:a16="http://schemas.microsoft.com/office/drawing/2014/main" id="{F114A11B-6F26-09FF-7138-EBD73E90A0BF}"/>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37" name="文本框 36">
            <a:extLst>
              <a:ext uri="{FF2B5EF4-FFF2-40B4-BE49-F238E27FC236}">
                <a16:creationId xmlns:a16="http://schemas.microsoft.com/office/drawing/2014/main" id="{86BB7ADB-25EA-7D0F-E482-D22C05ECCAB3}"/>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8" name="文本框 37">
            <a:extLst>
              <a:ext uri="{FF2B5EF4-FFF2-40B4-BE49-F238E27FC236}">
                <a16:creationId xmlns:a16="http://schemas.microsoft.com/office/drawing/2014/main" id="{0E9183D2-B648-3F4B-C391-F7A2FFD13912}"/>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12375767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241123651"/>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241123651"/>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311111" t="-6667" r="-313889" b="-26667"/>
                          </a:stretch>
                        </a:blipFill>
                      </a:tcPr>
                    </a:tc>
                    <a:tc>
                      <a:txBody>
                        <a:bodyPr/>
                        <a:lstStyle/>
                        <a:p>
                          <a:endParaRPr lang="zh-CN"/>
                        </a:p>
                      </a:txBody>
                      <a:tcPr>
                        <a:blipFill>
                          <a:blip r:embed="rId2"/>
                          <a:stretch>
                            <a:fillRect l="-400000" t="-6667" r="-205405" b="-26667"/>
                          </a:stretch>
                        </a:blipFill>
                      </a:tcPr>
                    </a:tc>
                    <a:tc>
                      <a:txBody>
                        <a:bodyPr/>
                        <a:lstStyle/>
                        <a:p>
                          <a:endParaRPr lang="zh-CN"/>
                        </a:p>
                      </a:txBody>
                      <a:tcPr>
                        <a:blipFill>
                          <a:blip r:embed="rId2"/>
                          <a:stretch>
                            <a:fillRect l="-500000" t="-6667" r="-105405" b="-26667"/>
                          </a:stretch>
                        </a:blip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38563026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138563026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102703" t="-6667" r="-502703" b="-26667"/>
                          </a:stretch>
                        </a:blipFill>
                      </a:tcPr>
                    </a:tc>
                    <a:tc>
                      <a:txBody>
                        <a:bodyPr/>
                        <a:lstStyle/>
                        <a:p>
                          <a:endParaRPr lang="zh-CN"/>
                        </a:p>
                      </a:txBody>
                      <a:tcPr>
                        <a:blipFill>
                          <a:blip r:embed="rId3"/>
                          <a:stretch>
                            <a:fillRect l="-202703" t="-6667" r="-402703" b="-26667"/>
                          </a:stretch>
                        </a:blip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1022090916"/>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167051494"/>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2167051494"/>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3333"/>
                          </a:stretch>
                        </a:blipFill>
                      </a:tcPr>
                    </a:tc>
                    <a:tc>
                      <a:txBody>
                        <a:bodyPr/>
                        <a:lstStyle/>
                        <a:p>
                          <a:endParaRPr lang="zh-CN"/>
                        </a:p>
                      </a:txBody>
                      <a:tcPr>
                        <a:blipFill>
                          <a:blip r:embed="rId4"/>
                          <a:stretch>
                            <a:fillRect l="-400000" t="-6667" r="-205405" b="-23333"/>
                          </a:stretch>
                        </a:blipFill>
                      </a:tcPr>
                    </a:tc>
                    <a:tc>
                      <a:txBody>
                        <a:bodyPr/>
                        <a:lstStyle/>
                        <a:p>
                          <a:endParaRPr lang="zh-CN"/>
                        </a:p>
                      </a:txBody>
                      <a:tcPr>
                        <a:blipFill>
                          <a:blip r:embed="rId4"/>
                          <a:stretch>
                            <a:fillRect l="-500000" t="-6667" r="-105405" b="-23333"/>
                          </a:stretch>
                        </a:blipFill>
                      </a:tcPr>
                    </a:tc>
                    <a:tc>
                      <a:txBody>
                        <a:bodyPr/>
                        <a:lstStyle/>
                        <a:p>
                          <a:endParaRPr lang="zh-CN"/>
                        </a:p>
                      </a:txBody>
                      <a:tcPr>
                        <a:blipFill>
                          <a:blip r:embed="rId4"/>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3242526343"/>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206402025"/>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206402025"/>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653521353"/>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椭圆 17">
            <a:extLst>
              <a:ext uri="{FF2B5EF4-FFF2-40B4-BE49-F238E27FC236}">
                <a16:creationId xmlns:a16="http://schemas.microsoft.com/office/drawing/2014/main" id="{3AF1303E-02B6-DFC1-F6D0-57DCA03431E2}"/>
              </a:ext>
            </a:extLst>
          </p:cNvPr>
          <p:cNvSpPr/>
          <p:nvPr/>
        </p:nvSpPr>
        <p:spPr>
          <a:xfrm>
            <a:off x="1324992" y="2469577"/>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2420333858"/>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5" name="椭圆 24">
            <a:extLst>
              <a:ext uri="{FF2B5EF4-FFF2-40B4-BE49-F238E27FC236}">
                <a16:creationId xmlns:a16="http://schemas.microsoft.com/office/drawing/2014/main" id="{2476E4BA-98B4-F8C6-D1FE-62F9BE5FD7CD}"/>
              </a:ext>
            </a:extLst>
          </p:cNvPr>
          <p:cNvSpPr/>
          <p:nvPr/>
        </p:nvSpPr>
        <p:spPr>
          <a:xfrm>
            <a:off x="469804" y="5325616"/>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10</a:t>
            </a:r>
            <a:endParaRPr kumimoji="1" lang="zh-CN" altLang="en-US" sz="1400" dirty="0">
              <a:solidFill>
                <a:srgbClr val="00B0F0"/>
              </a:solidFill>
            </a:endParaRPr>
          </a:p>
        </p:txBody>
      </p:sp>
      <p:sp>
        <p:nvSpPr>
          <p:cNvPr id="26" name="椭圆 25">
            <a:extLst>
              <a:ext uri="{FF2B5EF4-FFF2-40B4-BE49-F238E27FC236}">
                <a16:creationId xmlns:a16="http://schemas.microsoft.com/office/drawing/2014/main" id="{1FA138DC-DD3A-1F13-5C74-E3C6BD987CA5}"/>
              </a:ext>
            </a:extLst>
          </p:cNvPr>
          <p:cNvSpPr/>
          <p:nvPr/>
        </p:nvSpPr>
        <p:spPr>
          <a:xfrm>
            <a:off x="317525" y="416331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1885921" y="317500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35" name="直线连接符 34">
            <a:extLst>
              <a:ext uri="{FF2B5EF4-FFF2-40B4-BE49-F238E27FC236}">
                <a16:creationId xmlns:a16="http://schemas.microsoft.com/office/drawing/2014/main" id="{F7B2A2B9-6CEE-F4CC-7A71-FD42F09EA64A}"/>
              </a:ext>
            </a:extLst>
          </p:cNvPr>
          <p:cNvCxnSpPr>
            <a:cxnSpLocks/>
            <a:stCxn id="18" idx="3"/>
            <a:endCxn id="32" idx="0"/>
          </p:cNvCxnSpPr>
          <p:nvPr/>
        </p:nvCxnSpPr>
        <p:spPr>
          <a:xfrm flipH="1">
            <a:off x="1046435" y="3055172"/>
            <a:ext cx="356672" cy="230086"/>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3056531241"/>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3056531241"/>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4020758399"/>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32" name="椭圆 31">
            <a:extLst>
              <a:ext uri="{FF2B5EF4-FFF2-40B4-BE49-F238E27FC236}">
                <a16:creationId xmlns:a16="http://schemas.microsoft.com/office/drawing/2014/main" id="{1CC221BC-5EA7-AA82-2416-F5E6C2B60822}"/>
              </a:ext>
            </a:extLst>
          </p:cNvPr>
          <p:cNvSpPr/>
          <p:nvPr/>
        </p:nvSpPr>
        <p:spPr>
          <a:xfrm>
            <a:off x="779735" y="328525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13</a:t>
            </a:r>
            <a:endParaRPr kumimoji="1" lang="zh-CN" altLang="en-US" sz="1400" dirty="0">
              <a:solidFill>
                <a:srgbClr val="00B0F0"/>
              </a:solidFill>
            </a:endParaRPr>
          </a:p>
        </p:txBody>
      </p:sp>
      <p:cxnSp>
        <p:nvCxnSpPr>
          <p:cNvPr id="40" name="直线连接符 39">
            <a:extLst>
              <a:ext uri="{FF2B5EF4-FFF2-40B4-BE49-F238E27FC236}">
                <a16:creationId xmlns:a16="http://schemas.microsoft.com/office/drawing/2014/main" id="{499DE979-1713-69F6-8CA5-67D094F242A7}"/>
              </a:ext>
            </a:extLst>
          </p:cNvPr>
          <p:cNvCxnSpPr>
            <a:cxnSpLocks/>
            <a:stCxn id="18" idx="5"/>
            <a:endCxn id="28" idx="0"/>
          </p:cNvCxnSpPr>
          <p:nvPr/>
        </p:nvCxnSpPr>
        <p:spPr>
          <a:xfrm>
            <a:off x="1780277" y="3055172"/>
            <a:ext cx="372344" cy="11982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CB32967A-9931-1066-2301-ABF276CF2A4C}"/>
              </a:ext>
            </a:extLst>
          </p:cNvPr>
          <p:cNvCxnSpPr>
            <a:cxnSpLocks/>
            <a:stCxn id="32" idx="4"/>
            <a:endCxn id="26" idx="0"/>
          </p:cNvCxnSpPr>
          <p:nvPr/>
        </p:nvCxnSpPr>
        <p:spPr>
          <a:xfrm flipH="1">
            <a:off x="584225" y="3971325"/>
            <a:ext cx="462210" cy="1919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F3E5578-C72A-22F4-531B-84952D29EBC9}"/>
              </a:ext>
            </a:extLst>
          </p:cNvPr>
          <p:cNvSpPr txBox="1"/>
          <p:nvPr/>
        </p:nvSpPr>
        <p:spPr>
          <a:xfrm>
            <a:off x="1224771" y="5004972"/>
            <a:ext cx="1578979" cy="1477328"/>
          </a:xfrm>
          <a:prstGeom prst="rect">
            <a:avLst/>
          </a:prstGeom>
          <a:solidFill>
            <a:srgbClr val="009999"/>
          </a:solidFill>
        </p:spPr>
        <p:txBody>
          <a:bodyPr wrap="squar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C</a:t>
            </a:r>
            <a:r>
              <a:rPr kumimoji="1" lang="zh-CN" altLang="en-US" dirty="0">
                <a:solidFill>
                  <a:schemeClr val="bg1"/>
                </a:solidFill>
                <a:latin typeface="Microsoft YaHei" panose="020B0503020204020204" pitchFamily="34" charset="-122"/>
                <a:ea typeface="Microsoft YaHei" panose="020B0503020204020204" pitchFamily="34" charset="-122"/>
              </a:rPr>
              <a:t>结点已</a:t>
            </a:r>
            <a:r>
              <a:rPr kumimoji="1" lang="zh-CN" altLang="en-US" dirty="0">
                <a:solidFill>
                  <a:srgbClr val="FFFF00"/>
                </a:solidFill>
                <a:latin typeface="Microsoft YaHei" panose="020B0503020204020204" pitchFamily="34" charset="-122"/>
                <a:ea typeface="Microsoft YaHei" panose="020B0503020204020204" pitchFamily="34" charset="-122"/>
              </a:rPr>
              <a:t>确定最短路径</a:t>
            </a:r>
            <a:r>
              <a:rPr kumimoji="1" lang="zh-CN" altLang="en-US" dirty="0">
                <a:solidFill>
                  <a:schemeClr val="bg1"/>
                </a:solidFill>
                <a:latin typeface="Microsoft YaHei" panose="020B0503020204020204" pitchFamily="34" charset="-122"/>
                <a:ea typeface="Microsoft YaHei" panose="020B0503020204020204" pitchFamily="34" charset="-122"/>
              </a:rPr>
              <a:t>，不需要用弹出的结点数据更新邻接结点！</a:t>
            </a:r>
          </a:p>
        </p:txBody>
      </p:sp>
      <p:sp>
        <p:nvSpPr>
          <p:cNvPr id="71" name="椭圆 70">
            <a:extLst>
              <a:ext uri="{FF2B5EF4-FFF2-40B4-BE49-F238E27FC236}">
                <a16:creationId xmlns:a16="http://schemas.microsoft.com/office/drawing/2014/main" id="{9C6EB37F-186E-E0FB-2910-16A3E80988DD}"/>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72" name="直线箭头连接符 71">
            <a:extLst>
              <a:ext uri="{FF2B5EF4-FFF2-40B4-BE49-F238E27FC236}">
                <a16:creationId xmlns:a16="http://schemas.microsoft.com/office/drawing/2014/main" id="{D31B03CB-363F-B0F1-1CC7-912D9123F023}"/>
              </a:ext>
            </a:extLst>
          </p:cNvPr>
          <p:cNvCxnSpPr>
            <a:cxnSpLocks/>
            <a:stCxn id="71"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35FD71E-CA9D-B8AA-581F-4A85DC3533BE}"/>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19" name="标题 1">
            <a:extLst>
              <a:ext uri="{FF2B5EF4-FFF2-40B4-BE49-F238E27FC236}">
                <a16:creationId xmlns:a16="http://schemas.microsoft.com/office/drawing/2014/main" id="{26F75FD6-FBB8-9F13-E969-AF1060F10EEC}"/>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29" name="文本框 28">
            <a:extLst>
              <a:ext uri="{FF2B5EF4-FFF2-40B4-BE49-F238E27FC236}">
                <a16:creationId xmlns:a16="http://schemas.microsoft.com/office/drawing/2014/main" id="{4676983E-83C7-2BA1-451A-E16B96CBDE97}"/>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4" name="文本框 33">
            <a:extLst>
              <a:ext uri="{FF2B5EF4-FFF2-40B4-BE49-F238E27FC236}">
                <a16:creationId xmlns:a16="http://schemas.microsoft.com/office/drawing/2014/main" id="{CE6C5797-7FE6-FA29-5160-D37A35F50E1E}"/>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37553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134897906"/>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134897906"/>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311111" t="-6667" r="-313889" b="-26667"/>
                          </a:stretch>
                        </a:blipFill>
                      </a:tcPr>
                    </a:tc>
                    <a:tc>
                      <a:txBody>
                        <a:bodyPr/>
                        <a:lstStyle/>
                        <a:p>
                          <a:endParaRPr lang="zh-CN"/>
                        </a:p>
                      </a:txBody>
                      <a:tcPr>
                        <a:blipFill>
                          <a:blip r:embed="rId2"/>
                          <a:stretch>
                            <a:fillRect l="-400000" t="-6667" r="-205405" b="-26667"/>
                          </a:stretch>
                        </a:blipFill>
                      </a:tcPr>
                    </a:tc>
                    <a:tc>
                      <a:txBody>
                        <a:bodyPr/>
                        <a:lstStyle/>
                        <a:p>
                          <a:endParaRPr lang="zh-CN"/>
                        </a:p>
                      </a:txBody>
                      <a:tcPr>
                        <a:blipFill>
                          <a:blip r:embed="rId2"/>
                          <a:stretch>
                            <a:fillRect l="-500000" t="-6667" r="-105405" b="-26667"/>
                          </a:stretch>
                        </a:blip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594210651"/>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594210651"/>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102703" t="-6667" r="-502703" b="-26667"/>
                          </a:stretch>
                        </a:blipFill>
                      </a:tcPr>
                    </a:tc>
                    <a:tc>
                      <a:txBody>
                        <a:bodyPr/>
                        <a:lstStyle/>
                        <a:p>
                          <a:endParaRPr lang="zh-CN"/>
                        </a:p>
                      </a:txBody>
                      <a:tcPr>
                        <a:blipFill>
                          <a:blip r:embed="rId3"/>
                          <a:stretch>
                            <a:fillRect l="-202703" t="-6667" r="-402703" b="-26667"/>
                          </a:stretch>
                        </a:blip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4223912988"/>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836575331"/>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1836575331"/>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3333"/>
                          </a:stretch>
                        </a:blipFill>
                      </a:tcPr>
                    </a:tc>
                    <a:tc>
                      <a:txBody>
                        <a:bodyPr/>
                        <a:lstStyle/>
                        <a:p>
                          <a:endParaRPr lang="zh-CN"/>
                        </a:p>
                      </a:txBody>
                      <a:tcPr>
                        <a:blipFill>
                          <a:blip r:embed="rId4"/>
                          <a:stretch>
                            <a:fillRect l="-400000" t="-6667" r="-205405" b="-23333"/>
                          </a:stretch>
                        </a:blipFill>
                      </a:tcPr>
                    </a:tc>
                    <a:tc>
                      <a:txBody>
                        <a:bodyPr/>
                        <a:lstStyle/>
                        <a:p>
                          <a:endParaRPr lang="zh-CN"/>
                        </a:p>
                      </a:txBody>
                      <a:tcPr>
                        <a:blipFill>
                          <a:blip r:embed="rId4"/>
                          <a:stretch>
                            <a:fillRect l="-500000" t="-6667" r="-105405" b="-23333"/>
                          </a:stretch>
                        </a:blipFill>
                      </a:tcPr>
                    </a:tc>
                    <a:tc>
                      <a:txBody>
                        <a:bodyPr/>
                        <a:lstStyle/>
                        <a:p>
                          <a:endParaRPr lang="zh-CN"/>
                        </a:p>
                      </a:txBody>
                      <a:tcPr>
                        <a:blipFill>
                          <a:blip r:embed="rId4"/>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621970306"/>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1250801224"/>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1250801224"/>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596679880"/>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2557118844"/>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5" name="椭圆 24">
            <a:extLst>
              <a:ext uri="{FF2B5EF4-FFF2-40B4-BE49-F238E27FC236}">
                <a16:creationId xmlns:a16="http://schemas.microsoft.com/office/drawing/2014/main" id="{2476E4BA-98B4-F8C6-D1FE-62F9BE5FD7CD}"/>
              </a:ext>
            </a:extLst>
          </p:cNvPr>
          <p:cNvSpPr/>
          <p:nvPr/>
        </p:nvSpPr>
        <p:spPr>
          <a:xfrm>
            <a:off x="469804" y="5325616"/>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C</a:t>
            </a:r>
          </a:p>
          <a:p>
            <a:pPr algn="ctr"/>
            <a:r>
              <a:rPr kumimoji="1" lang="en-US" altLang="zh-CN" sz="1400" dirty="0">
                <a:solidFill>
                  <a:srgbClr val="00B0F0"/>
                </a:solidFill>
              </a:rPr>
              <a:t>12</a:t>
            </a:r>
            <a:endParaRPr kumimoji="1" lang="zh-CN" altLang="en-US" sz="1400" dirty="0">
              <a:solidFill>
                <a:srgbClr val="00B0F0"/>
              </a:solidFill>
            </a:endParaRPr>
          </a:p>
        </p:txBody>
      </p:sp>
      <p:sp>
        <p:nvSpPr>
          <p:cNvPr id="26" name="椭圆 25">
            <a:extLst>
              <a:ext uri="{FF2B5EF4-FFF2-40B4-BE49-F238E27FC236}">
                <a16:creationId xmlns:a16="http://schemas.microsoft.com/office/drawing/2014/main" id="{1FA138DC-DD3A-1F13-5C74-E3C6BD987CA5}"/>
              </a:ext>
            </a:extLst>
          </p:cNvPr>
          <p:cNvSpPr/>
          <p:nvPr/>
        </p:nvSpPr>
        <p:spPr>
          <a:xfrm>
            <a:off x="772321" y="3403033"/>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1861627" y="3334285"/>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35" name="直线连接符 34">
            <a:extLst>
              <a:ext uri="{FF2B5EF4-FFF2-40B4-BE49-F238E27FC236}">
                <a16:creationId xmlns:a16="http://schemas.microsoft.com/office/drawing/2014/main" id="{F7B2A2B9-6CEE-F4CC-7A71-FD42F09EA64A}"/>
              </a:ext>
            </a:extLst>
          </p:cNvPr>
          <p:cNvCxnSpPr>
            <a:cxnSpLocks/>
            <a:stCxn id="32" idx="3"/>
          </p:cNvCxnSpPr>
          <p:nvPr/>
        </p:nvCxnSpPr>
        <p:spPr>
          <a:xfrm flipH="1">
            <a:off x="1003204" y="3187943"/>
            <a:ext cx="343510" cy="21235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229478453"/>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229478453"/>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3295673710"/>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32" name="椭圆 31">
            <a:extLst>
              <a:ext uri="{FF2B5EF4-FFF2-40B4-BE49-F238E27FC236}">
                <a16:creationId xmlns:a16="http://schemas.microsoft.com/office/drawing/2014/main" id="{1CC221BC-5EA7-AA82-2416-F5E6C2B60822}"/>
              </a:ext>
            </a:extLst>
          </p:cNvPr>
          <p:cNvSpPr/>
          <p:nvPr/>
        </p:nvSpPr>
        <p:spPr>
          <a:xfrm>
            <a:off x="1268599" y="260234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13</a:t>
            </a:r>
            <a:endParaRPr kumimoji="1" lang="zh-CN" altLang="en-US" sz="1400" dirty="0">
              <a:solidFill>
                <a:srgbClr val="00B0F0"/>
              </a:solidFill>
            </a:endParaRPr>
          </a:p>
        </p:txBody>
      </p:sp>
      <p:cxnSp>
        <p:nvCxnSpPr>
          <p:cNvPr id="40" name="直线连接符 39">
            <a:extLst>
              <a:ext uri="{FF2B5EF4-FFF2-40B4-BE49-F238E27FC236}">
                <a16:creationId xmlns:a16="http://schemas.microsoft.com/office/drawing/2014/main" id="{499DE979-1713-69F6-8CA5-67D094F242A7}"/>
              </a:ext>
            </a:extLst>
          </p:cNvPr>
          <p:cNvCxnSpPr>
            <a:cxnSpLocks/>
            <a:stCxn id="32" idx="5"/>
            <a:endCxn id="28" idx="0"/>
          </p:cNvCxnSpPr>
          <p:nvPr/>
        </p:nvCxnSpPr>
        <p:spPr>
          <a:xfrm>
            <a:off x="1723884" y="3187943"/>
            <a:ext cx="404443" cy="14634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F3E5578-C72A-22F4-531B-84952D29EBC9}"/>
              </a:ext>
            </a:extLst>
          </p:cNvPr>
          <p:cNvSpPr txBox="1"/>
          <p:nvPr/>
        </p:nvSpPr>
        <p:spPr>
          <a:xfrm>
            <a:off x="1224771" y="5004972"/>
            <a:ext cx="1578979" cy="1477328"/>
          </a:xfrm>
          <a:prstGeom prst="rect">
            <a:avLst/>
          </a:prstGeom>
          <a:solidFill>
            <a:srgbClr val="009999"/>
          </a:solidFill>
        </p:spPr>
        <p:txBody>
          <a:bodyPr wrap="squar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C</a:t>
            </a:r>
            <a:r>
              <a:rPr kumimoji="1" lang="zh-CN" altLang="en-US" dirty="0">
                <a:solidFill>
                  <a:schemeClr val="bg1"/>
                </a:solidFill>
                <a:latin typeface="Microsoft YaHei" panose="020B0503020204020204" pitchFamily="34" charset="-122"/>
                <a:ea typeface="Microsoft YaHei" panose="020B0503020204020204" pitchFamily="34" charset="-122"/>
              </a:rPr>
              <a:t>结点已</a:t>
            </a:r>
            <a:r>
              <a:rPr kumimoji="1" lang="zh-CN" altLang="en-US" dirty="0">
                <a:solidFill>
                  <a:srgbClr val="FFFF00"/>
                </a:solidFill>
                <a:latin typeface="Microsoft YaHei" panose="020B0503020204020204" pitchFamily="34" charset="-122"/>
                <a:ea typeface="Microsoft YaHei" panose="020B0503020204020204" pitchFamily="34" charset="-122"/>
              </a:rPr>
              <a:t>确定最短路径</a:t>
            </a:r>
            <a:r>
              <a:rPr kumimoji="1" lang="zh-CN" altLang="en-US" dirty="0">
                <a:solidFill>
                  <a:schemeClr val="bg1"/>
                </a:solidFill>
                <a:latin typeface="Microsoft YaHei" panose="020B0503020204020204" pitchFamily="34" charset="-122"/>
                <a:ea typeface="Microsoft YaHei" panose="020B0503020204020204" pitchFamily="34" charset="-122"/>
              </a:rPr>
              <a:t>，不需要用弹出的结点数据更新邻接结点！</a:t>
            </a:r>
          </a:p>
        </p:txBody>
      </p:sp>
      <p:sp>
        <p:nvSpPr>
          <p:cNvPr id="29" name="椭圆 28">
            <a:extLst>
              <a:ext uri="{FF2B5EF4-FFF2-40B4-BE49-F238E27FC236}">
                <a16:creationId xmlns:a16="http://schemas.microsoft.com/office/drawing/2014/main" id="{0431AF68-87A3-EDF2-737A-6FE0850F9AA8}"/>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34" name="直线箭头连接符 33">
            <a:extLst>
              <a:ext uri="{FF2B5EF4-FFF2-40B4-BE49-F238E27FC236}">
                <a16:creationId xmlns:a16="http://schemas.microsoft.com/office/drawing/2014/main" id="{5095991D-769C-F30D-8FA1-8649DC0B478F}"/>
              </a:ext>
            </a:extLst>
          </p:cNvPr>
          <p:cNvCxnSpPr>
            <a:cxnSpLocks/>
            <a:stCxn id="29"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C5CDCB6-2A3F-0E89-47F9-D0D1B42ADDF8}"/>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18" name="标题 1">
            <a:extLst>
              <a:ext uri="{FF2B5EF4-FFF2-40B4-BE49-F238E27FC236}">
                <a16:creationId xmlns:a16="http://schemas.microsoft.com/office/drawing/2014/main" id="{82CA1886-5558-6DA6-D976-DEC071330254}"/>
              </a:ext>
            </a:extLst>
          </p:cNvPr>
          <p:cNvSpPr>
            <a:spLocks noGrp="1"/>
          </p:cNvSpPr>
          <p:nvPr>
            <p:ph type="title"/>
          </p:nvPr>
        </p:nvSpPr>
        <p:spPr>
          <a:xfrm>
            <a:off x="584225" y="493631"/>
            <a:ext cx="10515600" cy="518958"/>
          </a:xfrm>
        </p:spPr>
        <p:txBody>
          <a:bodyPr/>
          <a:lstStyle/>
          <a:p>
            <a:r>
              <a:rPr lang="zh-CN" altLang="en-US" dirty="0"/>
              <a:t>Dijkstra算法的优化：邻接表</a:t>
            </a:r>
            <a:r>
              <a:rPr lang="en-US" altLang="zh-CN" dirty="0"/>
              <a:t>+</a:t>
            </a:r>
            <a:r>
              <a:rPr lang="zh-CN" altLang="en-US" dirty="0"/>
              <a:t>优先队列（最小堆）</a:t>
            </a:r>
          </a:p>
        </p:txBody>
      </p:sp>
      <p:sp>
        <p:nvSpPr>
          <p:cNvPr id="19" name="文本框 18">
            <a:extLst>
              <a:ext uri="{FF2B5EF4-FFF2-40B4-BE49-F238E27FC236}">
                <a16:creationId xmlns:a16="http://schemas.microsoft.com/office/drawing/2014/main" id="{3318B684-A554-B8DE-C2B3-CAA77E0413DB}"/>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8" name="文本框 37">
            <a:extLst>
              <a:ext uri="{FF2B5EF4-FFF2-40B4-BE49-F238E27FC236}">
                <a16:creationId xmlns:a16="http://schemas.microsoft.com/office/drawing/2014/main" id="{B9F00ADD-7916-B83C-8087-96C05450D2C1}"/>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1909528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626810452"/>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626810452"/>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2"/>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5" name="表格 4">
            <a:extLst>
              <a:ext uri="{FF2B5EF4-FFF2-40B4-BE49-F238E27FC236}">
                <a16:creationId xmlns:a16="http://schemas.microsoft.com/office/drawing/2014/main" id="{DD2DACC4-D495-61C5-C61C-5562B4545854}"/>
              </a:ext>
            </a:extLst>
          </p:cNvPr>
          <p:cNvGraphicFramePr>
            <a:graphicFrameLocks noGrp="1"/>
          </p:cNvGraphicFramePr>
          <p:nvPr>
            <p:extLst>
              <p:ext uri="{D42A27DB-BD31-4B8C-83A1-F6EECF244321}">
                <p14:modId xmlns:p14="http://schemas.microsoft.com/office/powerpoint/2010/main" val="3797180330"/>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708571790"/>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17</a:t>
                          </a:r>
                          <a:endParaRPr lang="zh-CN" altLang="en-US" dirty="0">
                            <a:solidFill>
                              <a:srgbClr val="C0000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708571790"/>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C00000"/>
                              </a:solidFill>
                            </a:rPr>
                            <a:t>17</a:t>
                          </a:r>
                          <a:endParaRPr lang="zh-CN" altLang="en-US" dirty="0">
                            <a:solidFill>
                              <a:srgbClr val="C00000"/>
                            </a:solidFill>
                          </a:endParaRPr>
                        </a:p>
                      </a:txBody>
                      <a:tcPr>
                        <a:solidFill>
                          <a:schemeClr val="accent1">
                            <a:lumMod val="20000"/>
                            <a:lumOff val="80000"/>
                          </a:schemeClr>
                        </a:solid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647508909"/>
              </p:ext>
            </p:extLst>
          </p:nvPr>
        </p:nvGraphicFramePr>
        <p:xfrm>
          <a:off x="7701589" y="614590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E</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288492923"/>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2288492923"/>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6667"/>
                          </a:stretch>
                        </a:blipFill>
                      </a:tcPr>
                    </a:tc>
                    <a:tc>
                      <a:txBody>
                        <a:bodyPr/>
                        <a:lstStyle/>
                        <a:p>
                          <a:endParaRPr lang="zh-CN"/>
                        </a:p>
                      </a:txBody>
                      <a:tcPr>
                        <a:blipFill>
                          <a:blip r:embed="rId4"/>
                          <a:stretch>
                            <a:fillRect l="-400000" t="-6667" r="-205405" b="-26667"/>
                          </a:stretch>
                        </a:blipFill>
                      </a:tcPr>
                    </a:tc>
                    <a:tc>
                      <a:txBody>
                        <a:bodyPr/>
                        <a:lstStyle/>
                        <a:p>
                          <a:endParaRPr lang="zh-CN"/>
                        </a:p>
                      </a:txBody>
                      <a:tcPr>
                        <a:blipFill>
                          <a:blip r:embed="rId4"/>
                          <a:stretch>
                            <a:fillRect l="-500000" t="-6667" r="-105405" b="-26667"/>
                          </a:stretch>
                        </a:blipFill>
                      </a:tcPr>
                    </a:tc>
                    <a:tc>
                      <a:txBody>
                        <a:bodyPr/>
                        <a:lstStyle/>
                        <a:p>
                          <a:endParaRPr lang="zh-CN"/>
                        </a:p>
                      </a:txBody>
                      <a:tcPr>
                        <a:blipFill>
                          <a:blip r:embed="rId4"/>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284868676"/>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284868676"/>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5"/>
                          <a:stretch>
                            <a:fillRect l="-102703" t="-6667" r="-502703" b="-26667"/>
                          </a:stretch>
                        </a:blipFill>
                      </a:tcPr>
                    </a:tc>
                    <a:tc>
                      <a:txBody>
                        <a:bodyPr/>
                        <a:lstStyle/>
                        <a:p>
                          <a:endParaRPr lang="zh-CN"/>
                        </a:p>
                      </a:txBody>
                      <a:tcPr>
                        <a:blipFill>
                          <a:blip r:embed="rId5"/>
                          <a:stretch>
                            <a:fillRect l="-202703" t="-6667" r="-402703" b="-26667"/>
                          </a:stretch>
                        </a:blipFill>
                      </a:tcPr>
                    </a:tc>
                    <a:tc>
                      <a:txBody>
                        <a:bodyPr/>
                        <a:lstStyle/>
                        <a:p>
                          <a:endParaRPr lang="zh-CN"/>
                        </a:p>
                      </a:txBody>
                      <a:tcPr>
                        <a:blipFill>
                          <a:blip r:embed="rId5"/>
                          <a:stretch>
                            <a:fillRect l="-311111" t="-6667" r="-313889" b="-26667"/>
                          </a:stretch>
                        </a:blipFill>
                      </a:tcPr>
                    </a:tc>
                    <a:tc>
                      <a:txBody>
                        <a:bodyPr/>
                        <a:lstStyle/>
                        <a:p>
                          <a:endParaRPr lang="zh-CN"/>
                        </a:p>
                      </a:txBody>
                      <a:tcPr>
                        <a:blipFill>
                          <a:blip r:embed="rId5"/>
                          <a:stretch>
                            <a:fillRect l="-400000" t="-6667" r="-205405" b="-26667"/>
                          </a:stretch>
                        </a:blipFill>
                      </a:tcPr>
                    </a:tc>
                    <a:tc>
                      <a:txBody>
                        <a:bodyPr/>
                        <a:lstStyle/>
                        <a:p>
                          <a:endParaRPr lang="zh-CN"/>
                        </a:p>
                      </a:txBody>
                      <a:tcPr>
                        <a:blipFill>
                          <a:blip r:embed="rId5"/>
                          <a:stretch>
                            <a:fillRect l="-500000" t="-6667" r="-105405" b="-26667"/>
                          </a:stretch>
                        </a:blip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2893176872"/>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3236368196"/>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3236368196"/>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311111" t="-6667" r="-313889" b="-23333"/>
                          </a:stretch>
                        </a:blipFill>
                      </a:tcPr>
                    </a:tc>
                    <a:tc>
                      <a:txBody>
                        <a:bodyPr/>
                        <a:lstStyle/>
                        <a:p>
                          <a:endParaRPr lang="zh-CN"/>
                        </a:p>
                      </a:txBody>
                      <a:tcPr>
                        <a:blipFill>
                          <a:blip r:embed="rId6"/>
                          <a:stretch>
                            <a:fillRect l="-400000" t="-6667" r="-205405" b="-23333"/>
                          </a:stretch>
                        </a:blipFill>
                      </a:tcPr>
                    </a:tc>
                    <a:tc>
                      <a:txBody>
                        <a:bodyPr/>
                        <a:lstStyle/>
                        <a:p>
                          <a:endParaRPr lang="zh-CN"/>
                        </a:p>
                      </a:txBody>
                      <a:tcPr>
                        <a:blipFill>
                          <a:blip r:embed="rId6"/>
                          <a:stretch>
                            <a:fillRect l="-500000" t="-6667" r="-105405" b="-23333"/>
                          </a:stretch>
                        </a:blipFill>
                      </a:tcPr>
                    </a:tc>
                    <a:tc>
                      <a:txBody>
                        <a:bodyPr/>
                        <a:lstStyle/>
                        <a:p>
                          <a:endParaRPr lang="zh-CN"/>
                        </a:p>
                      </a:txBody>
                      <a:tcPr>
                        <a:blipFill>
                          <a:blip r:embed="rId6"/>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2066216380"/>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714316890"/>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714316890"/>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083203484"/>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2713493035"/>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6" name="椭圆 25">
            <a:extLst>
              <a:ext uri="{FF2B5EF4-FFF2-40B4-BE49-F238E27FC236}">
                <a16:creationId xmlns:a16="http://schemas.microsoft.com/office/drawing/2014/main" id="{1FA138DC-DD3A-1F13-5C74-E3C6BD987CA5}"/>
              </a:ext>
            </a:extLst>
          </p:cNvPr>
          <p:cNvSpPr/>
          <p:nvPr/>
        </p:nvSpPr>
        <p:spPr>
          <a:xfrm>
            <a:off x="1451129" y="243353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919175" y="325716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35" name="直线连接符 34">
            <a:extLst>
              <a:ext uri="{FF2B5EF4-FFF2-40B4-BE49-F238E27FC236}">
                <a16:creationId xmlns:a16="http://schemas.microsoft.com/office/drawing/2014/main" id="{F7B2A2B9-6CEE-F4CC-7A71-FD42F09EA64A}"/>
              </a:ext>
            </a:extLst>
          </p:cNvPr>
          <p:cNvCxnSpPr>
            <a:cxnSpLocks/>
            <a:stCxn id="26" idx="3"/>
          </p:cNvCxnSpPr>
          <p:nvPr/>
        </p:nvCxnSpPr>
        <p:spPr>
          <a:xfrm flipH="1">
            <a:off x="1206137" y="3019133"/>
            <a:ext cx="323107" cy="238674"/>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96431BCB-C7A5-560A-4C1B-2D3928F1E443}"/>
              </a:ext>
            </a:extLst>
          </p:cNvPr>
          <p:cNvSpPr/>
          <p:nvPr/>
        </p:nvSpPr>
        <p:spPr>
          <a:xfrm>
            <a:off x="1911985" y="3267962"/>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17</a:t>
            </a:r>
            <a:endParaRPr kumimoji="1" lang="zh-CN" altLang="en-US" sz="1400" dirty="0">
              <a:solidFill>
                <a:srgbClr val="00B0F0"/>
              </a:solidFill>
            </a:endParaRPr>
          </a:p>
        </p:txBody>
      </p:sp>
      <p:cxnSp>
        <p:nvCxnSpPr>
          <p:cNvPr id="29" name="直线连接符 28">
            <a:extLst>
              <a:ext uri="{FF2B5EF4-FFF2-40B4-BE49-F238E27FC236}">
                <a16:creationId xmlns:a16="http://schemas.microsoft.com/office/drawing/2014/main" id="{9A7C643D-0E5D-8449-9B95-6CD1AAEC3D84}"/>
              </a:ext>
            </a:extLst>
          </p:cNvPr>
          <p:cNvCxnSpPr>
            <a:cxnSpLocks/>
            <a:stCxn id="26" idx="5"/>
            <a:endCxn id="19" idx="0"/>
          </p:cNvCxnSpPr>
          <p:nvPr/>
        </p:nvCxnSpPr>
        <p:spPr>
          <a:xfrm>
            <a:off x="1906414" y="3019133"/>
            <a:ext cx="272271" cy="248829"/>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00FD9CFA-CDC6-B00A-E8DF-25E0D4CCC2E2}"/>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41" name="直线箭头连接符 40">
            <a:extLst>
              <a:ext uri="{FF2B5EF4-FFF2-40B4-BE49-F238E27FC236}">
                <a16:creationId xmlns:a16="http://schemas.microsoft.com/office/drawing/2014/main" id="{2D59FCAD-63F7-5E48-AB3C-920AC74F6FF9}"/>
              </a:ext>
            </a:extLst>
          </p:cNvPr>
          <p:cNvCxnSpPr>
            <a:cxnSpLocks/>
            <a:stCxn id="38"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F1C73E90-0017-8E27-1F7F-8F596B17EAC2}"/>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32" name="标题 1">
            <a:extLst>
              <a:ext uri="{FF2B5EF4-FFF2-40B4-BE49-F238E27FC236}">
                <a16:creationId xmlns:a16="http://schemas.microsoft.com/office/drawing/2014/main" id="{AED4692E-3A9F-5E24-D256-74A7265EFC51}"/>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
        <p:nvSpPr>
          <p:cNvPr id="34" name="文本框 33">
            <a:extLst>
              <a:ext uri="{FF2B5EF4-FFF2-40B4-BE49-F238E27FC236}">
                <a16:creationId xmlns:a16="http://schemas.microsoft.com/office/drawing/2014/main" id="{CB904A33-C2C2-8EDB-FDC5-6491894869A5}"/>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7" name="文本框 36">
            <a:extLst>
              <a:ext uri="{FF2B5EF4-FFF2-40B4-BE49-F238E27FC236}">
                <a16:creationId xmlns:a16="http://schemas.microsoft.com/office/drawing/2014/main" id="{ACDCE87F-6D1A-B12E-4F70-47E76075F68C}"/>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3150931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D2DACC4-D495-61C5-C61C-5562B4545854}"/>
              </a:ext>
            </a:extLst>
          </p:cNvPr>
          <p:cNvGraphicFramePr>
            <a:graphicFrameLocks noGrp="1"/>
          </p:cNvGraphicFramePr>
          <p:nvPr>
            <p:extLst>
              <p:ext uri="{D42A27DB-BD31-4B8C-83A1-F6EECF244321}">
                <p14:modId xmlns:p14="http://schemas.microsoft.com/office/powerpoint/2010/main" val="2362715865"/>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849683380"/>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849683380"/>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3"/>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4122385655"/>
              </p:ext>
            </p:extLst>
          </p:nvPr>
        </p:nvGraphicFramePr>
        <p:xfrm>
          <a:off x="7701589" y="614590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E</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3426255004"/>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3426255004"/>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4"/>
                          <a:stretch>
                            <a:fillRect l="-311111" t="-6667" r="-313889" b="-26667"/>
                          </a:stretch>
                        </a:blipFill>
                      </a:tcPr>
                    </a:tc>
                    <a:tc>
                      <a:txBody>
                        <a:bodyPr/>
                        <a:lstStyle/>
                        <a:p>
                          <a:endParaRPr lang="zh-CN"/>
                        </a:p>
                      </a:txBody>
                      <a:tcPr>
                        <a:blipFill>
                          <a:blip r:embed="rId4"/>
                          <a:stretch>
                            <a:fillRect l="-400000" t="-6667" r="-205405" b="-26667"/>
                          </a:stretch>
                        </a:blipFill>
                      </a:tcPr>
                    </a:tc>
                    <a:tc>
                      <a:txBody>
                        <a:bodyPr/>
                        <a:lstStyle/>
                        <a:p>
                          <a:endParaRPr lang="zh-CN"/>
                        </a:p>
                      </a:txBody>
                      <a:tcPr>
                        <a:blipFill>
                          <a:blip r:embed="rId4"/>
                          <a:stretch>
                            <a:fillRect l="-500000" t="-6667" r="-105405" b="-26667"/>
                          </a:stretch>
                        </a:blipFill>
                      </a:tcPr>
                    </a:tc>
                    <a:tc>
                      <a:txBody>
                        <a:bodyPr/>
                        <a:lstStyle/>
                        <a:p>
                          <a:endParaRPr lang="zh-CN"/>
                        </a:p>
                      </a:txBody>
                      <a:tcPr>
                        <a:blipFill>
                          <a:blip r:embed="rId4"/>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766655630"/>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2766655630"/>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5"/>
                          <a:stretch>
                            <a:fillRect l="-102703" t="-6667" r="-502703" b="-26667"/>
                          </a:stretch>
                        </a:blipFill>
                      </a:tcPr>
                    </a:tc>
                    <a:tc>
                      <a:txBody>
                        <a:bodyPr/>
                        <a:lstStyle/>
                        <a:p>
                          <a:endParaRPr lang="zh-CN"/>
                        </a:p>
                      </a:txBody>
                      <a:tcPr>
                        <a:blipFill>
                          <a:blip r:embed="rId5"/>
                          <a:stretch>
                            <a:fillRect l="-202703" t="-6667" r="-402703" b="-26667"/>
                          </a:stretch>
                        </a:blipFill>
                      </a:tcPr>
                    </a:tc>
                    <a:tc>
                      <a:txBody>
                        <a:bodyPr/>
                        <a:lstStyle/>
                        <a:p>
                          <a:endParaRPr lang="zh-CN"/>
                        </a:p>
                      </a:txBody>
                      <a:tcPr>
                        <a:blipFill>
                          <a:blip r:embed="rId5"/>
                          <a:stretch>
                            <a:fillRect l="-311111" t="-6667" r="-313889" b="-26667"/>
                          </a:stretch>
                        </a:blipFill>
                      </a:tcPr>
                    </a:tc>
                    <a:tc>
                      <a:txBody>
                        <a:bodyPr/>
                        <a:lstStyle/>
                        <a:p>
                          <a:endParaRPr lang="zh-CN"/>
                        </a:p>
                      </a:txBody>
                      <a:tcPr>
                        <a:blipFill>
                          <a:blip r:embed="rId5"/>
                          <a:stretch>
                            <a:fillRect l="-400000" t="-6667" r="-205405" b="-26667"/>
                          </a:stretch>
                        </a:blipFill>
                      </a:tcPr>
                    </a:tc>
                    <a:tc>
                      <a:txBody>
                        <a:bodyPr/>
                        <a:lstStyle/>
                        <a:p>
                          <a:endParaRPr lang="zh-CN"/>
                        </a:p>
                      </a:txBody>
                      <a:tcPr>
                        <a:blipFill>
                          <a:blip r:embed="rId5"/>
                          <a:stretch>
                            <a:fillRect l="-500000" t="-6667" r="-105405" b="-26667"/>
                          </a:stretch>
                        </a:blipFill>
                      </a:tcPr>
                    </a:tc>
                    <a:tc>
                      <a:txBody>
                        <a:bodyPr/>
                        <a:lstStyle/>
                        <a:p>
                          <a:endParaRPr lang="zh-CN"/>
                        </a:p>
                      </a:txBody>
                      <a:tcPr>
                        <a:blipFill>
                          <a:blip r:embed="rId5"/>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803072640"/>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881793517"/>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881793517"/>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311111" t="-6667" r="-313889" b="-23333"/>
                          </a:stretch>
                        </a:blipFill>
                      </a:tcPr>
                    </a:tc>
                    <a:tc>
                      <a:txBody>
                        <a:bodyPr/>
                        <a:lstStyle/>
                        <a:p>
                          <a:endParaRPr lang="zh-CN"/>
                        </a:p>
                      </a:txBody>
                      <a:tcPr>
                        <a:blipFill>
                          <a:blip r:embed="rId6"/>
                          <a:stretch>
                            <a:fillRect l="-400000" t="-6667" r="-205405" b="-23333"/>
                          </a:stretch>
                        </a:blipFill>
                      </a:tcPr>
                    </a:tc>
                    <a:tc>
                      <a:txBody>
                        <a:bodyPr/>
                        <a:lstStyle/>
                        <a:p>
                          <a:endParaRPr lang="zh-CN"/>
                        </a:p>
                      </a:txBody>
                      <a:tcPr>
                        <a:blipFill>
                          <a:blip r:embed="rId6"/>
                          <a:stretch>
                            <a:fillRect l="-500000" t="-6667" r="-105405" b="-23333"/>
                          </a:stretch>
                        </a:blipFill>
                      </a:tcPr>
                    </a:tc>
                    <a:tc>
                      <a:txBody>
                        <a:bodyPr/>
                        <a:lstStyle/>
                        <a:p>
                          <a:endParaRPr lang="zh-CN"/>
                        </a:p>
                      </a:txBody>
                      <a:tcPr>
                        <a:blipFill>
                          <a:blip r:embed="rId6"/>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756522545"/>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2246009200"/>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2246009200"/>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149937964"/>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3848441119"/>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6" name="椭圆 25">
            <a:extLst>
              <a:ext uri="{FF2B5EF4-FFF2-40B4-BE49-F238E27FC236}">
                <a16:creationId xmlns:a16="http://schemas.microsoft.com/office/drawing/2014/main" id="{1FA138DC-DD3A-1F13-5C74-E3C6BD987CA5}"/>
              </a:ext>
            </a:extLst>
          </p:cNvPr>
          <p:cNvSpPr/>
          <p:nvPr/>
        </p:nvSpPr>
        <p:spPr>
          <a:xfrm>
            <a:off x="1451129" y="243353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28" name="椭圆 27">
            <a:extLst>
              <a:ext uri="{FF2B5EF4-FFF2-40B4-BE49-F238E27FC236}">
                <a16:creationId xmlns:a16="http://schemas.microsoft.com/office/drawing/2014/main" id="{28D625D1-9591-DE82-E4E5-0A47872D5B0E}"/>
              </a:ext>
            </a:extLst>
          </p:cNvPr>
          <p:cNvSpPr/>
          <p:nvPr/>
        </p:nvSpPr>
        <p:spPr>
          <a:xfrm>
            <a:off x="919175" y="3257160"/>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p:cxnSp>
        <p:nvCxnSpPr>
          <p:cNvPr id="35" name="直线连接符 34">
            <a:extLst>
              <a:ext uri="{FF2B5EF4-FFF2-40B4-BE49-F238E27FC236}">
                <a16:creationId xmlns:a16="http://schemas.microsoft.com/office/drawing/2014/main" id="{F7B2A2B9-6CEE-F4CC-7A71-FD42F09EA64A}"/>
              </a:ext>
            </a:extLst>
          </p:cNvPr>
          <p:cNvCxnSpPr>
            <a:cxnSpLocks/>
            <a:stCxn id="26" idx="3"/>
          </p:cNvCxnSpPr>
          <p:nvPr/>
        </p:nvCxnSpPr>
        <p:spPr>
          <a:xfrm flipH="1">
            <a:off x="1206137" y="3019133"/>
            <a:ext cx="323107" cy="238674"/>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2606635147"/>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2606635147"/>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8"/>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8"/>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19" name="椭圆 18">
            <a:extLst>
              <a:ext uri="{FF2B5EF4-FFF2-40B4-BE49-F238E27FC236}">
                <a16:creationId xmlns:a16="http://schemas.microsoft.com/office/drawing/2014/main" id="{96431BCB-C7A5-560A-4C1B-2D3928F1E443}"/>
              </a:ext>
            </a:extLst>
          </p:cNvPr>
          <p:cNvSpPr/>
          <p:nvPr/>
        </p:nvSpPr>
        <p:spPr>
          <a:xfrm>
            <a:off x="740792" y="4989839"/>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E</a:t>
            </a:r>
          </a:p>
          <a:p>
            <a:pPr algn="ctr"/>
            <a:r>
              <a:rPr kumimoji="1" lang="en-US" altLang="zh-CN" sz="1400" dirty="0">
                <a:solidFill>
                  <a:srgbClr val="00B0F0"/>
                </a:solidFill>
              </a:rPr>
              <a:t>17</a:t>
            </a:r>
            <a:endParaRPr kumimoji="1" lang="zh-CN" altLang="en-US" sz="1400" dirty="0">
              <a:solidFill>
                <a:srgbClr val="00B0F0"/>
              </a:solidFill>
            </a:endParaRPr>
          </a:p>
        </p:txBody>
      </p:sp>
      <p:sp>
        <p:nvSpPr>
          <p:cNvPr id="18" name="文本框 17">
            <a:extLst>
              <a:ext uri="{FF2B5EF4-FFF2-40B4-BE49-F238E27FC236}">
                <a16:creationId xmlns:a16="http://schemas.microsoft.com/office/drawing/2014/main" id="{27F092E5-09FD-449D-0C2A-B644A3791EB4}"/>
              </a:ext>
            </a:extLst>
          </p:cNvPr>
          <p:cNvSpPr txBox="1"/>
          <p:nvPr/>
        </p:nvSpPr>
        <p:spPr>
          <a:xfrm>
            <a:off x="1484937" y="4819552"/>
            <a:ext cx="1578979" cy="1477328"/>
          </a:xfrm>
          <a:prstGeom prst="rect">
            <a:avLst/>
          </a:prstGeom>
          <a:solidFill>
            <a:srgbClr val="009999"/>
          </a:solidFill>
        </p:spPr>
        <p:txBody>
          <a:bodyPr wrap="squar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E</a:t>
            </a:r>
            <a:r>
              <a:rPr kumimoji="1" lang="zh-CN" altLang="en-US" dirty="0">
                <a:solidFill>
                  <a:schemeClr val="bg1"/>
                </a:solidFill>
                <a:latin typeface="Microsoft YaHei" panose="020B0503020204020204" pitchFamily="34" charset="-122"/>
                <a:ea typeface="Microsoft YaHei" panose="020B0503020204020204" pitchFamily="34" charset="-122"/>
              </a:rPr>
              <a:t>结点已</a:t>
            </a:r>
            <a:r>
              <a:rPr kumimoji="1" lang="zh-CN" altLang="en-US" dirty="0">
                <a:solidFill>
                  <a:srgbClr val="FFFF00"/>
                </a:solidFill>
                <a:latin typeface="Microsoft YaHei" panose="020B0503020204020204" pitchFamily="34" charset="-122"/>
                <a:ea typeface="Microsoft YaHei" panose="020B0503020204020204" pitchFamily="34" charset="-122"/>
              </a:rPr>
              <a:t>确定最短路径</a:t>
            </a:r>
            <a:r>
              <a:rPr kumimoji="1" lang="zh-CN" altLang="en-US" dirty="0">
                <a:solidFill>
                  <a:schemeClr val="bg1"/>
                </a:solidFill>
                <a:latin typeface="Microsoft YaHei" panose="020B0503020204020204" pitchFamily="34" charset="-122"/>
                <a:ea typeface="Microsoft YaHei" panose="020B0503020204020204" pitchFamily="34" charset="-122"/>
              </a:rPr>
              <a:t>，不需要用弹出的结点数据更新邻接结点！</a:t>
            </a:r>
          </a:p>
        </p:txBody>
      </p:sp>
      <p:sp>
        <p:nvSpPr>
          <p:cNvPr id="25" name="椭圆 24">
            <a:extLst>
              <a:ext uri="{FF2B5EF4-FFF2-40B4-BE49-F238E27FC236}">
                <a16:creationId xmlns:a16="http://schemas.microsoft.com/office/drawing/2014/main" id="{EDFC31AD-8BAA-B2FB-595C-606A7E065814}"/>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32" name="直线箭头连接符 31">
            <a:extLst>
              <a:ext uri="{FF2B5EF4-FFF2-40B4-BE49-F238E27FC236}">
                <a16:creationId xmlns:a16="http://schemas.microsoft.com/office/drawing/2014/main" id="{E5EFE1CC-BC73-7FF2-7E99-9D39AFA654E4}"/>
              </a:ext>
            </a:extLst>
          </p:cNvPr>
          <p:cNvCxnSpPr>
            <a:cxnSpLocks/>
            <a:stCxn id="25"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9AD2F75-855D-EB2A-FBF1-68C720B6AABF}"/>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0" name="标题 1">
            <a:extLst>
              <a:ext uri="{FF2B5EF4-FFF2-40B4-BE49-F238E27FC236}">
                <a16:creationId xmlns:a16="http://schemas.microsoft.com/office/drawing/2014/main" id="{7B90FC80-AB27-26A9-8D2E-7849EE40E21D}"/>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
        <p:nvSpPr>
          <p:cNvPr id="41" name="文本框 40">
            <a:extLst>
              <a:ext uri="{FF2B5EF4-FFF2-40B4-BE49-F238E27FC236}">
                <a16:creationId xmlns:a16="http://schemas.microsoft.com/office/drawing/2014/main" id="{E1E8D403-B2C2-5A7D-823F-C5358A60BE3B}"/>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47" name="文本框 46">
            <a:extLst>
              <a:ext uri="{FF2B5EF4-FFF2-40B4-BE49-F238E27FC236}">
                <a16:creationId xmlns:a16="http://schemas.microsoft.com/office/drawing/2014/main" id="{6552B04D-6350-39AD-B980-28059BDDEC79}"/>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2621925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D2DACC4-D495-61C5-C61C-5562B4545854}"/>
              </a:ext>
            </a:extLst>
          </p:cNvPr>
          <p:cNvGraphicFramePr>
            <a:graphicFrameLocks noGrp="1"/>
          </p:cNvGraphicFramePr>
          <p:nvPr>
            <p:extLst>
              <p:ext uri="{D42A27DB-BD31-4B8C-83A1-F6EECF244321}">
                <p14:modId xmlns:p14="http://schemas.microsoft.com/office/powerpoint/2010/main" val="2623063960"/>
              </p:ext>
            </p:extLst>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449331298"/>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extLst>
                  <p:ext uri="{D42A27DB-BD31-4B8C-83A1-F6EECF244321}">
                    <p14:modId xmlns:p14="http://schemas.microsoft.com/office/powerpoint/2010/main" val="1449331298"/>
                  </p:ext>
                </p:extLst>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2"/>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extLst>
              <p:ext uri="{D42A27DB-BD31-4B8C-83A1-F6EECF244321}">
                <p14:modId xmlns:p14="http://schemas.microsoft.com/office/powerpoint/2010/main" val="3230664443"/>
              </p:ext>
            </p:extLst>
          </p:nvPr>
        </p:nvGraphicFramePr>
        <p:xfrm>
          <a:off x="7701589" y="614590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E</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3578852915"/>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extLst>
                  <p:ext uri="{D42A27DB-BD31-4B8C-83A1-F6EECF244321}">
                    <p14:modId xmlns:p14="http://schemas.microsoft.com/office/powerpoint/2010/main" val="3578852915"/>
                  </p:ext>
                </p:extLst>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38735341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extLst>
                  <p:ext uri="{D42A27DB-BD31-4B8C-83A1-F6EECF244321}">
                    <p14:modId xmlns:p14="http://schemas.microsoft.com/office/powerpoint/2010/main" val="3387353418"/>
                  </p:ext>
                </p:extLst>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4"/>
                          <a:stretch>
                            <a:fillRect l="-102703" t="-6667" r="-502703" b="-26667"/>
                          </a:stretch>
                        </a:blipFill>
                      </a:tcPr>
                    </a:tc>
                    <a:tc>
                      <a:txBody>
                        <a:bodyPr/>
                        <a:lstStyle/>
                        <a:p>
                          <a:endParaRPr lang="zh-CN"/>
                        </a:p>
                      </a:txBody>
                      <a:tcPr>
                        <a:blipFill>
                          <a:blip r:embed="rId4"/>
                          <a:stretch>
                            <a:fillRect l="-202703" t="-6667" r="-402703" b="-26667"/>
                          </a:stretch>
                        </a:blipFill>
                      </a:tcPr>
                    </a:tc>
                    <a:tc>
                      <a:txBody>
                        <a:bodyPr/>
                        <a:lstStyle/>
                        <a:p>
                          <a:endParaRPr lang="zh-CN"/>
                        </a:p>
                      </a:txBody>
                      <a:tcPr>
                        <a:blipFill>
                          <a:blip r:embed="rId4"/>
                          <a:stretch>
                            <a:fillRect l="-311111" t="-6667" r="-313889" b="-26667"/>
                          </a:stretch>
                        </a:blipFill>
                      </a:tcPr>
                    </a:tc>
                    <a:tc>
                      <a:txBody>
                        <a:bodyPr/>
                        <a:lstStyle/>
                        <a:p>
                          <a:endParaRPr lang="zh-CN"/>
                        </a:p>
                      </a:txBody>
                      <a:tcPr>
                        <a:blipFill>
                          <a:blip r:embed="rId4"/>
                          <a:stretch>
                            <a:fillRect l="-400000" t="-6667" r="-205405" b="-26667"/>
                          </a:stretch>
                        </a:blipFill>
                      </a:tcPr>
                    </a:tc>
                    <a:tc>
                      <a:txBody>
                        <a:bodyPr/>
                        <a:lstStyle/>
                        <a:p>
                          <a:endParaRPr lang="zh-CN"/>
                        </a:p>
                      </a:txBody>
                      <a:tcPr>
                        <a:blipFill>
                          <a:blip r:embed="rId4"/>
                          <a:stretch>
                            <a:fillRect l="-500000" t="-6667" r="-105405" b="-26667"/>
                          </a:stretch>
                        </a:blipFill>
                      </a:tcPr>
                    </a:tc>
                    <a:tc>
                      <a:txBody>
                        <a:bodyPr/>
                        <a:lstStyle/>
                        <a:p>
                          <a:endParaRPr lang="zh-CN"/>
                        </a:p>
                      </a:txBody>
                      <a:tcPr>
                        <a:blipFill>
                          <a:blip r:embed="rId4"/>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extLst>
              <p:ext uri="{D42A27DB-BD31-4B8C-83A1-F6EECF244321}">
                <p14:modId xmlns:p14="http://schemas.microsoft.com/office/powerpoint/2010/main" val="2809952629"/>
              </p:ext>
            </p:extLst>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3265501253"/>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extLst>
                  <p:ext uri="{D42A27DB-BD31-4B8C-83A1-F6EECF244321}">
                    <p14:modId xmlns:p14="http://schemas.microsoft.com/office/powerpoint/2010/main" val="3265501253"/>
                  </p:ext>
                </p:extLst>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3333"/>
                          </a:stretch>
                        </a:blipFill>
                      </a:tcPr>
                    </a:tc>
                    <a:tc>
                      <a:txBody>
                        <a:bodyPr/>
                        <a:lstStyle/>
                        <a:p>
                          <a:endParaRPr lang="zh-CN"/>
                        </a:p>
                      </a:txBody>
                      <a:tcPr>
                        <a:blipFill>
                          <a:blip r:embed="rId5"/>
                          <a:stretch>
                            <a:fillRect l="-400000" t="-6667" r="-205405" b="-23333"/>
                          </a:stretch>
                        </a:blipFill>
                      </a:tcPr>
                    </a:tc>
                    <a:tc>
                      <a:txBody>
                        <a:bodyPr/>
                        <a:lstStyle/>
                        <a:p>
                          <a:endParaRPr lang="zh-CN"/>
                        </a:p>
                      </a:txBody>
                      <a:tcPr>
                        <a:blipFill>
                          <a:blip r:embed="rId5"/>
                          <a:stretch>
                            <a:fillRect l="-500000" t="-6667" r="-105405" b="-23333"/>
                          </a:stretch>
                        </a:blipFill>
                      </a:tcPr>
                    </a:tc>
                    <a:tc>
                      <a:txBody>
                        <a:bodyPr/>
                        <a:lstStyle/>
                        <a:p>
                          <a:endParaRPr lang="zh-CN"/>
                        </a:p>
                      </a:txBody>
                      <a:tcPr>
                        <a:blipFill>
                          <a:blip r:embed="rId5"/>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extLst>
              <p:ext uri="{D42A27DB-BD31-4B8C-83A1-F6EECF244321}">
                <p14:modId xmlns:p14="http://schemas.microsoft.com/office/powerpoint/2010/main" val="540281748"/>
              </p:ext>
            </p:extLst>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1212664004"/>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extLst>
                  <p:ext uri="{D42A27DB-BD31-4B8C-83A1-F6EECF244321}">
                    <p14:modId xmlns:p14="http://schemas.microsoft.com/office/powerpoint/2010/main" val="1212664004"/>
                  </p:ext>
                </p:extLst>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extLst>
              <p:ext uri="{D42A27DB-BD31-4B8C-83A1-F6EECF244321}">
                <p14:modId xmlns:p14="http://schemas.microsoft.com/office/powerpoint/2010/main" val="3393879038"/>
              </p:ext>
            </p:extLst>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extLst>
              <p:ext uri="{D42A27DB-BD31-4B8C-83A1-F6EECF244321}">
                <p14:modId xmlns:p14="http://schemas.microsoft.com/office/powerpoint/2010/main" val="3147401985"/>
              </p:ext>
            </p:extLst>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26" name="椭圆 25">
            <a:extLst>
              <a:ext uri="{FF2B5EF4-FFF2-40B4-BE49-F238E27FC236}">
                <a16:creationId xmlns:a16="http://schemas.microsoft.com/office/drawing/2014/main" id="{1FA138DC-DD3A-1F13-5C74-E3C6BD987CA5}"/>
              </a:ext>
            </a:extLst>
          </p:cNvPr>
          <p:cNvSpPr/>
          <p:nvPr/>
        </p:nvSpPr>
        <p:spPr>
          <a:xfrm>
            <a:off x="1451129" y="2433538"/>
            <a:ext cx="533400" cy="686067"/>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B0F0"/>
                </a:solidFill>
              </a:rPr>
              <a:t>F</a:t>
            </a:r>
          </a:p>
          <a:p>
            <a:pPr algn="ctr"/>
            <a:r>
              <a:rPr kumimoji="1" lang="en-US" altLang="zh-CN" sz="1400" dirty="0">
                <a:solidFill>
                  <a:srgbClr val="00B0F0"/>
                </a:solidFill>
              </a:rPr>
              <a:t>19</a:t>
            </a:r>
            <a:endParaRPr kumimoji="1" lang="zh-CN" altLang="en-US" sz="1400" dirty="0">
              <a:solidFill>
                <a:srgbClr val="00B0F0"/>
              </a:solidFill>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195172241"/>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extLst>
                  <p:ext uri="{D42A27DB-BD31-4B8C-83A1-F6EECF244321}">
                    <p14:modId xmlns:p14="http://schemas.microsoft.com/office/powerpoint/2010/main" val="195172241"/>
                  </p:ext>
                </p:extLst>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7"/>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42B94E16-65DF-BBA0-8FA7-403105715CEA}"/>
                  </a:ext>
                </a:extLst>
              </p:cNvPr>
              <p:cNvGraphicFramePr>
                <a:graphicFrameLocks noGrp="1"/>
              </p:cNvGraphicFramePr>
              <p:nvPr>
                <p:extLst>
                  <p:ext uri="{D42A27DB-BD31-4B8C-83A1-F6EECF244321}">
                    <p14:modId xmlns:p14="http://schemas.microsoft.com/office/powerpoint/2010/main" val="923592458"/>
                  </p:ext>
                </p:extLst>
              </p:nvPr>
            </p:nvGraphicFramePr>
            <p:xfrm>
              <a:off x="3284120" y="6471854"/>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17</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5" name="表格 24">
                <a:extLst>
                  <a:ext uri="{FF2B5EF4-FFF2-40B4-BE49-F238E27FC236}">
                    <a16:creationId xmlns:a16="http://schemas.microsoft.com/office/drawing/2014/main" id="{42B94E16-65DF-BBA0-8FA7-403105715CEA}"/>
                  </a:ext>
                </a:extLst>
              </p:cNvPr>
              <p:cNvGraphicFramePr>
                <a:graphicFrameLocks noGrp="1"/>
              </p:cNvGraphicFramePr>
              <p:nvPr>
                <p:extLst>
                  <p:ext uri="{D42A27DB-BD31-4B8C-83A1-F6EECF244321}">
                    <p14:modId xmlns:p14="http://schemas.microsoft.com/office/powerpoint/2010/main" val="923592458"/>
                  </p:ext>
                </p:extLst>
              </p:nvPr>
            </p:nvGraphicFramePr>
            <p:xfrm>
              <a:off x="3284120" y="6471854"/>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8"/>
                          <a:stretch>
                            <a:fillRect l="-302703" t="-6667" r="-305405"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17</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8"/>
                          <a:stretch>
                            <a:fillRect l="-602703"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29" name="表格 28">
            <a:extLst>
              <a:ext uri="{FF2B5EF4-FFF2-40B4-BE49-F238E27FC236}">
                <a16:creationId xmlns:a16="http://schemas.microsoft.com/office/drawing/2014/main" id="{3BB3F6EB-795D-F031-3D6C-EC8422C3DCCE}"/>
              </a:ext>
            </a:extLst>
          </p:cNvPr>
          <p:cNvGraphicFramePr>
            <a:graphicFrameLocks noGrp="1"/>
          </p:cNvGraphicFramePr>
          <p:nvPr>
            <p:extLst>
              <p:ext uri="{D42A27DB-BD31-4B8C-83A1-F6EECF244321}">
                <p14:modId xmlns:p14="http://schemas.microsoft.com/office/powerpoint/2010/main" val="778320486"/>
              </p:ext>
            </p:extLst>
          </p:nvPr>
        </p:nvGraphicFramePr>
        <p:xfrm>
          <a:off x="7708845" y="6486987"/>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E</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32" name="椭圆 31">
            <a:extLst>
              <a:ext uri="{FF2B5EF4-FFF2-40B4-BE49-F238E27FC236}">
                <a16:creationId xmlns:a16="http://schemas.microsoft.com/office/drawing/2014/main" id="{4CB44594-55CC-3E73-7923-BA6C6155CBF6}"/>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34" name="直线箭头连接符 33">
            <a:extLst>
              <a:ext uri="{FF2B5EF4-FFF2-40B4-BE49-F238E27FC236}">
                <a16:creationId xmlns:a16="http://schemas.microsoft.com/office/drawing/2014/main" id="{318CF19B-7F5D-F320-5239-C9BE1A60DB6D}"/>
              </a:ext>
            </a:extLst>
          </p:cNvPr>
          <p:cNvCxnSpPr>
            <a:cxnSpLocks/>
            <a:stCxn id="32"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CFD1307-758A-C85B-6485-AFBCF7645550}"/>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8" name="标题 1">
            <a:extLst>
              <a:ext uri="{FF2B5EF4-FFF2-40B4-BE49-F238E27FC236}">
                <a16:creationId xmlns:a16="http://schemas.microsoft.com/office/drawing/2014/main" id="{7F02E1D3-1053-AEEF-B7AC-43E1FDB49CBC}"/>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
        <p:nvSpPr>
          <p:cNvPr id="35" name="文本框 34">
            <a:extLst>
              <a:ext uri="{FF2B5EF4-FFF2-40B4-BE49-F238E27FC236}">
                <a16:creationId xmlns:a16="http://schemas.microsoft.com/office/drawing/2014/main" id="{9DA225C9-0185-6D53-1D00-6A7FE35F4BED}"/>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38" name="文本框 37">
            <a:extLst>
              <a:ext uri="{FF2B5EF4-FFF2-40B4-BE49-F238E27FC236}">
                <a16:creationId xmlns:a16="http://schemas.microsoft.com/office/drawing/2014/main" id="{D40676B2-79D4-D1B5-1287-0481889FEDF1}"/>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19949259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DD2DACC4-D495-61C5-C61C-5562B4545854}"/>
              </a:ext>
            </a:extLst>
          </p:cNvPr>
          <p:cNvGraphicFramePr>
            <a:graphicFrameLocks noGrp="1"/>
          </p:cNvGraphicFramePr>
          <p:nvPr/>
        </p:nvGraphicFramePr>
        <p:xfrm>
          <a:off x="7701589" y="57975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C</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3" name="表格 22">
                <a:extLst>
                  <a:ext uri="{FF2B5EF4-FFF2-40B4-BE49-F238E27FC236}">
                    <a16:creationId xmlns:a16="http://schemas.microsoft.com/office/drawing/2014/main" id="{BF039836-DD3D-ECAD-7998-2280D1AD1B5F}"/>
                  </a:ext>
                </a:extLst>
              </p:cNvPr>
              <p:cNvGraphicFramePr>
                <a:graphicFrameLocks noGrp="1"/>
              </p:cNvGraphicFramePr>
              <p:nvPr/>
            </p:nvGraphicFramePr>
            <p:xfrm>
              <a:off x="3276864" y="613076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2"/>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2"/>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31" name="表格 30">
            <a:extLst>
              <a:ext uri="{FF2B5EF4-FFF2-40B4-BE49-F238E27FC236}">
                <a16:creationId xmlns:a16="http://schemas.microsoft.com/office/drawing/2014/main" id="{763B0A0D-3971-E9BA-D5DA-B19575B880E8}"/>
              </a:ext>
            </a:extLst>
          </p:cNvPr>
          <p:cNvGraphicFramePr>
            <a:graphicFrameLocks noGrp="1"/>
          </p:cNvGraphicFramePr>
          <p:nvPr/>
        </p:nvGraphicFramePr>
        <p:xfrm>
          <a:off x="7701589" y="614590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E</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𝟒</m:t>
                                </m:r>
                              </m:oMath>
                            </m:oMathPara>
                          </a14:m>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8" name="表格 7">
                <a:extLst>
                  <a:ext uri="{FF2B5EF4-FFF2-40B4-BE49-F238E27FC236}">
                    <a16:creationId xmlns:a16="http://schemas.microsoft.com/office/drawing/2014/main" id="{E8006B69-4754-3A59-CB03-62CC5150A6D1}"/>
                  </a:ext>
                </a:extLst>
              </p:cNvPr>
              <p:cNvGraphicFramePr>
                <a:graphicFrameLocks noGrp="1"/>
              </p:cNvGraphicFramePr>
              <p:nvPr/>
            </p:nvGraphicFramePr>
            <p:xfrm>
              <a:off x="3276864" y="50966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10</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3"/>
                          <a:stretch>
                            <a:fillRect l="-311111" t="-6667" r="-313889" b="-26667"/>
                          </a:stretch>
                        </a:blipFill>
                      </a:tcPr>
                    </a:tc>
                    <a:tc>
                      <a:txBody>
                        <a:bodyPr/>
                        <a:lstStyle/>
                        <a:p>
                          <a:endParaRPr lang="zh-CN"/>
                        </a:p>
                      </a:txBody>
                      <a:tcPr>
                        <a:blipFill>
                          <a:blip r:embed="rId3"/>
                          <a:stretch>
                            <a:fillRect l="-400000" t="-6667" r="-205405" b="-26667"/>
                          </a:stretch>
                        </a:blipFill>
                      </a:tcPr>
                    </a:tc>
                    <a:tc>
                      <a:txBody>
                        <a:bodyPr/>
                        <a:lstStyle/>
                        <a:p>
                          <a:endParaRPr lang="zh-CN"/>
                        </a:p>
                      </a:txBody>
                      <a:tcPr>
                        <a:blipFill>
                          <a:blip r:embed="rId3"/>
                          <a:stretch>
                            <a:fillRect l="-500000" t="-6667" r="-105405" b="-26667"/>
                          </a:stretch>
                        </a:blipFill>
                      </a:tcPr>
                    </a:tc>
                    <a:tc>
                      <a:txBody>
                        <a:bodyPr/>
                        <a:lstStyle/>
                        <a:p>
                          <a:endParaRPr lang="zh-CN"/>
                        </a:p>
                      </a:txBody>
                      <a:tcPr>
                        <a:blipFill>
                          <a:blip r:embed="rId3"/>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4324504" y="20436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55421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7624925" y="12990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8958184" y="2043685"/>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5542125" y="27612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7624925" y="2761244"/>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4779789" y="1565750"/>
            <a:ext cx="762336"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6075525" y="1565750"/>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8158325" y="1565750"/>
            <a:ext cx="877974" cy="55605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8158325" y="2498970"/>
            <a:ext cx="877974"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6075525" y="3027944"/>
            <a:ext cx="1549400"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4779789" y="2498970"/>
            <a:ext cx="762336" cy="52897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58088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5997410" y="1754335"/>
            <a:ext cx="1705630" cy="108502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4914900" y="15530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6715838" y="12348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8566924" y="15488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8580531" y="27421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7891625" y="1832450"/>
            <a:ext cx="0" cy="928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7859632" y="21074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6608683" y="19816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6699382" y="30370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5528885" y="21074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4758044" y="27574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56" name="文本框 55">
            <a:extLst>
              <a:ext uri="{FF2B5EF4-FFF2-40B4-BE49-F238E27FC236}">
                <a16:creationId xmlns:a16="http://schemas.microsoft.com/office/drawing/2014/main" id="{AF8F2B34-AC53-A28B-E239-750C87ACADFC}"/>
              </a:ext>
            </a:extLst>
          </p:cNvPr>
          <p:cNvSpPr txBox="1"/>
          <p:nvPr/>
        </p:nvSpPr>
        <p:spPr>
          <a:xfrm>
            <a:off x="3370771" y="3915144"/>
            <a:ext cx="31357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58" name="直线连接符 57">
            <a:extLst>
              <a:ext uri="{FF2B5EF4-FFF2-40B4-BE49-F238E27FC236}">
                <a16:creationId xmlns:a16="http://schemas.microsoft.com/office/drawing/2014/main" id="{FA8426A7-CE74-2037-5C21-F800FC2E367B}"/>
              </a:ext>
            </a:extLst>
          </p:cNvPr>
          <p:cNvCxnSpPr/>
          <p:nvPr/>
        </p:nvCxnSpPr>
        <p:spPr>
          <a:xfrm>
            <a:off x="3370771"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0" name="文本框 59">
            <a:extLst>
              <a:ext uri="{FF2B5EF4-FFF2-40B4-BE49-F238E27FC236}">
                <a16:creationId xmlns:a16="http://schemas.microsoft.com/office/drawing/2014/main" id="{DB6AC667-5EE7-5B29-B621-9C0926451F49}"/>
              </a:ext>
            </a:extLst>
          </p:cNvPr>
          <p:cNvSpPr txBox="1"/>
          <p:nvPr/>
        </p:nvSpPr>
        <p:spPr>
          <a:xfrm>
            <a:off x="7798267" y="3915144"/>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61" name="直线连接符 60">
            <a:extLst>
              <a:ext uri="{FF2B5EF4-FFF2-40B4-BE49-F238E27FC236}">
                <a16:creationId xmlns:a16="http://schemas.microsoft.com/office/drawing/2014/main" id="{3229E900-15A5-3D13-719C-4ED89648C6B6}"/>
              </a:ext>
            </a:extLst>
          </p:cNvPr>
          <p:cNvCxnSpPr/>
          <p:nvPr/>
        </p:nvCxnSpPr>
        <p:spPr>
          <a:xfrm>
            <a:off x="7798267" y="4284476"/>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3" name="表格 62">
                <a:extLst>
                  <a:ext uri="{FF2B5EF4-FFF2-40B4-BE49-F238E27FC236}">
                    <a16:creationId xmlns:a16="http://schemas.microsoft.com/office/drawing/2014/main" id="{8590B4E3-3D3A-DF76-10FC-EB112EB47C0C}"/>
                  </a:ext>
                </a:extLst>
              </p:cNvPr>
              <p:cNvGraphicFramePr>
                <a:graphicFrameLocks noGrp="1"/>
              </p:cNvGraphicFramePr>
              <p:nvPr/>
            </p:nvGraphicFramePr>
            <p:xfrm>
              <a:off x="3276864" y="437460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4"/>
                          <a:stretch>
                            <a:fillRect l="-102703" t="-6667" r="-502703" b="-26667"/>
                          </a:stretch>
                        </a:blipFill>
                      </a:tcPr>
                    </a:tc>
                    <a:tc>
                      <a:txBody>
                        <a:bodyPr/>
                        <a:lstStyle/>
                        <a:p>
                          <a:endParaRPr lang="zh-CN"/>
                        </a:p>
                      </a:txBody>
                      <a:tcPr>
                        <a:blipFill>
                          <a:blip r:embed="rId4"/>
                          <a:stretch>
                            <a:fillRect l="-202703" t="-6667" r="-402703" b="-26667"/>
                          </a:stretch>
                        </a:blipFill>
                      </a:tcPr>
                    </a:tc>
                    <a:tc>
                      <a:txBody>
                        <a:bodyPr/>
                        <a:lstStyle/>
                        <a:p>
                          <a:endParaRPr lang="zh-CN"/>
                        </a:p>
                      </a:txBody>
                      <a:tcPr>
                        <a:blipFill>
                          <a:blip r:embed="rId4"/>
                          <a:stretch>
                            <a:fillRect l="-311111" t="-6667" r="-313889" b="-26667"/>
                          </a:stretch>
                        </a:blipFill>
                      </a:tcPr>
                    </a:tc>
                    <a:tc>
                      <a:txBody>
                        <a:bodyPr/>
                        <a:lstStyle/>
                        <a:p>
                          <a:endParaRPr lang="zh-CN"/>
                        </a:p>
                      </a:txBody>
                      <a:tcPr>
                        <a:blipFill>
                          <a:blip r:embed="rId4"/>
                          <a:stretch>
                            <a:fillRect l="-400000" t="-6667" r="-205405" b="-26667"/>
                          </a:stretch>
                        </a:blipFill>
                      </a:tcPr>
                    </a:tc>
                    <a:tc>
                      <a:txBody>
                        <a:bodyPr/>
                        <a:lstStyle/>
                        <a:p>
                          <a:endParaRPr lang="zh-CN"/>
                        </a:p>
                      </a:txBody>
                      <a:tcPr>
                        <a:blipFill>
                          <a:blip r:embed="rId4"/>
                          <a:stretch>
                            <a:fillRect l="-500000" t="-6667" r="-105405" b="-26667"/>
                          </a:stretch>
                        </a:blipFill>
                      </a:tcPr>
                    </a:tc>
                    <a:tc>
                      <a:txBody>
                        <a:bodyPr/>
                        <a:lstStyle/>
                        <a:p>
                          <a:endParaRPr lang="zh-CN"/>
                        </a:p>
                      </a:txBody>
                      <a:tcPr>
                        <a:blipFill>
                          <a:blip r:embed="rId4"/>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64" name="表格 63">
            <a:extLst>
              <a:ext uri="{FF2B5EF4-FFF2-40B4-BE49-F238E27FC236}">
                <a16:creationId xmlns:a16="http://schemas.microsoft.com/office/drawing/2014/main" id="{C1313E2A-BA86-7F40-C1CA-F2953A20F575}"/>
              </a:ext>
            </a:extLst>
          </p:cNvPr>
          <p:cNvGraphicFramePr>
            <a:graphicFrameLocks noGrp="1"/>
          </p:cNvGraphicFramePr>
          <p:nvPr/>
        </p:nvGraphicFramePr>
        <p:xfrm>
          <a:off x="7703792" y="438521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6" name="文本框 65">
            <a:extLst>
              <a:ext uri="{FF2B5EF4-FFF2-40B4-BE49-F238E27FC236}">
                <a16:creationId xmlns:a16="http://schemas.microsoft.com/office/drawing/2014/main" id="{26B9BC8B-B01E-CD8B-9CC0-44624129495B}"/>
              </a:ext>
            </a:extLst>
          </p:cNvPr>
          <p:cNvSpPr txBox="1"/>
          <p:nvPr/>
        </p:nvSpPr>
        <p:spPr>
          <a:xfrm>
            <a:off x="1007492" y="1627877"/>
            <a:ext cx="1133644" cy="369332"/>
          </a:xfrm>
          <a:prstGeom prst="rect">
            <a:avLst/>
          </a:prstGeom>
          <a:solidFill>
            <a:srgbClr val="009999"/>
          </a:solid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最小堆 </a:t>
            </a:r>
            <a:r>
              <a:rPr kumimoji="1" lang="en-US" altLang="zh-CN"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Q</a:t>
            </a:r>
            <a:endParaRPr kumimoji="1" lang="zh-CN" altLang="en-US"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13" name="表格 12">
                <a:extLst>
                  <a:ext uri="{FF2B5EF4-FFF2-40B4-BE49-F238E27FC236}">
                    <a16:creationId xmlns:a16="http://schemas.microsoft.com/office/drawing/2014/main" id="{DD32522A-E078-97BB-A2B7-645FF386CE43}"/>
                  </a:ext>
                </a:extLst>
              </p:cNvPr>
              <p:cNvGraphicFramePr>
                <a:graphicFrameLocks noGrp="1"/>
              </p:cNvGraphicFramePr>
              <p:nvPr/>
            </p:nvGraphicFramePr>
            <p:xfrm>
              <a:off x="3279067" y="474091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rgbClr val="0070C0"/>
                              </a:solidFill>
                            </a:rPr>
                            <a:t>1</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12</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5"/>
                          <a:stretch>
                            <a:fillRect l="-311111" t="-6667" r="-313889" b="-23333"/>
                          </a:stretch>
                        </a:blipFill>
                      </a:tcPr>
                    </a:tc>
                    <a:tc>
                      <a:txBody>
                        <a:bodyPr/>
                        <a:lstStyle/>
                        <a:p>
                          <a:endParaRPr lang="zh-CN"/>
                        </a:p>
                      </a:txBody>
                      <a:tcPr>
                        <a:blipFill>
                          <a:blip r:embed="rId5"/>
                          <a:stretch>
                            <a:fillRect l="-400000" t="-6667" r="-205405" b="-23333"/>
                          </a:stretch>
                        </a:blipFill>
                      </a:tcPr>
                    </a:tc>
                    <a:tc>
                      <a:txBody>
                        <a:bodyPr/>
                        <a:lstStyle/>
                        <a:p>
                          <a:endParaRPr lang="zh-CN"/>
                        </a:p>
                      </a:txBody>
                      <a:tcPr>
                        <a:blipFill>
                          <a:blip r:embed="rId5"/>
                          <a:stretch>
                            <a:fillRect l="-500000" t="-6667" r="-105405" b="-23333"/>
                          </a:stretch>
                        </a:blipFill>
                      </a:tcPr>
                    </a:tc>
                    <a:tc>
                      <a:txBody>
                        <a:bodyPr/>
                        <a:lstStyle/>
                        <a:p>
                          <a:endParaRPr lang="zh-CN"/>
                        </a:p>
                      </a:txBody>
                      <a:tcPr>
                        <a:blipFill>
                          <a:blip r:embed="rId5"/>
                          <a:stretch>
                            <a:fillRect l="-600000" t="-6667" r="-5405" b="-23333"/>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17" name="表格 16">
            <a:extLst>
              <a:ext uri="{FF2B5EF4-FFF2-40B4-BE49-F238E27FC236}">
                <a16:creationId xmlns:a16="http://schemas.microsoft.com/office/drawing/2014/main" id="{37DFD0A2-2538-F985-F87F-7451D6ECEB3D}"/>
              </a:ext>
            </a:extLst>
          </p:cNvPr>
          <p:cNvGraphicFramePr>
            <a:graphicFrameLocks noGrp="1"/>
          </p:cNvGraphicFramePr>
          <p:nvPr/>
        </p:nvGraphicFramePr>
        <p:xfrm>
          <a:off x="7703792" y="4756052"/>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A</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6" name="表格 5">
                <a:extLst>
                  <a:ext uri="{FF2B5EF4-FFF2-40B4-BE49-F238E27FC236}">
                    <a16:creationId xmlns:a16="http://schemas.microsoft.com/office/drawing/2014/main" id="{E6054855-3325-286C-8875-320300750BF4}"/>
                  </a:ext>
                </a:extLst>
              </p:cNvPr>
              <p:cNvGraphicFramePr>
                <a:graphicFrameLocks noGrp="1"/>
              </p:cNvGraphicFramePr>
              <p:nvPr/>
            </p:nvGraphicFramePr>
            <p:xfrm>
              <a:off x="3276864" y="54395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8</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17</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6"/>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7" name="表格 6">
            <a:extLst>
              <a:ext uri="{FF2B5EF4-FFF2-40B4-BE49-F238E27FC236}">
                <a16:creationId xmlns:a16="http://schemas.microsoft.com/office/drawing/2014/main" id="{9C259AC2-6C16-5A3D-8726-1CCAF0639F5C}"/>
              </a:ext>
            </a:extLst>
          </p:cNvPr>
          <p:cNvGraphicFramePr>
            <a:graphicFrameLocks noGrp="1"/>
          </p:cNvGraphicFramePr>
          <p:nvPr/>
        </p:nvGraphicFramePr>
        <p:xfrm>
          <a:off x="7701589" y="54546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D</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D</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graphicFrame>
        <p:nvGraphicFramePr>
          <p:cNvPr id="22" name="表格 21">
            <a:extLst>
              <a:ext uri="{FF2B5EF4-FFF2-40B4-BE49-F238E27FC236}">
                <a16:creationId xmlns:a16="http://schemas.microsoft.com/office/drawing/2014/main" id="{2FBA7182-6EE1-04B9-0406-1F64E50C68A3}"/>
              </a:ext>
            </a:extLst>
          </p:cNvPr>
          <p:cNvGraphicFramePr>
            <a:graphicFrameLocks noGrp="1"/>
          </p:cNvGraphicFramePr>
          <p:nvPr/>
        </p:nvGraphicFramePr>
        <p:xfrm>
          <a:off x="7701589" y="5111759"/>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accent5">
                              <a:lumMod val="60000"/>
                              <a:lumOff val="40000"/>
                            </a:schemeClr>
                          </a:solidFill>
                        </a:rPr>
                        <a:t>B</a:t>
                      </a:r>
                      <a:endParaRPr lang="zh-CN" altLang="en-US" dirty="0">
                        <a:solidFill>
                          <a:schemeClr val="accent5">
                            <a:lumMod val="60000"/>
                            <a:lumOff val="40000"/>
                          </a:schemeClr>
                        </a:solidFill>
                      </a:endParaRPr>
                    </a:p>
                  </a:txBody>
                  <a:tcPr>
                    <a:solidFill>
                      <a:schemeClr val="accent2">
                        <a:lumMod val="20000"/>
                        <a:lumOff val="80000"/>
                      </a:schemeClr>
                    </a:solidFill>
                  </a:tcPr>
                </a:tc>
                <a:tc>
                  <a:txBody>
                    <a:bodyPr/>
                    <a:lstStyle/>
                    <a:p>
                      <a:pPr algn="ctr"/>
                      <a:r>
                        <a:rPr lang="en-US" altLang="zh-CN" dirty="0">
                          <a:solidFill>
                            <a:schemeClr val="accent1">
                              <a:lumMod val="60000"/>
                              <a:lumOff val="40000"/>
                            </a:schemeClr>
                          </a:solidFill>
                        </a:rPr>
                        <a:t>B</a:t>
                      </a:r>
                      <a:endParaRPr lang="zh-CN" altLang="en-US" dirty="0">
                        <a:solidFill>
                          <a:schemeClr val="accent1">
                            <a:lumMod val="60000"/>
                            <a:lumOff val="40000"/>
                          </a:schemeClr>
                        </a:solidFill>
                      </a:endParaRPr>
                    </a:p>
                  </a:txBody>
                  <a:tcPr>
                    <a:solidFill>
                      <a:schemeClr val="accent2">
                        <a:lumMod val="20000"/>
                        <a:lumOff val="80000"/>
                      </a:schemeClr>
                    </a:solidFill>
                  </a:tcPr>
                </a:tc>
                <a:tc>
                  <a:txBody>
                    <a:bodyPr/>
                    <a:lstStyle/>
                    <a:p>
                      <a:endParaRPr lang="zh-CN" altLang="en-US"/>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 name="表格 1">
                <a:extLst>
                  <a:ext uri="{FF2B5EF4-FFF2-40B4-BE49-F238E27FC236}">
                    <a16:creationId xmlns:a16="http://schemas.microsoft.com/office/drawing/2014/main" id="{AE6A2B69-849C-8623-0B15-9E1D57630E41}"/>
                  </a:ext>
                </a:extLst>
              </p:cNvPr>
              <p:cNvGraphicFramePr>
                <a:graphicFrameLocks noGrp="1"/>
              </p:cNvGraphicFramePr>
              <p:nvPr/>
            </p:nvGraphicFramePr>
            <p:xfrm>
              <a:off x="3276864" y="5782426"/>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7"/>
                          <a:stretch>
                            <a:fillRect l="-311111" t="-6667" r="-313889"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13</a:t>
                          </a:r>
                          <a:endParaRPr lang="zh-CN" altLang="en-US" dirty="0">
                            <a:solidFill>
                              <a:srgbClr val="0070C0"/>
                            </a:solidFill>
                          </a:endParaRP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70C0"/>
                              </a:solidFill>
                            </a:rPr>
                            <a:t>19</a:t>
                          </a:r>
                          <a:endParaRPr lang="zh-CN" altLang="en-US" dirty="0">
                            <a:solidFill>
                              <a:srgbClr val="0070C0"/>
                            </a:solidFill>
                          </a:endParaRPr>
                        </a:p>
                      </a:txBody>
                      <a:tcPr>
                        <a:solidFill>
                          <a:schemeClr val="accent1">
                            <a:lumMod val="20000"/>
                            <a:lumOff val="80000"/>
                          </a:schemeClr>
                        </a:solidFill>
                      </a:tcPr>
                    </a:tc>
                    <a:tc>
                      <a:txBody>
                        <a:bodyPr/>
                        <a:lstStyle/>
                        <a:p>
                          <a:endParaRPr lang="zh-CN"/>
                        </a:p>
                      </a:txBody>
                      <a:tcPr>
                        <a:blipFill>
                          <a:blip r:embed="rId7"/>
                          <a:stretch>
                            <a:fillRect l="-600000" t="-6667" r="-5405" b="-26667"/>
                          </a:stretch>
                        </a:blipFill>
                      </a:tcPr>
                    </a:tc>
                    <a:extLst>
                      <a:ext uri="{0D108BD9-81ED-4DB2-BD59-A6C34878D82A}">
                        <a16:rowId xmlns:a16="http://schemas.microsoft.com/office/drawing/2014/main" val="147734510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42B94E16-65DF-BBA0-8FA7-403105715CEA}"/>
                  </a:ext>
                </a:extLst>
              </p:cNvPr>
              <p:cNvGraphicFramePr>
                <a:graphicFrameLocks noGrp="1"/>
              </p:cNvGraphicFramePr>
              <p:nvPr/>
            </p:nvGraphicFramePr>
            <p:xfrm>
              <a:off x="3284120" y="6471854"/>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𝟒</m:t>
                                </m:r>
                              </m:oMath>
                            </m:oMathPara>
                          </a14:m>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17</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m:t>
                                </m:r>
                              </m:oMath>
                            </m:oMathPara>
                          </a14:m>
                          <a:endParaRPr lang="zh-CN" altLang="en-US"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1477345106"/>
                      </a:ext>
                    </a:extLst>
                  </a:tr>
                </a:tbl>
              </a:graphicData>
            </a:graphic>
          </p:graphicFrame>
        </mc:Choice>
        <mc:Fallback xmlns="">
          <p:graphicFrame>
            <p:nvGraphicFramePr>
              <p:cNvPr id="25" name="表格 24">
                <a:extLst>
                  <a:ext uri="{FF2B5EF4-FFF2-40B4-BE49-F238E27FC236}">
                    <a16:creationId xmlns:a16="http://schemas.microsoft.com/office/drawing/2014/main" id="{42B94E16-65DF-BBA0-8FA7-403105715CEA}"/>
                  </a:ext>
                </a:extLst>
              </p:cNvPr>
              <p:cNvGraphicFramePr>
                <a:graphicFrameLocks noGrp="1"/>
              </p:cNvGraphicFramePr>
              <p:nvPr/>
            </p:nvGraphicFramePr>
            <p:xfrm>
              <a:off x="3284120" y="6471854"/>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0</a:t>
                          </a:r>
                          <a:endParaRPr lang="zh-CN" altLang="en-US" dirty="0">
                            <a:solidFill>
                              <a:schemeClr val="tx1"/>
                            </a:solidFill>
                          </a:endParaRPr>
                        </a:p>
                      </a:txBody>
                      <a:tcPr>
                        <a:solidFill>
                          <a:schemeClr val="accent4">
                            <a:lumMod val="60000"/>
                            <a:lumOff val="40000"/>
                          </a:schemeClr>
                        </a:solidFill>
                      </a:tcPr>
                    </a:tc>
                    <a:tc>
                      <a:txBody>
                        <a:bodyPr/>
                        <a:lstStyle/>
                        <a:p>
                          <a:pPr algn="ctr"/>
                          <a:r>
                            <a:rPr lang="en-US" altLang="zh-CN" dirty="0">
                              <a:solidFill>
                                <a:schemeClr val="tx1"/>
                              </a:solidFill>
                            </a:rPr>
                            <a:t>1</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8</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8"/>
                          <a:stretch>
                            <a:fillRect l="-302703" t="-6667" r="-305405" b="-2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13</a:t>
                          </a:r>
                          <a:endParaRPr lang="zh-CN" altLang="en-US" dirty="0">
                            <a:solidFill>
                              <a:schemeClr val="tx1"/>
                            </a:solidFill>
                          </a:endParaRPr>
                        </a:p>
                      </a:txBody>
                      <a:tcP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17</a:t>
                          </a:r>
                          <a:endParaRPr lang="zh-CN" altLang="en-US" dirty="0">
                            <a:solidFill>
                              <a:schemeClr val="tx1"/>
                            </a:solidFill>
                          </a:endParaRPr>
                        </a:p>
                      </a:txBody>
                      <a:tcPr>
                        <a:solidFill>
                          <a:schemeClr val="accent4">
                            <a:lumMod val="60000"/>
                            <a:lumOff val="40000"/>
                          </a:schemeClr>
                        </a:solidFill>
                      </a:tcPr>
                    </a:tc>
                    <a:tc>
                      <a:txBody>
                        <a:bodyPr/>
                        <a:lstStyle/>
                        <a:p>
                          <a:endParaRPr lang="zh-CN"/>
                        </a:p>
                      </a:txBody>
                      <a:tcPr>
                        <a:blipFill>
                          <a:blip r:embed="rId8"/>
                          <a:stretch>
                            <a:fillRect l="-602703" t="-6667" r="-5405" b="-26667"/>
                          </a:stretch>
                        </a:blipFill>
                      </a:tcPr>
                    </a:tc>
                    <a:extLst>
                      <a:ext uri="{0D108BD9-81ED-4DB2-BD59-A6C34878D82A}">
                        <a16:rowId xmlns:a16="http://schemas.microsoft.com/office/drawing/2014/main" val="1477345106"/>
                      </a:ext>
                    </a:extLst>
                  </a:tr>
                </a:tbl>
              </a:graphicData>
            </a:graphic>
          </p:graphicFrame>
        </mc:Fallback>
      </mc:AlternateContent>
      <p:graphicFrame>
        <p:nvGraphicFramePr>
          <p:cNvPr id="29" name="表格 28">
            <a:extLst>
              <a:ext uri="{FF2B5EF4-FFF2-40B4-BE49-F238E27FC236}">
                <a16:creationId xmlns:a16="http://schemas.microsoft.com/office/drawing/2014/main" id="{3BB3F6EB-795D-F031-3D6C-EC8422C3DCCE}"/>
              </a:ext>
            </a:extLst>
          </p:cNvPr>
          <p:cNvGraphicFramePr>
            <a:graphicFrameLocks noGrp="1"/>
          </p:cNvGraphicFramePr>
          <p:nvPr/>
        </p:nvGraphicFramePr>
        <p:xfrm>
          <a:off x="7708845" y="6486987"/>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E</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18" name="文本框 17">
            <a:extLst>
              <a:ext uri="{FF2B5EF4-FFF2-40B4-BE49-F238E27FC236}">
                <a16:creationId xmlns:a16="http://schemas.microsoft.com/office/drawing/2014/main" id="{F8434952-1884-34D7-D23A-2DC53948EF88}"/>
              </a:ext>
            </a:extLst>
          </p:cNvPr>
          <p:cNvSpPr txBox="1"/>
          <p:nvPr/>
        </p:nvSpPr>
        <p:spPr>
          <a:xfrm>
            <a:off x="1273471" y="6395664"/>
            <a:ext cx="1620957" cy="523220"/>
          </a:xfrm>
          <a:prstGeom prst="rect">
            <a:avLst/>
          </a:prstGeom>
          <a:noFill/>
        </p:spPr>
        <p:txBody>
          <a:bodyPr wrap="none" rtlCol="0">
            <a:spAutoFit/>
          </a:bodyPr>
          <a:lstStyle/>
          <a:p>
            <a:r>
              <a:rPr kumimoji="1" lang="zh-CN" altLang="en-US" sz="2800" dirty="0">
                <a:solidFill>
                  <a:srgbClr val="FF0000"/>
                </a:solidFill>
                <a:latin typeface="Microsoft YaHei" panose="020B0503020204020204" pitchFamily="34" charset="-122"/>
                <a:ea typeface="Microsoft YaHei" panose="020B0503020204020204" pitchFamily="34" charset="-122"/>
              </a:rPr>
              <a:t>计算结束</a:t>
            </a:r>
          </a:p>
        </p:txBody>
      </p:sp>
      <p:sp>
        <p:nvSpPr>
          <p:cNvPr id="19" name="椭圆 18">
            <a:extLst>
              <a:ext uri="{FF2B5EF4-FFF2-40B4-BE49-F238E27FC236}">
                <a16:creationId xmlns:a16="http://schemas.microsoft.com/office/drawing/2014/main" id="{4594A0F3-9EBB-398E-C745-D7A526D15170}"/>
              </a:ext>
            </a:extLst>
          </p:cNvPr>
          <p:cNvSpPr/>
          <p:nvPr/>
        </p:nvSpPr>
        <p:spPr>
          <a:xfrm>
            <a:off x="9618256" y="12534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28" name="直线箭头连接符 27">
            <a:extLst>
              <a:ext uri="{FF2B5EF4-FFF2-40B4-BE49-F238E27FC236}">
                <a16:creationId xmlns:a16="http://schemas.microsoft.com/office/drawing/2014/main" id="{03AEFEF8-1256-F33C-ECCA-A3F760B7D69A}"/>
              </a:ext>
            </a:extLst>
          </p:cNvPr>
          <p:cNvCxnSpPr>
            <a:cxnSpLocks/>
            <a:stCxn id="19" idx="3"/>
          </p:cNvCxnSpPr>
          <p:nvPr/>
        </p:nvCxnSpPr>
        <p:spPr>
          <a:xfrm flipH="1">
            <a:off x="9413469" y="1708775"/>
            <a:ext cx="282902" cy="403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29B20E3-BDFE-E26A-7AD1-D40BA1D453AA}"/>
              </a:ext>
            </a:extLst>
          </p:cNvPr>
          <p:cNvSpPr txBox="1"/>
          <p:nvPr/>
        </p:nvSpPr>
        <p:spPr>
          <a:xfrm>
            <a:off x="9326446" y="16254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34" name="矩形 33">
            <a:extLst>
              <a:ext uri="{FF2B5EF4-FFF2-40B4-BE49-F238E27FC236}">
                <a16:creationId xmlns:a16="http://schemas.microsoft.com/office/drawing/2014/main" id="{2EB36046-75CB-B650-A3CE-720F880DDCEA}"/>
              </a:ext>
            </a:extLst>
          </p:cNvPr>
          <p:cNvSpPr/>
          <p:nvPr/>
        </p:nvSpPr>
        <p:spPr>
          <a:xfrm>
            <a:off x="3162300" y="6471854"/>
            <a:ext cx="7937525" cy="38614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标题 1">
            <a:extLst>
              <a:ext uri="{FF2B5EF4-FFF2-40B4-BE49-F238E27FC236}">
                <a16:creationId xmlns:a16="http://schemas.microsoft.com/office/drawing/2014/main" id="{D3F23515-5E39-9B94-CC7E-76C31D74FE1C}"/>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
        <p:nvSpPr>
          <p:cNvPr id="38" name="文本框 37">
            <a:extLst>
              <a:ext uri="{FF2B5EF4-FFF2-40B4-BE49-F238E27FC236}">
                <a16:creationId xmlns:a16="http://schemas.microsoft.com/office/drawing/2014/main" id="{61B27901-9874-1825-3E26-CE45971F1DD2}"/>
              </a:ext>
            </a:extLst>
          </p:cNvPr>
          <p:cNvSpPr txBox="1"/>
          <p:nvPr/>
        </p:nvSpPr>
        <p:spPr>
          <a:xfrm>
            <a:off x="4653278" y="3442665"/>
            <a:ext cx="652486" cy="461665"/>
          </a:xfrm>
          <a:prstGeom prst="rect">
            <a:avLst/>
          </a:prstGeom>
          <a:solidFill>
            <a:srgbClr val="009999"/>
          </a:solidFill>
        </p:spPr>
        <p:txBody>
          <a:bodyPr wrap="none" rtlCol="0">
            <a:spAutoFit/>
          </a:bodyPr>
          <a:lstStyle/>
          <a:p>
            <a:r>
              <a:rPr kumimoji="1" lang="en-US" altLang="zh-CN" sz="2400" b="1" dirty="0" err="1">
                <a:solidFill>
                  <a:schemeClr val="bg1"/>
                </a:solidFill>
              </a:rPr>
              <a:t>dist</a:t>
            </a:r>
            <a:endParaRPr kumimoji="1" lang="en-US" altLang="zh-CN" sz="2400" b="1" dirty="0">
              <a:solidFill>
                <a:schemeClr val="bg1"/>
              </a:solidFill>
            </a:endParaRPr>
          </a:p>
        </p:txBody>
      </p:sp>
      <p:sp>
        <p:nvSpPr>
          <p:cNvPr id="40" name="文本框 39">
            <a:extLst>
              <a:ext uri="{FF2B5EF4-FFF2-40B4-BE49-F238E27FC236}">
                <a16:creationId xmlns:a16="http://schemas.microsoft.com/office/drawing/2014/main" id="{3F36F847-0955-D7DD-3E35-C23244199567}"/>
              </a:ext>
            </a:extLst>
          </p:cNvPr>
          <p:cNvSpPr txBox="1"/>
          <p:nvPr/>
        </p:nvSpPr>
        <p:spPr>
          <a:xfrm>
            <a:off x="9036299" y="3444319"/>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126896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9" name="椭圆 8">
            <a:extLst>
              <a:ext uri="{FF2B5EF4-FFF2-40B4-BE49-F238E27FC236}">
                <a16:creationId xmlns:a16="http://schemas.microsoft.com/office/drawing/2014/main" id="{F60561C1-5DB0-4D02-21C1-59E1936DF52B}"/>
              </a:ext>
            </a:extLst>
          </p:cNvPr>
          <p:cNvSpPr/>
          <p:nvPr/>
        </p:nvSpPr>
        <p:spPr>
          <a:xfrm>
            <a:off x="2935563" y="2881885"/>
            <a:ext cx="533400" cy="5334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A</a:t>
            </a:r>
            <a:endParaRPr kumimoji="1" lang="zh-CN" altLang="en-US" dirty="0"/>
          </a:p>
        </p:txBody>
      </p:sp>
      <p:sp>
        <p:nvSpPr>
          <p:cNvPr id="10" name="椭圆 9">
            <a:extLst>
              <a:ext uri="{FF2B5EF4-FFF2-40B4-BE49-F238E27FC236}">
                <a16:creationId xmlns:a16="http://schemas.microsoft.com/office/drawing/2014/main" id="{D0D40018-FE00-9EC9-186D-0AA8F379B0D9}"/>
              </a:ext>
            </a:extLst>
          </p:cNvPr>
          <p:cNvSpPr/>
          <p:nvPr/>
        </p:nvSpPr>
        <p:spPr>
          <a:xfrm>
            <a:off x="4153184" y="21372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B</a:t>
            </a:r>
            <a:endParaRPr kumimoji="1" lang="zh-CN" altLang="en-US" dirty="0"/>
          </a:p>
        </p:txBody>
      </p:sp>
      <p:sp>
        <p:nvSpPr>
          <p:cNvPr id="11" name="椭圆 10">
            <a:extLst>
              <a:ext uri="{FF2B5EF4-FFF2-40B4-BE49-F238E27FC236}">
                <a16:creationId xmlns:a16="http://schemas.microsoft.com/office/drawing/2014/main" id="{0F06B067-3923-48C7-BCAA-602DA3273A84}"/>
              </a:ext>
            </a:extLst>
          </p:cNvPr>
          <p:cNvSpPr/>
          <p:nvPr/>
        </p:nvSpPr>
        <p:spPr>
          <a:xfrm>
            <a:off x="6235984" y="2137250"/>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a:t>
            </a:r>
            <a:endParaRPr kumimoji="1" lang="zh-CN" altLang="en-US" dirty="0"/>
          </a:p>
        </p:txBody>
      </p:sp>
      <p:sp>
        <p:nvSpPr>
          <p:cNvPr id="14" name="椭圆 13">
            <a:extLst>
              <a:ext uri="{FF2B5EF4-FFF2-40B4-BE49-F238E27FC236}">
                <a16:creationId xmlns:a16="http://schemas.microsoft.com/office/drawing/2014/main" id="{5A4F77C3-F194-F8E3-9619-4B0D20DD5314}"/>
              </a:ext>
            </a:extLst>
          </p:cNvPr>
          <p:cNvSpPr/>
          <p:nvPr/>
        </p:nvSpPr>
        <p:spPr>
          <a:xfrm>
            <a:off x="7569243" y="2881885"/>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F</a:t>
            </a:r>
            <a:endParaRPr kumimoji="1" lang="zh-CN" altLang="en-US" dirty="0"/>
          </a:p>
        </p:txBody>
      </p:sp>
      <p:sp>
        <p:nvSpPr>
          <p:cNvPr id="15" name="椭圆 14">
            <a:extLst>
              <a:ext uri="{FF2B5EF4-FFF2-40B4-BE49-F238E27FC236}">
                <a16:creationId xmlns:a16="http://schemas.microsoft.com/office/drawing/2014/main" id="{C6F4A9AD-04E6-7373-D951-8B68CA53A390}"/>
              </a:ext>
            </a:extLst>
          </p:cNvPr>
          <p:cNvSpPr/>
          <p:nvPr/>
        </p:nvSpPr>
        <p:spPr>
          <a:xfrm>
            <a:off x="4153184" y="3599444"/>
            <a:ext cx="533400" cy="533400"/>
          </a:xfrm>
          <a:prstGeom prst="ellipse">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C</a:t>
            </a:r>
            <a:endParaRPr kumimoji="1" lang="zh-CN" altLang="en-US" dirty="0"/>
          </a:p>
        </p:txBody>
      </p:sp>
      <p:sp>
        <p:nvSpPr>
          <p:cNvPr id="16" name="椭圆 15">
            <a:extLst>
              <a:ext uri="{FF2B5EF4-FFF2-40B4-BE49-F238E27FC236}">
                <a16:creationId xmlns:a16="http://schemas.microsoft.com/office/drawing/2014/main" id="{8731F439-D970-E595-DFBC-BDA741CD7390}"/>
              </a:ext>
            </a:extLst>
          </p:cNvPr>
          <p:cNvSpPr/>
          <p:nvPr/>
        </p:nvSpPr>
        <p:spPr>
          <a:xfrm>
            <a:off x="6235984" y="3599444"/>
            <a:ext cx="533400" cy="533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a:t>
            </a:r>
            <a:endParaRPr kumimoji="1" lang="zh-CN" altLang="en-US" dirty="0"/>
          </a:p>
        </p:txBody>
      </p:sp>
      <p:cxnSp>
        <p:nvCxnSpPr>
          <p:cNvPr id="20" name="直线箭头连接符 19">
            <a:extLst>
              <a:ext uri="{FF2B5EF4-FFF2-40B4-BE49-F238E27FC236}">
                <a16:creationId xmlns:a16="http://schemas.microsoft.com/office/drawing/2014/main" id="{EA475676-3F94-325F-9159-D1DF4B0CE2B9}"/>
              </a:ext>
            </a:extLst>
          </p:cNvPr>
          <p:cNvCxnSpPr>
            <a:stCxn id="9" idx="7"/>
            <a:endCxn id="10" idx="2"/>
          </p:cNvCxnSpPr>
          <p:nvPr/>
        </p:nvCxnSpPr>
        <p:spPr>
          <a:xfrm flipV="1">
            <a:off x="3390848" y="2403950"/>
            <a:ext cx="762336" cy="5560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007B8CB6-628C-1577-805A-648C72440F15}"/>
              </a:ext>
            </a:extLst>
          </p:cNvPr>
          <p:cNvCxnSpPr>
            <a:cxnSpLocks/>
            <a:stCxn id="10" idx="6"/>
            <a:endCxn id="11" idx="2"/>
          </p:cNvCxnSpPr>
          <p:nvPr/>
        </p:nvCxnSpPr>
        <p:spPr>
          <a:xfrm>
            <a:off x="4686584" y="2403950"/>
            <a:ext cx="1549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0299E9A-7946-6A5D-9788-007DCB8B184D}"/>
              </a:ext>
            </a:extLst>
          </p:cNvPr>
          <p:cNvCxnSpPr>
            <a:cxnSpLocks/>
            <a:stCxn id="11" idx="6"/>
            <a:endCxn id="14" idx="1"/>
          </p:cNvCxnSpPr>
          <p:nvPr/>
        </p:nvCxnSpPr>
        <p:spPr>
          <a:xfrm>
            <a:off x="6769384" y="2403950"/>
            <a:ext cx="877974" cy="556050"/>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581F9FF-F66B-14A3-2BBC-5B902F5EE245}"/>
              </a:ext>
            </a:extLst>
          </p:cNvPr>
          <p:cNvCxnSpPr>
            <a:cxnSpLocks/>
            <a:stCxn id="16" idx="6"/>
            <a:endCxn id="14" idx="3"/>
          </p:cNvCxnSpPr>
          <p:nvPr/>
        </p:nvCxnSpPr>
        <p:spPr>
          <a:xfrm flipV="1">
            <a:off x="6769384" y="3337170"/>
            <a:ext cx="877974" cy="5289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E4E10EC-378B-C373-F0F7-5AA5524DDE27}"/>
              </a:ext>
            </a:extLst>
          </p:cNvPr>
          <p:cNvCxnSpPr>
            <a:cxnSpLocks/>
            <a:stCxn id="15" idx="6"/>
            <a:endCxn id="16" idx="2"/>
          </p:cNvCxnSpPr>
          <p:nvPr/>
        </p:nvCxnSpPr>
        <p:spPr>
          <a:xfrm>
            <a:off x="4686584" y="3866144"/>
            <a:ext cx="1549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0E12D871-D871-AC2E-1412-60E1C61C98E8}"/>
              </a:ext>
            </a:extLst>
          </p:cNvPr>
          <p:cNvCxnSpPr>
            <a:cxnSpLocks/>
            <a:stCxn id="9" idx="5"/>
            <a:endCxn id="15" idx="2"/>
          </p:cNvCxnSpPr>
          <p:nvPr/>
        </p:nvCxnSpPr>
        <p:spPr>
          <a:xfrm>
            <a:off x="3390848" y="3337170"/>
            <a:ext cx="762336" cy="528974"/>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8C90EAA6-67E6-90AA-457D-EE42CE862BF5}"/>
              </a:ext>
            </a:extLst>
          </p:cNvPr>
          <p:cNvCxnSpPr>
            <a:cxnSpLocks/>
            <a:stCxn id="10" idx="4"/>
            <a:endCxn id="15" idx="0"/>
          </p:cNvCxnSpPr>
          <p:nvPr/>
        </p:nvCxnSpPr>
        <p:spPr>
          <a:xfrm>
            <a:off x="4419884" y="2670650"/>
            <a:ext cx="0" cy="928794"/>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9042DA9C-0ABF-499D-0F2B-99A5A90568E8}"/>
              </a:ext>
            </a:extLst>
          </p:cNvPr>
          <p:cNvCxnSpPr>
            <a:cxnSpLocks/>
            <a:stCxn id="11" idx="3"/>
            <a:endCxn id="15" idx="7"/>
          </p:cNvCxnSpPr>
          <p:nvPr/>
        </p:nvCxnSpPr>
        <p:spPr>
          <a:xfrm flipH="1">
            <a:off x="4608469" y="2592535"/>
            <a:ext cx="1705630" cy="10850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31FA724-7609-D0D4-70D4-50C440B9C958}"/>
              </a:ext>
            </a:extLst>
          </p:cNvPr>
          <p:cNvSpPr txBox="1"/>
          <p:nvPr/>
        </p:nvSpPr>
        <p:spPr>
          <a:xfrm>
            <a:off x="3525959" y="2391250"/>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43" name="文本框 42">
            <a:extLst>
              <a:ext uri="{FF2B5EF4-FFF2-40B4-BE49-F238E27FC236}">
                <a16:creationId xmlns:a16="http://schemas.microsoft.com/office/drawing/2014/main" id="{1FEC8F0D-8CFF-A37C-1854-48E290CE5367}"/>
              </a:ext>
            </a:extLst>
          </p:cNvPr>
          <p:cNvSpPr txBox="1"/>
          <p:nvPr/>
        </p:nvSpPr>
        <p:spPr>
          <a:xfrm>
            <a:off x="5326897" y="2073020"/>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4" name="文本框 43">
            <a:extLst>
              <a:ext uri="{FF2B5EF4-FFF2-40B4-BE49-F238E27FC236}">
                <a16:creationId xmlns:a16="http://schemas.microsoft.com/office/drawing/2014/main" id="{15895B60-024E-AB04-3670-8B3DADB7A57B}"/>
              </a:ext>
            </a:extLst>
          </p:cNvPr>
          <p:cNvSpPr txBox="1"/>
          <p:nvPr/>
        </p:nvSpPr>
        <p:spPr>
          <a:xfrm>
            <a:off x="7177983" y="2387077"/>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5" name="文本框 44">
            <a:extLst>
              <a:ext uri="{FF2B5EF4-FFF2-40B4-BE49-F238E27FC236}">
                <a16:creationId xmlns:a16="http://schemas.microsoft.com/office/drawing/2014/main" id="{B4F006BF-D1B0-9F1E-C3F7-99A580CB1599}"/>
              </a:ext>
            </a:extLst>
          </p:cNvPr>
          <p:cNvSpPr txBox="1"/>
          <p:nvPr/>
        </p:nvSpPr>
        <p:spPr>
          <a:xfrm>
            <a:off x="7191590" y="3580368"/>
            <a:ext cx="301686" cy="369332"/>
          </a:xfrm>
          <a:prstGeom prst="rect">
            <a:avLst/>
          </a:prstGeom>
          <a:noFill/>
        </p:spPr>
        <p:txBody>
          <a:bodyPr wrap="none" rtlCol="0">
            <a:spAutoFit/>
          </a:bodyPr>
          <a:lstStyle/>
          <a:p>
            <a:r>
              <a:rPr kumimoji="1" lang="en-US" altLang="zh-CN" dirty="0"/>
              <a:t>4</a:t>
            </a:r>
            <a:endParaRPr kumimoji="1" lang="zh-CN" altLang="en-US" dirty="0"/>
          </a:p>
        </p:txBody>
      </p:sp>
      <p:cxnSp>
        <p:nvCxnSpPr>
          <p:cNvPr id="46" name="直线箭头连接符 45">
            <a:extLst>
              <a:ext uri="{FF2B5EF4-FFF2-40B4-BE49-F238E27FC236}">
                <a16:creationId xmlns:a16="http://schemas.microsoft.com/office/drawing/2014/main" id="{C191EC56-C262-A17B-EB43-3713DC97C7B1}"/>
              </a:ext>
            </a:extLst>
          </p:cNvPr>
          <p:cNvCxnSpPr>
            <a:cxnSpLocks/>
            <a:stCxn id="11" idx="4"/>
            <a:endCxn id="16" idx="0"/>
          </p:cNvCxnSpPr>
          <p:nvPr/>
        </p:nvCxnSpPr>
        <p:spPr>
          <a:xfrm>
            <a:off x="6502684" y="2670650"/>
            <a:ext cx="0" cy="928794"/>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7BB86BBF-E3D6-AE72-BDDB-FB05789FFE85}"/>
              </a:ext>
            </a:extLst>
          </p:cNvPr>
          <p:cNvSpPr txBox="1"/>
          <p:nvPr/>
        </p:nvSpPr>
        <p:spPr>
          <a:xfrm>
            <a:off x="6470691" y="2945624"/>
            <a:ext cx="418704" cy="369332"/>
          </a:xfrm>
          <a:prstGeom prst="rect">
            <a:avLst/>
          </a:prstGeom>
          <a:noFill/>
        </p:spPr>
        <p:txBody>
          <a:bodyPr wrap="none" rtlCol="0">
            <a:spAutoFit/>
          </a:bodyPr>
          <a:lstStyle/>
          <a:p>
            <a:r>
              <a:rPr kumimoji="1" lang="en-US" altLang="zh-CN" dirty="0"/>
              <a:t>13</a:t>
            </a:r>
            <a:endParaRPr kumimoji="1" lang="zh-CN" altLang="en-US" dirty="0"/>
          </a:p>
        </p:txBody>
      </p:sp>
      <p:sp>
        <p:nvSpPr>
          <p:cNvPr id="50" name="文本框 49">
            <a:extLst>
              <a:ext uri="{FF2B5EF4-FFF2-40B4-BE49-F238E27FC236}">
                <a16:creationId xmlns:a16="http://schemas.microsoft.com/office/drawing/2014/main" id="{FA937F93-2C36-2783-33E0-2C84C717F78C}"/>
              </a:ext>
            </a:extLst>
          </p:cNvPr>
          <p:cNvSpPr txBox="1"/>
          <p:nvPr/>
        </p:nvSpPr>
        <p:spPr>
          <a:xfrm>
            <a:off x="5219742" y="2819893"/>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1" name="文本框 50">
            <a:extLst>
              <a:ext uri="{FF2B5EF4-FFF2-40B4-BE49-F238E27FC236}">
                <a16:creationId xmlns:a16="http://schemas.microsoft.com/office/drawing/2014/main" id="{67EE055F-B526-1B69-252D-7960EA1E312F}"/>
              </a:ext>
            </a:extLst>
          </p:cNvPr>
          <p:cNvSpPr txBox="1"/>
          <p:nvPr/>
        </p:nvSpPr>
        <p:spPr>
          <a:xfrm>
            <a:off x="5310441" y="3875292"/>
            <a:ext cx="301686" cy="369332"/>
          </a:xfrm>
          <a:prstGeom prst="rect">
            <a:avLst/>
          </a:prstGeom>
          <a:noFill/>
        </p:spPr>
        <p:txBody>
          <a:bodyPr wrap="square" rtlCol="0">
            <a:spAutoFit/>
          </a:bodyPr>
          <a:lstStyle/>
          <a:p>
            <a:r>
              <a:rPr kumimoji="1" lang="en-US" altLang="zh-CN" dirty="0"/>
              <a:t>5</a:t>
            </a:r>
            <a:endParaRPr kumimoji="1" lang="zh-CN" altLang="en-US" dirty="0"/>
          </a:p>
        </p:txBody>
      </p:sp>
      <p:sp>
        <p:nvSpPr>
          <p:cNvPr id="52" name="文本框 51">
            <a:extLst>
              <a:ext uri="{FF2B5EF4-FFF2-40B4-BE49-F238E27FC236}">
                <a16:creationId xmlns:a16="http://schemas.microsoft.com/office/drawing/2014/main" id="{39331759-24D4-9B16-7E49-E1BCF689BB08}"/>
              </a:ext>
            </a:extLst>
          </p:cNvPr>
          <p:cNvSpPr txBox="1"/>
          <p:nvPr/>
        </p:nvSpPr>
        <p:spPr>
          <a:xfrm>
            <a:off x="4139944" y="2945624"/>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3" name="文本框 52">
            <a:extLst>
              <a:ext uri="{FF2B5EF4-FFF2-40B4-BE49-F238E27FC236}">
                <a16:creationId xmlns:a16="http://schemas.microsoft.com/office/drawing/2014/main" id="{D0E18A5C-2B41-E437-58CE-CAD5FB59EA59}"/>
              </a:ext>
            </a:extLst>
          </p:cNvPr>
          <p:cNvSpPr txBox="1"/>
          <p:nvPr/>
        </p:nvSpPr>
        <p:spPr>
          <a:xfrm>
            <a:off x="3369103" y="3595679"/>
            <a:ext cx="426924" cy="369332"/>
          </a:xfrm>
          <a:prstGeom prst="rect">
            <a:avLst/>
          </a:prstGeom>
          <a:noFill/>
        </p:spPr>
        <p:txBody>
          <a:bodyPr wrap="square" rtlCol="0">
            <a:spAutoFit/>
          </a:bodyPr>
          <a:lstStyle/>
          <a:p>
            <a:r>
              <a:rPr kumimoji="1" lang="en-US" altLang="zh-CN" dirty="0"/>
              <a:t>12</a:t>
            </a:r>
            <a:endParaRPr kumimoji="1" lang="zh-CN" altLang="en-US" dirty="0"/>
          </a:p>
        </p:txBody>
      </p:sp>
      <p:sp>
        <p:nvSpPr>
          <p:cNvPr id="19" name="椭圆 18">
            <a:extLst>
              <a:ext uri="{FF2B5EF4-FFF2-40B4-BE49-F238E27FC236}">
                <a16:creationId xmlns:a16="http://schemas.microsoft.com/office/drawing/2014/main" id="{4594A0F3-9EBB-398E-C745-D7A526D15170}"/>
              </a:ext>
            </a:extLst>
          </p:cNvPr>
          <p:cNvSpPr/>
          <p:nvPr/>
        </p:nvSpPr>
        <p:spPr>
          <a:xfrm>
            <a:off x="8229315" y="2091690"/>
            <a:ext cx="533400" cy="533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G</a:t>
            </a:r>
            <a:endParaRPr kumimoji="1" lang="zh-CN" altLang="en-US" dirty="0"/>
          </a:p>
        </p:txBody>
      </p:sp>
      <p:cxnSp>
        <p:nvCxnSpPr>
          <p:cNvPr id="28" name="直线箭头连接符 27">
            <a:extLst>
              <a:ext uri="{FF2B5EF4-FFF2-40B4-BE49-F238E27FC236}">
                <a16:creationId xmlns:a16="http://schemas.microsoft.com/office/drawing/2014/main" id="{03AEFEF8-1256-F33C-ECCA-A3F760B7D69A}"/>
              </a:ext>
            </a:extLst>
          </p:cNvPr>
          <p:cNvCxnSpPr>
            <a:cxnSpLocks/>
            <a:stCxn id="19" idx="3"/>
          </p:cNvCxnSpPr>
          <p:nvPr/>
        </p:nvCxnSpPr>
        <p:spPr>
          <a:xfrm flipH="1">
            <a:off x="8024528" y="2546975"/>
            <a:ext cx="282902" cy="4039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29B20E3-BDFE-E26A-7AD1-D40BA1D453AA}"/>
              </a:ext>
            </a:extLst>
          </p:cNvPr>
          <p:cNvSpPr txBox="1"/>
          <p:nvPr/>
        </p:nvSpPr>
        <p:spPr>
          <a:xfrm>
            <a:off x="7937505" y="246364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6" name="文本框 25">
            <a:extLst>
              <a:ext uri="{FF2B5EF4-FFF2-40B4-BE49-F238E27FC236}">
                <a16:creationId xmlns:a16="http://schemas.microsoft.com/office/drawing/2014/main" id="{EA090C0E-204C-B557-B634-61FFDF393C08}"/>
              </a:ext>
            </a:extLst>
          </p:cNvPr>
          <p:cNvSpPr txBox="1"/>
          <p:nvPr/>
        </p:nvSpPr>
        <p:spPr>
          <a:xfrm>
            <a:off x="3684538" y="1368251"/>
            <a:ext cx="3950120" cy="461665"/>
          </a:xfrm>
          <a:prstGeom prst="rect">
            <a:avLst/>
          </a:prstGeom>
          <a:noFill/>
        </p:spPr>
        <p:txBody>
          <a:bodyPr wrap="none" rtlCol="0">
            <a:spAutoFit/>
          </a:bodyPr>
          <a:lstStyle/>
          <a:p>
            <a:r>
              <a:rPr kumimoji="1" lang="zh-CN" altLang="en-US" sz="2400" dirty="0">
                <a:solidFill>
                  <a:srgbClr val="009999"/>
                </a:solidFill>
                <a:latin typeface="Microsoft YaHei" panose="020B0503020204020204" pitchFamily="34" charset="-122"/>
                <a:ea typeface="Microsoft YaHei" panose="020B0503020204020204" pitchFamily="34" charset="-122"/>
              </a:rPr>
              <a:t>从源点</a:t>
            </a:r>
            <a:r>
              <a:rPr kumimoji="1" lang="en-US" altLang="zh-CN" sz="2400" dirty="0">
                <a:solidFill>
                  <a:srgbClr val="009999"/>
                </a:solidFill>
                <a:latin typeface="Microsoft YaHei" panose="020B0503020204020204" pitchFamily="34" charset="-122"/>
                <a:ea typeface="Microsoft YaHei" panose="020B0503020204020204" pitchFamily="34" charset="-122"/>
              </a:rPr>
              <a:t>A</a:t>
            </a:r>
            <a:r>
              <a:rPr kumimoji="1" lang="zh-CN" altLang="en-US" sz="2400" dirty="0">
                <a:solidFill>
                  <a:srgbClr val="009999"/>
                </a:solidFill>
                <a:latin typeface="Microsoft YaHei" panose="020B0503020204020204" pitchFamily="34" charset="-122"/>
                <a:ea typeface="Microsoft YaHei" panose="020B0503020204020204" pitchFamily="34" charset="-122"/>
              </a:rPr>
              <a:t>到结点</a:t>
            </a:r>
            <a:r>
              <a:rPr kumimoji="1" lang="en-US" altLang="zh-CN" sz="2400" dirty="0">
                <a:solidFill>
                  <a:srgbClr val="009999"/>
                </a:solidFill>
                <a:latin typeface="Microsoft YaHei" panose="020B0503020204020204" pitchFamily="34" charset="-122"/>
                <a:ea typeface="Microsoft YaHei" panose="020B0503020204020204" pitchFamily="34" charset="-122"/>
              </a:rPr>
              <a:t>F</a:t>
            </a:r>
            <a:r>
              <a:rPr kumimoji="1" lang="zh-CN" altLang="en-US" sz="2400" dirty="0">
                <a:solidFill>
                  <a:srgbClr val="009999"/>
                </a:solidFill>
                <a:latin typeface="Microsoft YaHei" panose="020B0503020204020204" pitchFamily="34" charset="-122"/>
                <a:ea typeface="Microsoft YaHei" panose="020B0503020204020204" pitchFamily="34" charset="-122"/>
              </a:rPr>
              <a:t>的最短路径</a:t>
            </a:r>
          </a:p>
        </p:txBody>
      </p:sp>
      <p:sp>
        <p:nvSpPr>
          <p:cNvPr id="41" name="文本框 40">
            <a:extLst>
              <a:ext uri="{FF2B5EF4-FFF2-40B4-BE49-F238E27FC236}">
                <a16:creationId xmlns:a16="http://schemas.microsoft.com/office/drawing/2014/main" id="{CA4E15E9-CF4B-CAB0-8CF8-271FE1F5444D}"/>
              </a:ext>
            </a:extLst>
          </p:cNvPr>
          <p:cNvSpPr txBox="1"/>
          <p:nvPr/>
        </p:nvSpPr>
        <p:spPr>
          <a:xfrm>
            <a:off x="4116995" y="4681058"/>
            <a:ext cx="3082895" cy="369332"/>
          </a:xfrm>
          <a:prstGeom prst="rect">
            <a:avLst/>
          </a:prstGeom>
          <a:noFill/>
        </p:spPr>
        <p:txBody>
          <a:bodyPr wrap="none" rtlCol="0">
            <a:spAutoFit/>
          </a:bodyPr>
          <a:lstStyle/>
          <a:p>
            <a:r>
              <a:rPr kumimoji="1" lang="en-US" altLang="zh-CN" dirty="0"/>
              <a:t>A</a:t>
            </a:r>
            <a:r>
              <a:rPr kumimoji="1" lang="zh-CN" altLang="en-US" dirty="0"/>
              <a:t>      </a:t>
            </a:r>
            <a:r>
              <a:rPr kumimoji="1" lang="en-US" altLang="zh-CN" dirty="0"/>
              <a:t>B</a:t>
            </a:r>
            <a:r>
              <a:rPr kumimoji="1" lang="zh-CN" altLang="en-US" dirty="0"/>
              <a:t>      </a:t>
            </a:r>
            <a:r>
              <a:rPr kumimoji="1" lang="en-US" altLang="zh-CN" dirty="0"/>
              <a:t>C</a:t>
            </a:r>
            <a:r>
              <a:rPr kumimoji="1" lang="zh-CN" altLang="en-US" dirty="0"/>
              <a:t>      </a:t>
            </a:r>
            <a:r>
              <a:rPr kumimoji="1" lang="en-US" altLang="zh-CN" dirty="0"/>
              <a:t>D</a:t>
            </a:r>
            <a:r>
              <a:rPr kumimoji="1" lang="zh-CN" altLang="en-US" dirty="0"/>
              <a:t>      </a:t>
            </a:r>
            <a:r>
              <a:rPr kumimoji="1" lang="en-US" altLang="zh-CN" dirty="0"/>
              <a:t>E</a:t>
            </a:r>
            <a:r>
              <a:rPr kumimoji="1" lang="zh-CN" altLang="en-US" dirty="0"/>
              <a:t>       </a:t>
            </a:r>
            <a:r>
              <a:rPr kumimoji="1" lang="en-US" altLang="zh-CN" dirty="0"/>
              <a:t>F</a:t>
            </a:r>
            <a:r>
              <a:rPr kumimoji="1" lang="zh-CN" altLang="en-US" dirty="0"/>
              <a:t>       </a:t>
            </a:r>
            <a:r>
              <a:rPr kumimoji="1" lang="en-US" altLang="zh-CN" dirty="0"/>
              <a:t>G</a:t>
            </a:r>
          </a:p>
        </p:txBody>
      </p:sp>
      <p:cxnSp>
        <p:nvCxnSpPr>
          <p:cNvPr id="47" name="直线连接符 46">
            <a:extLst>
              <a:ext uri="{FF2B5EF4-FFF2-40B4-BE49-F238E27FC236}">
                <a16:creationId xmlns:a16="http://schemas.microsoft.com/office/drawing/2014/main" id="{3B50FB6C-70B4-7E6A-867C-ABC3207C931E}"/>
              </a:ext>
            </a:extLst>
          </p:cNvPr>
          <p:cNvCxnSpPr>
            <a:cxnSpLocks/>
          </p:cNvCxnSpPr>
          <p:nvPr/>
        </p:nvCxnSpPr>
        <p:spPr>
          <a:xfrm>
            <a:off x="4053495" y="5050390"/>
            <a:ext cx="3082895" cy="0"/>
          </a:xfrm>
          <a:prstGeom prst="line">
            <a:avLst/>
          </a:prstGeom>
          <a:ln w="38100"/>
        </p:spPr>
        <p:style>
          <a:lnRef idx="1">
            <a:schemeClr val="accent2"/>
          </a:lnRef>
          <a:fillRef idx="0">
            <a:schemeClr val="accent2"/>
          </a:fillRef>
          <a:effectRef idx="0">
            <a:schemeClr val="accent2"/>
          </a:effectRef>
          <a:fontRef idx="minor">
            <a:schemeClr val="tx1"/>
          </a:fontRef>
        </p:style>
      </p:cxnSp>
      <p:graphicFrame>
        <p:nvGraphicFramePr>
          <p:cNvPr id="65" name="表格 64">
            <a:extLst>
              <a:ext uri="{FF2B5EF4-FFF2-40B4-BE49-F238E27FC236}">
                <a16:creationId xmlns:a16="http://schemas.microsoft.com/office/drawing/2014/main" id="{D4CACE38-F036-4E57-80AC-2A93B3328380}"/>
              </a:ext>
            </a:extLst>
          </p:cNvPr>
          <p:cNvGraphicFramePr>
            <a:graphicFrameLocks noGrp="1"/>
          </p:cNvGraphicFramePr>
          <p:nvPr>
            <p:extLst>
              <p:ext uri="{D42A27DB-BD31-4B8C-83A1-F6EECF244321}">
                <p14:modId xmlns:p14="http://schemas.microsoft.com/office/powerpoint/2010/main" val="3791585733"/>
              </p:ext>
            </p:extLst>
          </p:nvPr>
        </p:nvGraphicFramePr>
        <p:xfrm>
          <a:off x="3964073" y="5106601"/>
          <a:ext cx="3270708" cy="370840"/>
        </p:xfrm>
        <a:graphic>
          <a:graphicData uri="http://schemas.openxmlformats.org/drawingml/2006/table">
            <a:tbl>
              <a:tblPr firstRow="1" bandRow="1">
                <a:tableStyleId>{5C22544A-7EE6-4342-B048-85BDC9FD1C3A}</a:tableStyleId>
              </a:tblPr>
              <a:tblGrid>
                <a:gridCol w="467244">
                  <a:extLst>
                    <a:ext uri="{9D8B030D-6E8A-4147-A177-3AD203B41FA5}">
                      <a16:colId xmlns:a16="http://schemas.microsoft.com/office/drawing/2014/main" val="3046041652"/>
                    </a:ext>
                  </a:extLst>
                </a:gridCol>
                <a:gridCol w="467244">
                  <a:extLst>
                    <a:ext uri="{9D8B030D-6E8A-4147-A177-3AD203B41FA5}">
                      <a16:colId xmlns:a16="http://schemas.microsoft.com/office/drawing/2014/main" val="2191070999"/>
                    </a:ext>
                  </a:extLst>
                </a:gridCol>
                <a:gridCol w="467244">
                  <a:extLst>
                    <a:ext uri="{9D8B030D-6E8A-4147-A177-3AD203B41FA5}">
                      <a16:colId xmlns:a16="http://schemas.microsoft.com/office/drawing/2014/main" val="1335212694"/>
                    </a:ext>
                  </a:extLst>
                </a:gridCol>
                <a:gridCol w="467244">
                  <a:extLst>
                    <a:ext uri="{9D8B030D-6E8A-4147-A177-3AD203B41FA5}">
                      <a16:colId xmlns:a16="http://schemas.microsoft.com/office/drawing/2014/main" val="754179765"/>
                    </a:ext>
                  </a:extLst>
                </a:gridCol>
                <a:gridCol w="467244">
                  <a:extLst>
                    <a:ext uri="{9D8B030D-6E8A-4147-A177-3AD203B41FA5}">
                      <a16:colId xmlns:a16="http://schemas.microsoft.com/office/drawing/2014/main" val="1868910663"/>
                    </a:ext>
                  </a:extLst>
                </a:gridCol>
                <a:gridCol w="467244">
                  <a:extLst>
                    <a:ext uri="{9D8B030D-6E8A-4147-A177-3AD203B41FA5}">
                      <a16:colId xmlns:a16="http://schemas.microsoft.com/office/drawing/2014/main" val="3927430204"/>
                    </a:ext>
                  </a:extLst>
                </a:gridCol>
                <a:gridCol w="467244">
                  <a:extLst>
                    <a:ext uri="{9D8B030D-6E8A-4147-A177-3AD203B41FA5}">
                      <a16:colId xmlns:a16="http://schemas.microsoft.com/office/drawing/2014/main" val="2944681097"/>
                    </a:ext>
                  </a:extLst>
                </a:gridCol>
              </a:tblGrid>
              <a:tr h="370840">
                <a:tc>
                  <a:txBody>
                    <a:bodyPr/>
                    <a:lstStyle/>
                    <a:p>
                      <a:pPr algn="ctr"/>
                      <a:r>
                        <a:rPr lang="en-US" altLang="zh-CN" dirty="0">
                          <a:solidFill>
                            <a:schemeClr val="tx1"/>
                          </a:solidFill>
                        </a:rPr>
                        <a:t>-1</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A</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D</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B</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C</a:t>
                      </a:r>
                      <a:endParaRPr lang="zh-CN" altLang="en-US" dirty="0">
                        <a:solidFill>
                          <a:schemeClr val="tx1"/>
                        </a:solidFill>
                      </a:endParaRPr>
                    </a:p>
                  </a:txBody>
                  <a:tcPr>
                    <a:solidFill>
                      <a:schemeClr val="accent2">
                        <a:lumMod val="20000"/>
                        <a:lumOff val="80000"/>
                      </a:schemeClr>
                    </a:solidFill>
                  </a:tcPr>
                </a:tc>
                <a:tc>
                  <a:txBody>
                    <a:bodyPr/>
                    <a:lstStyle/>
                    <a:p>
                      <a:pPr algn="ctr"/>
                      <a:r>
                        <a:rPr lang="en-US" altLang="zh-CN" dirty="0">
                          <a:solidFill>
                            <a:schemeClr val="tx1"/>
                          </a:solidFill>
                        </a:rPr>
                        <a:t>E</a:t>
                      </a:r>
                      <a:endParaRPr lang="zh-CN" altLang="en-US" dirty="0">
                        <a:solidFill>
                          <a:schemeClr val="tx1"/>
                        </a:solidFill>
                      </a:endParaRPr>
                    </a:p>
                  </a:txBody>
                  <a:tcPr>
                    <a:solidFill>
                      <a:schemeClr val="accent2">
                        <a:lumMod val="20000"/>
                        <a:lumOff val="80000"/>
                      </a:schemeClr>
                    </a:solidFill>
                  </a:tcPr>
                </a:tc>
                <a:tc>
                  <a:txBody>
                    <a:bodyPr/>
                    <a:lstStyle/>
                    <a:p>
                      <a:endParaRPr lang="zh-CN" altLang="en-US" dirty="0"/>
                    </a:p>
                  </a:txBody>
                  <a:tcPr>
                    <a:solidFill>
                      <a:schemeClr val="accent2">
                        <a:lumMod val="20000"/>
                        <a:lumOff val="80000"/>
                      </a:schemeClr>
                    </a:solidFill>
                  </a:tcPr>
                </a:tc>
                <a:extLst>
                  <a:ext uri="{0D108BD9-81ED-4DB2-BD59-A6C34878D82A}">
                    <a16:rowId xmlns:a16="http://schemas.microsoft.com/office/drawing/2014/main" val="1477345106"/>
                  </a:ext>
                </a:extLst>
              </a:tr>
            </a:tbl>
          </a:graphicData>
        </a:graphic>
      </p:graphicFrame>
      <p:sp>
        <p:nvSpPr>
          <p:cNvPr id="68" name="文本框 67">
            <a:extLst>
              <a:ext uri="{FF2B5EF4-FFF2-40B4-BE49-F238E27FC236}">
                <a16:creationId xmlns:a16="http://schemas.microsoft.com/office/drawing/2014/main" id="{B611605A-C0D1-B65A-6664-D24D47E754CF}"/>
              </a:ext>
            </a:extLst>
          </p:cNvPr>
          <p:cNvSpPr txBox="1"/>
          <p:nvPr/>
        </p:nvSpPr>
        <p:spPr>
          <a:xfrm>
            <a:off x="4345109" y="5724691"/>
            <a:ext cx="2544286" cy="400110"/>
          </a:xfrm>
          <a:prstGeom prst="rect">
            <a:avLst/>
          </a:prstGeom>
          <a:solidFill>
            <a:srgbClr val="009999"/>
          </a:solid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思考</a:t>
            </a:r>
            <a:r>
              <a:rPr kumimoji="1" lang="zh-CN" altLang="en-US" dirty="0">
                <a:solidFill>
                  <a:schemeClr val="bg1"/>
                </a:solidFill>
                <a:latin typeface="Microsoft YaHei" panose="020B0503020204020204" pitchFamily="34" charset="-122"/>
                <a:ea typeface="Microsoft YaHei" panose="020B0503020204020204" pitchFamily="34" charset="-122"/>
              </a:rPr>
              <a:t>：如何重构路径？</a:t>
            </a:r>
          </a:p>
        </p:txBody>
      </p:sp>
      <p:sp>
        <p:nvSpPr>
          <p:cNvPr id="6" name="标题 1">
            <a:extLst>
              <a:ext uri="{FF2B5EF4-FFF2-40B4-BE49-F238E27FC236}">
                <a16:creationId xmlns:a16="http://schemas.microsoft.com/office/drawing/2014/main" id="{9DAB03F9-FF25-4D76-EB06-4F40807B5645}"/>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
        <p:nvSpPr>
          <p:cNvPr id="8" name="文本框 7">
            <a:extLst>
              <a:ext uri="{FF2B5EF4-FFF2-40B4-BE49-F238E27FC236}">
                <a16:creationId xmlns:a16="http://schemas.microsoft.com/office/drawing/2014/main" id="{0CB5A7DE-FBEB-778C-0E5A-9236555DB40D}"/>
              </a:ext>
            </a:extLst>
          </p:cNvPr>
          <p:cNvSpPr txBox="1"/>
          <p:nvPr/>
        </p:nvSpPr>
        <p:spPr>
          <a:xfrm>
            <a:off x="5272599" y="4244624"/>
            <a:ext cx="771686" cy="461665"/>
          </a:xfrm>
          <a:prstGeom prst="rect">
            <a:avLst/>
          </a:prstGeom>
          <a:solidFill>
            <a:srgbClr val="009999"/>
          </a:solidFill>
        </p:spPr>
        <p:txBody>
          <a:bodyPr wrap="none" rtlCol="0">
            <a:spAutoFit/>
          </a:bodyPr>
          <a:lstStyle/>
          <a:p>
            <a:r>
              <a:rPr kumimoji="1" lang="en-US" altLang="zh-CN" sz="2400" b="1" dirty="0">
                <a:solidFill>
                  <a:schemeClr val="bg1"/>
                </a:solidFill>
              </a:rPr>
              <a:t>path</a:t>
            </a:r>
          </a:p>
        </p:txBody>
      </p:sp>
    </p:spTree>
    <p:extLst>
      <p:ext uri="{BB962C8B-B14F-4D97-AF65-F5344CB8AC3E}">
        <p14:creationId xmlns:p14="http://schemas.microsoft.com/office/powerpoint/2010/main" val="2506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最短路径算法</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5" name="内容占位符 4"/>
          <p:cNvSpPr>
            <a:spLocks noGrp="1"/>
          </p:cNvSpPr>
          <p:nvPr>
            <p:ph idx="11"/>
          </p:nvPr>
        </p:nvSpPr>
        <p:spPr>
          <a:xfrm>
            <a:off x="501015" y="598805"/>
            <a:ext cx="11455400" cy="5005705"/>
          </a:xfrm>
        </p:spPr>
        <p:txBody>
          <a:bodyPr>
            <a:normAutofit/>
          </a:bodyPr>
          <a:lstStyle/>
          <a:p>
            <a:pPr>
              <a:lnSpc>
                <a:spcPct val="110000"/>
              </a:lnSpc>
            </a:pPr>
            <a:endParaRPr lang="zh-CN" altLang="zh-CN" sz="2400" dirty="0">
              <a:sym typeface="+mn-ea"/>
            </a:endParaRPr>
          </a:p>
          <a:p>
            <a:pPr>
              <a:lnSpc>
                <a:spcPct val="110000"/>
              </a:lnSpc>
            </a:pPr>
            <a:endParaRPr lang="zh-CN" sz="2400" dirty="0"/>
          </a:p>
          <a:p>
            <a:pPr>
              <a:lnSpc>
                <a:spcPct val="110000"/>
              </a:lnSpc>
            </a:pPr>
            <a:endParaRPr lang="zh-CN" sz="2400" dirty="0"/>
          </a:p>
          <a:p>
            <a:pPr>
              <a:lnSpc>
                <a:spcPct val="110000"/>
              </a:lnSpc>
            </a:pPr>
            <a:endParaRPr lang="zh-CN" sz="2400" dirty="0"/>
          </a:p>
        </p:txBody>
      </p:sp>
      <mc:AlternateContent xmlns:mc="http://schemas.openxmlformats.org/markup-compatibility/2006" xmlns:a14="http://schemas.microsoft.com/office/drawing/2010/main">
        <mc:Choice Requires="a14">
          <p:sp>
            <p:nvSpPr>
              <p:cNvPr id="13" name="内容占位符 4">
                <a:extLst>
                  <a:ext uri="{FF2B5EF4-FFF2-40B4-BE49-F238E27FC236}">
                    <a16:creationId xmlns:a16="http://schemas.microsoft.com/office/drawing/2014/main" id="{CB05340C-C702-7D3E-1851-0B89F75EA9EE}"/>
                  </a:ext>
                </a:extLst>
              </p:cNvPr>
              <p:cNvSpPr txBox="1">
                <a:spLocks/>
              </p:cNvSpPr>
              <p:nvPr/>
            </p:nvSpPr>
            <p:spPr>
              <a:xfrm>
                <a:off x="501015" y="1582571"/>
                <a:ext cx="4947569" cy="4021939"/>
              </a:xfrm>
              <a:prstGeom prst="rect">
                <a:avLst/>
              </a:prstGeom>
              <a:solidFill>
                <a:srgbClr val="009999"/>
              </a:solidFill>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Tx/>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zh-CN" altLang="en-US" b="1" dirty="0">
                    <a:solidFill>
                      <a:schemeClr val="bg1"/>
                    </a:solidFill>
                    <a:sym typeface="+mn-ea"/>
                  </a:rPr>
                  <a:t>算法流程</a:t>
                </a:r>
                <a:r>
                  <a:rPr lang="zh-CN" altLang="en-US" dirty="0">
                    <a:solidFill>
                      <a:schemeClr val="bg1"/>
                    </a:solidFill>
                    <a:sym typeface="+mn-ea"/>
                  </a:rPr>
                  <a:t>：对图</a:t>
                </a:r>
                <a:r>
                  <a:rPr lang="en-US" altLang="zh-CN" dirty="0">
                    <a:solidFill>
                      <a:schemeClr val="bg1"/>
                    </a:solidFill>
                    <a:sym typeface="+mn-ea"/>
                  </a:rPr>
                  <a:t>G=(V,</a:t>
                </a:r>
                <a:r>
                  <a:rPr lang="zh-CN" altLang="en-US" dirty="0">
                    <a:solidFill>
                      <a:schemeClr val="bg1"/>
                    </a:solidFill>
                    <a:sym typeface="+mn-ea"/>
                  </a:rPr>
                  <a:t> </a:t>
                </a:r>
                <a:r>
                  <a:rPr lang="en-US" altLang="zh-CN" dirty="0">
                    <a:solidFill>
                      <a:schemeClr val="bg1"/>
                    </a:solidFill>
                    <a:sym typeface="+mn-ea"/>
                  </a:rPr>
                  <a:t>E),</a:t>
                </a:r>
                <a:r>
                  <a:rPr lang="zh-CN" altLang="en-US" dirty="0">
                    <a:solidFill>
                      <a:schemeClr val="bg1"/>
                    </a:solidFill>
                    <a:sym typeface="+mn-ea"/>
                  </a:rPr>
                  <a:t> 维护一个结点的集合</a:t>
                </a:r>
                <a:r>
                  <a:rPr lang="en-US" altLang="zh-CN" dirty="0">
                    <a:solidFill>
                      <a:schemeClr val="bg1"/>
                    </a:solidFill>
                    <a:sym typeface="+mn-ea"/>
                  </a:rPr>
                  <a:t>S</a:t>
                </a:r>
                <a:r>
                  <a:rPr lang="zh-CN" altLang="en-US" dirty="0">
                    <a:solidFill>
                      <a:schemeClr val="bg1"/>
                    </a:solidFill>
                    <a:sym typeface="+mn-ea"/>
                  </a:rPr>
                  <a:t>，用于存放</a:t>
                </a:r>
                <a:r>
                  <a:rPr lang="zh-CN" altLang="en-US" dirty="0">
                    <a:solidFill>
                      <a:srgbClr val="FFFF00"/>
                    </a:solidFill>
                    <a:sym typeface="+mn-ea"/>
                  </a:rPr>
                  <a:t>已算出</a:t>
                </a:r>
                <a:r>
                  <a:rPr lang="zh-CN" altLang="en-US" dirty="0">
                    <a:solidFill>
                      <a:schemeClr val="bg1"/>
                    </a:solidFill>
                    <a:sym typeface="+mn-ea"/>
                  </a:rPr>
                  <a:t>最短路径的结点。</a:t>
                </a:r>
                <a:endParaRPr lang="en-US" altLang="zh-CN" dirty="0">
                  <a:solidFill>
                    <a:schemeClr val="bg1"/>
                  </a:solidFill>
                  <a:sym typeface="+mn-ea"/>
                </a:endParaRPr>
              </a:p>
              <a:p>
                <a:pPr>
                  <a:lnSpc>
                    <a:spcPct val="110000"/>
                  </a:lnSpc>
                </a:pPr>
                <a:r>
                  <a:rPr lang="zh-CN" altLang="en-US" dirty="0">
                    <a:solidFill>
                      <a:schemeClr val="bg1"/>
                    </a:solidFill>
                    <a:sym typeface="+mn-ea"/>
                  </a:rPr>
                  <a:t>（</a:t>
                </a:r>
                <a:r>
                  <a:rPr lang="en-US" altLang="zh-CN" dirty="0">
                    <a:solidFill>
                      <a:schemeClr val="bg1"/>
                    </a:solidFill>
                    <a:sym typeface="+mn-ea"/>
                  </a:rPr>
                  <a:t>1</a:t>
                </a:r>
                <a:r>
                  <a:rPr lang="zh-CN" altLang="en-US" dirty="0">
                    <a:solidFill>
                      <a:schemeClr val="bg1"/>
                    </a:solidFill>
                    <a:sym typeface="+mn-ea"/>
                  </a:rPr>
                  <a:t>）开始时，</a:t>
                </a:r>
                <a:r>
                  <a:rPr lang="en-US" altLang="zh-CN" dirty="0">
                    <a:solidFill>
                      <a:schemeClr val="bg1"/>
                    </a:solidFill>
                    <a:sym typeface="+mn-ea"/>
                  </a:rPr>
                  <a:t>S</a:t>
                </a:r>
                <a:r>
                  <a:rPr lang="zh-CN" altLang="en-US" dirty="0">
                    <a:solidFill>
                      <a:schemeClr val="bg1"/>
                    </a:solidFill>
                    <a:sym typeface="+mn-ea"/>
                  </a:rPr>
                  <a:t>是空集，源点的距离设为</a:t>
                </a:r>
                <a:r>
                  <a:rPr lang="en-US" altLang="zh-CN" dirty="0">
                    <a:solidFill>
                      <a:schemeClr val="bg1"/>
                    </a:solidFill>
                    <a:sym typeface="+mn-ea"/>
                  </a:rPr>
                  <a:t>0</a:t>
                </a:r>
                <a:r>
                  <a:rPr lang="zh-CN" altLang="en-US" dirty="0">
                    <a:solidFill>
                      <a:schemeClr val="bg1"/>
                    </a:solidFill>
                    <a:sym typeface="+mn-ea"/>
                  </a:rPr>
                  <a:t>，其它所有结点的距离都是</a:t>
                </a:r>
                <a14:m>
                  <m:oMath xmlns:m="http://schemas.openxmlformats.org/officeDocument/2006/math">
                    <m:r>
                      <a:rPr lang="en-US" altLang="zh-CN" smtClean="0">
                        <a:solidFill>
                          <a:schemeClr val="bg1"/>
                        </a:solidFill>
                        <a:latin typeface="Cambria Math" panose="02040503050406030204" pitchFamily="18" charset="0"/>
                        <a:sym typeface="+mn-ea"/>
                      </a:rPr>
                      <m:t>+</m:t>
                    </m:r>
                    <m:r>
                      <a:rPr lang="zh-CN" altLang="en-US" i="1" smtClean="0">
                        <a:solidFill>
                          <a:schemeClr val="bg1"/>
                        </a:solidFill>
                        <a:latin typeface="Cambria Math" panose="02040503050406030204" pitchFamily="18" charset="0"/>
                        <a:sym typeface="+mn-ea"/>
                      </a:rPr>
                      <m:t>∞</m:t>
                    </m:r>
                  </m:oMath>
                </a14:m>
                <a:endParaRPr lang="en-US" altLang="zh-CN" dirty="0">
                  <a:solidFill>
                    <a:schemeClr val="bg1"/>
                  </a:solidFill>
                  <a:sym typeface="+mn-ea"/>
                </a:endParaRPr>
              </a:p>
              <a:p>
                <a:pPr>
                  <a:lnSpc>
                    <a:spcPct val="110000"/>
                  </a:lnSpc>
                </a:pPr>
                <a:r>
                  <a:rPr lang="zh-CN" altLang="en-US" dirty="0">
                    <a:solidFill>
                      <a:schemeClr val="bg1"/>
                    </a:solidFill>
                  </a:rPr>
                  <a:t>（</a:t>
                </a:r>
                <a:r>
                  <a:rPr lang="en-US" altLang="zh-CN" dirty="0">
                    <a:solidFill>
                      <a:schemeClr val="bg1"/>
                    </a:solidFill>
                  </a:rPr>
                  <a:t>2</a:t>
                </a:r>
                <a:r>
                  <a:rPr lang="zh-CN" altLang="en-US" dirty="0">
                    <a:solidFill>
                      <a:schemeClr val="bg1"/>
                    </a:solidFill>
                  </a:rPr>
                  <a:t>）如果点集</a:t>
                </a:r>
                <a:r>
                  <a:rPr lang="en-US" altLang="zh-CN" dirty="0">
                    <a:solidFill>
                      <a:schemeClr val="bg1"/>
                    </a:solidFill>
                  </a:rPr>
                  <a:t>V-S</a:t>
                </a:r>
                <a:r>
                  <a:rPr lang="zh-CN" altLang="en-US" dirty="0">
                    <a:solidFill>
                      <a:schemeClr val="bg1"/>
                    </a:solidFill>
                  </a:rPr>
                  <a:t>不为空，则从中取出离源点</a:t>
                </a:r>
                <a:r>
                  <a:rPr lang="zh-CN" altLang="en-US" dirty="0">
                    <a:solidFill>
                      <a:srgbClr val="FFFF00"/>
                    </a:solidFill>
                  </a:rPr>
                  <a:t>距离最小</a:t>
                </a:r>
                <a:r>
                  <a:rPr lang="zh-CN" altLang="en-US" dirty="0">
                    <a:solidFill>
                      <a:schemeClr val="bg1"/>
                    </a:solidFill>
                  </a:rPr>
                  <a:t>的结点</a:t>
                </a:r>
                <a:r>
                  <a:rPr lang="en-US" altLang="zh-CN" dirty="0">
                    <a:solidFill>
                      <a:schemeClr val="bg1"/>
                    </a:solidFill>
                  </a:rPr>
                  <a:t>v</a:t>
                </a:r>
                <a:r>
                  <a:rPr lang="zh-CN" altLang="en-US" dirty="0">
                    <a:solidFill>
                      <a:schemeClr val="bg1"/>
                    </a:solidFill>
                  </a:rPr>
                  <a:t>，放入</a:t>
                </a:r>
                <a:r>
                  <a:rPr lang="en-US" altLang="zh-CN" dirty="0">
                    <a:solidFill>
                      <a:schemeClr val="bg1"/>
                    </a:solidFill>
                  </a:rPr>
                  <a:t>S</a:t>
                </a:r>
                <a:r>
                  <a:rPr lang="zh-CN" altLang="en-US" dirty="0">
                    <a:solidFill>
                      <a:schemeClr val="bg1"/>
                    </a:solidFill>
                  </a:rPr>
                  <a:t>中，执行操作</a:t>
                </a:r>
                <a:r>
                  <a:rPr lang="en-US" altLang="zh-CN" dirty="0">
                    <a:solidFill>
                      <a:schemeClr val="bg1"/>
                    </a:solidFill>
                  </a:rPr>
                  <a:t>(3)</a:t>
                </a:r>
                <a:r>
                  <a:rPr lang="zh-CN" altLang="en-US" dirty="0">
                    <a:solidFill>
                      <a:schemeClr val="bg1"/>
                    </a:solidFill>
                  </a:rPr>
                  <a:t>；否则所有结点离源点的最短路径计算完毕，结束处理</a:t>
                </a:r>
                <a:endParaRPr lang="en-US" altLang="zh-CN" dirty="0">
                  <a:solidFill>
                    <a:schemeClr val="bg1"/>
                  </a:solidFill>
                </a:endParaRPr>
              </a:p>
              <a:p>
                <a:pPr>
                  <a:lnSpc>
                    <a:spcPct val="110000"/>
                  </a:lnSpc>
                </a:pPr>
                <a:r>
                  <a:rPr lang="zh-CN" altLang="en-US" dirty="0">
                    <a:solidFill>
                      <a:schemeClr val="bg1"/>
                    </a:solidFill>
                  </a:rPr>
                  <a:t>（</a:t>
                </a:r>
                <a:r>
                  <a:rPr lang="en-US" altLang="zh-CN" dirty="0">
                    <a:solidFill>
                      <a:schemeClr val="bg1"/>
                    </a:solidFill>
                  </a:rPr>
                  <a:t>3</a:t>
                </a:r>
                <a:r>
                  <a:rPr lang="zh-CN" altLang="en-US" dirty="0">
                    <a:solidFill>
                      <a:schemeClr val="bg1"/>
                    </a:solidFill>
                  </a:rPr>
                  <a:t>）用</a:t>
                </a:r>
                <a:r>
                  <a:rPr lang="en-US" altLang="zh-CN" dirty="0">
                    <a:solidFill>
                      <a:schemeClr val="bg1"/>
                    </a:solidFill>
                  </a:rPr>
                  <a:t>v</a:t>
                </a:r>
                <a:r>
                  <a:rPr lang="zh-CN" altLang="en-US" dirty="0">
                    <a:solidFill>
                      <a:schemeClr val="bg1"/>
                    </a:solidFill>
                  </a:rPr>
                  <a:t>离源点的（最小）距离去更新其所有邻接结点的距离，回到</a:t>
                </a:r>
                <a:r>
                  <a:rPr lang="en-US" altLang="zh-CN" dirty="0">
                    <a:solidFill>
                      <a:schemeClr val="bg1"/>
                    </a:solidFill>
                  </a:rPr>
                  <a:t>(2)</a:t>
                </a:r>
                <a:endParaRPr lang="zh-CN" altLang="zh-CN" sz="2800" dirty="0">
                  <a:solidFill>
                    <a:schemeClr val="bg1"/>
                  </a:solidFill>
                </a:endParaRPr>
              </a:p>
              <a:p>
                <a:pPr>
                  <a:lnSpc>
                    <a:spcPct val="110000"/>
                  </a:lnSpc>
                </a:pPr>
                <a:endParaRPr lang="en-US" altLang="zh-CN" sz="2800" dirty="0">
                  <a:solidFill>
                    <a:schemeClr val="bg1"/>
                  </a:solidFill>
                </a:endParaRPr>
              </a:p>
            </p:txBody>
          </p:sp>
        </mc:Choice>
        <mc:Fallback xmlns="">
          <p:sp>
            <p:nvSpPr>
              <p:cNvPr id="13" name="内容占位符 4">
                <a:extLst>
                  <a:ext uri="{FF2B5EF4-FFF2-40B4-BE49-F238E27FC236}">
                    <a16:creationId xmlns:a16="http://schemas.microsoft.com/office/drawing/2014/main" id="{CB05340C-C702-7D3E-1851-0B89F75EA9EE}"/>
                  </a:ext>
                </a:extLst>
              </p:cNvPr>
              <p:cNvSpPr txBox="1">
                <a:spLocks noRot="1" noChangeAspect="1" noMove="1" noResize="1" noEditPoints="1" noAdjustHandles="1" noChangeArrowheads="1" noChangeShapeType="1" noTextEdit="1"/>
              </p:cNvSpPr>
              <p:nvPr/>
            </p:nvSpPr>
            <p:spPr>
              <a:xfrm>
                <a:off x="501015" y="1582571"/>
                <a:ext cx="4947569" cy="4021939"/>
              </a:xfrm>
              <a:prstGeom prst="rect">
                <a:avLst/>
              </a:prstGeom>
              <a:blipFill>
                <a:blip r:embed="rId2"/>
                <a:stretch>
                  <a:fillRect l="-1279" t="-629" r="-6394"/>
                </a:stretch>
              </a:blipFill>
            </p:spPr>
            <p:txBody>
              <a:bodyPr/>
              <a:lstStyle/>
              <a:p>
                <a:r>
                  <a:rPr lang="zh-CN" altLang="en-US">
                    <a:noFill/>
                  </a:rPr>
                  <a:t> </a:t>
                </a:r>
              </a:p>
            </p:txBody>
          </p:sp>
        </mc:Fallback>
      </mc:AlternateContent>
      <p:sp>
        <p:nvSpPr>
          <p:cNvPr id="15" name="左箭头标注 14">
            <a:extLst>
              <a:ext uri="{FF2B5EF4-FFF2-40B4-BE49-F238E27FC236}">
                <a16:creationId xmlns:a16="http://schemas.microsoft.com/office/drawing/2014/main" id="{3E5A32BB-BF49-A2FE-309B-E9509BF95A5D}"/>
              </a:ext>
            </a:extLst>
          </p:cNvPr>
          <p:cNvSpPr/>
          <p:nvPr/>
        </p:nvSpPr>
        <p:spPr>
          <a:xfrm>
            <a:off x="5449115" y="1907759"/>
            <a:ext cx="785820" cy="3371563"/>
          </a:xfrm>
          <a:prstGeom prst="leftArrowCallout">
            <a:avLst>
              <a:gd name="adj1" fmla="val 38107"/>
              <a:gd name="adj2" fmla="val 33529"/>
              <a:gd name="adj3" fmla="val 15927"/>
              <a:gd name="adj4" fmla="val 745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latin typeface="Microsoft YaHei" panose="020B0503020204020204" pitchFamily="34" charset="-122"/>
                <a:ea typeface="Microsoft YaHei" panose="020B0503020204020204" pitchFamily="34" charset="-122"/>
              </a:rPr>
              <a:t>用优先队列优化查找</a:t>
            </a:r>
          </a:p>
        </p:txBody>
      </p:sp>
      <p:sp>
        <p:nvSpPr>
          <p:cNvPr id="16" name="文本框 15">
            <a:extLst>
              <a:ext uri="{FF2B5EF4-FFF2-40B4-BE49-F238E27FC236}">
                <a16:creationId xmlns:a16="http://schemas.microsoft.com/office/drawing/2014/main" id="{1C2D6443-A551-517C-E690-10576A53949D}"/>
              </a:ext>
            </a:extLst>
          </p:cNvPr>
          <p:cNvSpPr txBox="1"/>
          <p:nvPr/>
        </p:nvSpPr>
        <p:spPr>
          <a:xfrm>
            <a:off x="6290630" y="1257955"/>
            <a:ext cx="5267299" cy="707886"/>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问题</a:t>
            </a:r>
            <a:r>
              <a:rPr kumimoji="1" lang="en-US" altLang="zh-CN" sz="2000" b="1"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：一个结点什么时候被确定离源结点的最短距离（最短路径）？</a:t>
            </a:r>
            <a:endParaRPr kumimoji="1" lang="en-US" altLang="zh-CN" sz="20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C55C1CA1-0594-884D-212E-1476D365BC3C}"/>
              </a:ext>
            </a:extLst>
          </p:cNvPr>
          <p:cNvSpPr txBox="1"/>
          <p:nvPr/>
        </p:nvSpPr>
        <p:spPr>
          <a:xfrm>
            <a:off x="6597924" y="2117540"/>
            <a:ext cx="5093061" cy="400110"/>
          </a:xfrm>
          <a:prstGeom prst="rect">
            <a:avLst/>
          </a:prstGeom>
          <a:solidFill>
            <a:srgbClr val="009999"/>
          </a:solidFill>
        </p:spPr>
        <p:txBody>
          <a:bodyPr wrap="non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答</a:t>
            </a:r>
            <a:r>
              <a:rPr kumimoji="1" lang="zh-CN" altLang="en-US" sz="2000" dirty="0">
                <a:solidFill>
                  <a:schemeClr val="bg1"/>
                </a:solidFill>
                <a:latin typeface="Microsoft YaHei" panose="020B0503020204020204" pitchFamily="34" charset="-122"/>
                <a:ea typeface="Microsoft YaHei" panose="020B0503020204020204" pitchFamily="34" charset="-122"/>
              </a:rPr>
              <a:t>：当该结点</a:t>
            </a:r>
            <a:r>
              <a:rPr kumimoji="1" lang="zh-CN" altLang="en-US" sz="2000" dirty="0">
                <a:solidFill>
                  <a:srgbClr val="FFFF00"/>
                </a:solidFill>
                <a:latin typeface="Microsoft YaHei" panose="020B0503020204020204" pitchFamily="34" charset="-122"/>
                <a:ea typeface="Microsoft YaHei" panose="020B0503020204020204" pitchFamily="34" charset="-122"/>
              </a:rPr>
              <a:t>第一次</a:t>
            </a:r>
            <a:r>
              <a:rPr kumimoji="1" lang="zh-CN" altLang="en-US" sz="2000" dirty="0">
                <a:solidFill>
                  <a:schemeClr val="bg1"/>
                </a:solidFill>
                <a:latin typeface="Microsoft YaHei" panose="020B0503020204020204" pitchFamily="34" charset="-122"/>
                <a:ea typeface="Microsoft YaHei" panose="020B0503020204020204" pitchFamily="34" charset="-122"/>
              </a:rPr>
              <a:t>从最小堆中</a:t>
            </a:r>
            <a:r>
              <a:rPr kumimoji="1" lang="zh-CN" altLang="en-US" sz="2000" dirty="0">
                <a:solidFill>
                  <a:srgbClr val="FFFF00"/>
                </a:solidFill>
                <a:latin typeface="Microsoft YaHei" panose="020B0503020204020204" pitchFamily="34" charset="-122"/>
                <a:ea typeface="Microsoft YaHei" panose="020B0503020204020204" pitchFamily="34" charset="-122"/>
              </a:rPr>
              <a:t>取出</a:t>
            </a:r>
            <a:r>
              <a:rPr kumimoji="1" lang="zh-CN" altLang="en-US" sz="2000" dirty="0">
                <a:solidFill>
                  <a:schemeClr val="bg1"/>
                </a:solidFill>
                <a:latin typeface="Microsoft YaHei" panose="020B0503020204020204" pitchFamily="34" charset="-122"/>
                <a:ea typeface="Microsoft YaHei" panose="020B0503020204020204" pitchFamily="34" charset="-122"/>
              </a:rPr>
              <a:t>的时候</a:t>
            </a:r>
          </a:p>
        </p:txBody>
      </p:sp>
      <p:sp>
        <p:nvSpPr>
          <p:cNvPr id="6" name="文本框 5">
            <a:extLst>
              <a:ext uri="{FF2B5EF4-FFF2-40B4-BE49-F238E27FC236}">
                <a16:creationId xmlns:a16="http://schemas.microsoft.com/office/drawing/2014/main" id="{D580637B-2393-0F95-3A9C-FB3294AEF568}"/>
              </a:ext>
            </a:extLst>
          </p:cNvPr>
          <p:cNvSpPr txBox="1"/>
          <p:nvPr/>
        </p:nvSpPr>
        <p:spPr>
          <a:xfrm>
            <a:off x="6290630" y="2851400"/>
            <a:ext cx="6013185" cy="369332"/>
          </a:xfrm>
          <a:prstGeom prst="rect">
            <a:avLst/>
          </a:prstGeom>
          <a:noFill/>
        </p:spPr>
        <p:txBody>
          <a:bodyPr wrap="none" rtlCol="0">
            <a:spAutoFit/>
          </a:bodyPr>
          <a:lstStyle/>
          <a:p>
            <a:pPr marL="285750" indent="-28575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该结点比在队列中的其他所有结点离源点的距离更近！</a:t>
            </a:r>
          </a:p>
        </p:txBody>
      </p:sp>
      <p:sp>
        <p:nvSpPr>
          <p:cNvPr id="7" name="文本框 6">
            <a:extLst>
              <a:ext uri="{FF2B5EF4-FFF2-40B4-BE49-F238E27FC236}">
                <a16:creationId xmlns:a16="http://schemas.microsoft.com/office/drawing/2014/main" id="{2EE1DB86-5B2E-097C-25CF-6DEC35D98E39}"/>
              </a:ext>
            </a:extLst>
          </p:cNvPr>
          <p:cNvSpPr txBox="1"/>
          <p:nvPr/>
        </p:nvSpPr>
        <p:spPr>
          <a:xfrm>
            <a:off x="6290630" y="3265184"/>
            <a:ext cx="2887329" cy="369332"/>
          </a:xfrm>
          <a:prstGeom prst="rect">
            <a:avLst/>
          </a:prstGeom>
          <a:noFill/>
        </p:spPr>
        <p:txBody>
          <a:bodyPr wrap="none" rtlCol="0">
            <a:spAutoFit/>
          </a:bodyPr>
          <a:lstStyle/>
          <a:p>
            <a:pPr marL="285750" indent="-285750">
              <a:buFont typeface="Wingdings" pitchFamily="2" charset="2"/>
              <a:buChar char="Ø"/>
            </a:pPr>
            <a:r>
              <a:rPr kumimoji="1" lang="zh-CN" altLang="en-US" dirty="0">
                <a:latin typeface="Microsoft YaHei" panose="020B0503020204020204" pitchFamily="34" charset="-122"/>
                <a:ea typeface="Microsoft YaHei" panose="020B0503020204020204" pitchFamily="34" charset="-122"/>
              </a:rPr>
              <a:t>因此可以放入集合</a:t>
            </a:r>
            <a:r>
              <a:rPr kumimoji="1" lang="en-US" altLang="zh-CN" dirty="0">
                <a:latin typeface="Microsoft YaHei" panose="020B0503020204020204" pitchFamily="34" charset="-122"/>
                <a:ea typeface="Microsoft YaHei" panose="020B0503020204020204" pitchFamily="34" charset="-122"/>
              </a:rPr>
              <a:t>S</a:t>
            </a:r>
            <a:r>
              <a:rPr kumimoji="1" lang="zh-CN" altLang="en-US" dirty="0">
                <a:latin typeface="Microsoft YaHei" panose="020B0503020204020204" pitchFamily="34" charset="-122"/>
                <a:ea typeface="Microsoft YaHei" panose="020B0503020204020204" pitchFamily="34" charset="-122"/>
              </a:rPr>
              <a:t>中！</a:t>
            </a:r>
          </a:p>
        </p:txBody>
      </p:sp>
      <p:sp>
        <p:nvSpPr>
          <p:cNvPr id="8" name="文本框 7">
            <a:extLst>
              <a:ext uri="{FF2B5EF4-FFF2-40B4-BE49-F238E27FC236}">
                <a16:creationId xmlns:a16="http://schemas.microsoft.com/office/drawing/2014/main" id="{DEE37AB2-9748-FF94-0506-8884DF7CBDE1}"/>
              </a:ext>
            </a:extLst>
          </p:cNvPr>
          <p:cNvSpPr txBox="1"/>
          <p:nvPr/>
        </p:nvSpPr>
        <p:spPr>
          <a:xfrm>
            <a:off x="6423686" y="3859485"/>
            <a:ext cx="5267299"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问题</a:t>
            </a:r>
            <a:r>
              <a:rPr kumimoji="1" lang="en-US" altLang="zh-CN" sz="2000" b="1" dirty="0">
                <a:latin typeface="Microsoft YaHei" panose="020B0503020204020204" pitchFamily="34" charset="-122"/>
                <a:ea typeface="Microsoft YaHei" panose="020B0503020204020204" pitchFamily="34" charset="-122"/>
              </a:rPr>
              <a:t>2</a:t>
            </a:r>
            <a:r>
              <a:rPr kumimoji="1" lang="zh-CN" altLang="en-US" sz="2000" dirty="0">
                <a:latin typeface="Microsoft YaHei" panose="020B0503020204020204" pitchFamily="34" charset="-122"/>
                <a:ea typeface="Microsoft YaHei" panose="020B0503020204020204" pitchFamily="34" charset="-122"/>
              </a:rPr>
              <a:t>：一个结点可以入队（堆）多少次？</a:t>
            </a:r>
            <a:endParaRPr kumimoji="1" lang="en-US" altLang="zh-CN"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97CC3C56-32A9-6D5D-FE12-AE85D913B08E}"/>
              </a:ext>
            </a:extLst>
          </p:cNvPr>
          <p:cNvSpPr txBox="1"/>
          <p:nvPr/>
        </p:nvSpPr>
        <p:spPr>
          <a:xfrm>
            <a:off x="6290630" y="5967610"/>
            <a:ext cx="5533410" cy="400110"/>
          </a:xfrm>
          <a:prstGeom prst="rect">
            <a:avLst/>
          </a:prstGeom>
          <a:solidFill>
            <a:srgbClr val="009999"/>
          </a:solidFill>
        </p:spPr>
        <p:txBody>
          <a:bodyPr wrap="square" rtlCol="0">
            <a:spAutoFit/>
          </a:bodyPr>
          <a:lstStyle/>
          <a:p>
            <a:r>
              <a:rPr kumimoji="1" lang="zh-CN" altLang="en-US" sz="2000" b="1" dirty="0">
                <a:solidFill>
                  <a:schemeClr val="bg1"/>
                </a:solidFill>
                <a:latin typeface="Microsoft YaHei" panose="020B0503020204020204" pitchFamily="34" charset="-122"/>
                <a:ea typeface="Microsoft YaHei" panose="020B0503020204020204" pitchFamily="34" charset="-122"/>
              </a:rPr>
              <a:t>答</a:t>
            </a:r>
            <a:r>
              <a:rPr kumimoji="1" lang="zh-CN" altLang="en-US" sz="2000" dirty="0">
                <a:solidFill>
                  <a:schemeClr val="bg1"/>
                </a:solidFill>
                <a:latin typeface="Microsoft YaHei" panose="020B0503020204020204" pitchFamily="34" charset="-122"/>
                <a:ea typeface="Microsoft YaHei" panose="020B0503020204020204" pitchFamily="34" charset="-122"/>
              </a:rPr>
              <a:t>：最坏情况下，入队次数等于该结点的入度！</a:t>
            </a:r>
            <a:endParaRPr kumimoji="1" lang="en-US" altLang="zh-CN" sz="20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B3CCDCE-ECAF-A030-68A1-9976F710996A}"/>
                  </a:ext>
                </a:extLst>
              </p:cNvPr>
              <p:cNvSpPr txBox="1"/>
              <p:nvPr/>
            </p:nvSpPr>
            <p:spPr>
              <a:xfrm>
                <a:off x="6798353" y="4347043"/>
                <a:ext cx="5133657" cy="1477328"/>
              </a:xfrm>
              <a:prstGeom prst="rect">
                <a:avLst/>
              </a:prstGeom>
              <a:noFill/>
            </p:spPr>
            <p:txBody>
              <a:bodyPr wrap="square">
                <a:spAutoFit/>
              </a:bodyPr>
              <a:lstStyle/>
              <a:p>
                <a:r>
                  <a:rPr kumimoji="1" lang="zh-CN" altLang="en-US" sz="1800" b="1" dirty="0">
                    <a:solidFill>
                      <a:schemeClr val="tx1"/>
                    </a:solidFill>
                    <a:latin typeface="Microsoft YaHei" panose="020B0503020204020204" pitchFamily="34" charset="-122"/>
                    <a:ea typeface="Microsoft YaHei" panose="020B0503020204020204" pitchFamily="34" charset="-122"/>
                  </a:rPr>
                  <a:t>分析</a:t>
                </a:r>
                <a:r>
                  <a:rPr kumimoji="1" lang="zh-CN" altLang="en-US" sz="1800" dirty="0">
                    <a:solidFill>
                      <a:schemeClr val="tx1"/>
                    </a:solidFill>
                    <a:latin typeface="Microsoft YaHei" panose="020B0503020204020204" pitchFamily="34" charset="-122"/>
                    <a:ea typeface="Microsoft YaHei" panose="020B0503020204020204" pitchFamily="34" charset="-122"/>
                  </a:rPr>
                  <a:t>：开始时，所有结点的距离设为</a:t>
                </a:r>
                <a:r>
                  <a:rPr kumimoji="1" lang="en-US" altLang="zh-CN" sz="1800" dirty="0">
                    <a:solidFill>
                      <a:schemeClr val="tx1"/>
                    </a:solidFill>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1800" i="1" smtClean="0">
                        <a:solidFill>
                          <a:schemeClr val="tx1"/>
                        </a:solidFill>
                        <a:latin typeface="Cambria Math" panose="02040503050406030204" pitchFamily="18" charset="0"/>
                        <a:ea typeface="Cambria Math" panose="02040503050406030204" pitchFamily="18" charset="0"/>
                      </a:rPr>
                      <m:t>∞</m:t>
                    </m:r>
                  </m:oMath>
                </a14:m>
                <a:r>
                  <a:rPr kumimoji="1" lang="zh-CN" altLang="en-US" sz="1800" dirty="0">
                    <a:solidFill>
                      <a:schemeClr val="tx1"/>
                    </a:solidFill>
                    <a:latin typeface="Microsoft YaHei" panose="020B0503020204020204" pitchFamily="34" charset="-122"/>
                    <a:ea typeface="Microsoft YaHei" panose="020B0503020204020204" pitchFamily="34" charset="-122"/>
                  </a:rPr>
                  <a:t>。</a:t>
                </a:r>
                <a:endParaRPr kumimoji="1" lang="en-US" altLang="zh-CN" sz="1800" dirty="0">
                  <a:solidFill>
                    <a:schemeClr val="tx1"/>
                  </a:solidFill>
                  <a:latin typeface="Microsoft YaHei" panose="020B0503020204020204" pitchFamily="34" charset="-122"/>
                  <a:ea typeface="Microsoft YaHei" panose="020B0503020204020204" pitchFamily="34" charset="-122"/>
                </a:endParaRPr>
              </a:p>
              <a:p>
                <a:r>
                  <a:rPr kumimoji="1" lang="zh-CN" altLang="en-US" sz="1800" dirty="0">
                    <a:solidFill>
                      <a:schemeClr val="tx1"/>
                    </a:solidFill>
                    <a:latin typeface="Microsoft YaHei" panose="020B0503020204020204" pitchFamily="34" charset="-122"/>
                    <a:ea typeface="Microsoft YaHei" panose="020B0503020204020204" pitchFamily="34" charset="-122"/>
                  </a:rPr>
                  <a:t>          结点入队的</a:t>
                </a:r>
                <a:r>
                  <a:rPr kumimoji="1" lang="zh-CN" altLang="en-US" sz="1800" dirty="0">
                    <a:solidFill>
                      <a:srgbClr val="FF0000"/>
                    </a:solidFill>
                    <a:latin typeface="Microsoft YaHei" panose="020B0503020204020204" pitchFamily="34" charset="-122"/>
                    <a:ea typeface="Microsoft YaHei" panose="020B0503020204020204" pitchFamily="34" charset="-122"/>
                  </a:rPr>
                  <a:t>充分必要条件</a:t>
                </a:r>
                <a:r>
                  <a:rPr kumimoji="1" lang="zh-CN" altLang="en-US" sz="1800" dirty="0">
                    <a:solidFill>
                      <a:schemeClr val="tx1"/>
                    </a:solidFill>
                    <a:latin typeface="Microsoft YaHei" panose="020B0503020204020204" pitchFamily="34" charset="-122"/>
                    <a:ea typeface="Microsoft YaHei" panose="020B0503020204020204" pitchFamily="34" charset="-122"/>
                  </a:rPr>
                  <a:t>：</a:t>
                </a:r>
                <a:endParaRPr kumimoji="1" lang="en-US" altLang="zh-CN" sz="1800" dirty="0">
                  <a:solidFill>
                    <a:schemeClr val="tx1"/>
                  </a:solidFill>
                  <a:latin typeface="Microsoft YaHei" panose="020B0503020204020204" pitchFamily="34" charset="-122"/>
                  <a:ea typeface="Microsoft YaHei" panose="020B0503020204020204" pitchFamily="34" charset="-122"/>
                </a:endParaRPr>
              </a:p>
              <a:p>
                <a:pPr marL="1257300" lvl="2" indent="-342900">
                  <a:buFont typeface="Wingdings" pitchFamily="2" charset="2"/>
                  <a:buChar char="Ø"/>
                </a:pPr>
                <a:r>
                  <a:rPr kumimoji="1" lang="zh-CN" altLang="en-US" dirty="0">
                    <a:solidFill>
                      <a:schemeClr val="tx1"/>
                    </a:solidFill>
                    <a:latin typeface="Microsoft YaHei" panose="020B0503020204020204" pitchFamily="34" charset="-122"/>
                    <a:ea typeface="Microsoft YaHei" panose="020B0503020204020204" pitchFamily="34" charset="-122"/>
                  </a:rPr>
                  <a:t>与它相邻的某个结点</a:t>
                </a:r>
                <a:r>
                  <a:rPr kumimoji="1" lang="zh-CN" altLang="en-US" dirty="0">
                    <a:solidFill>
                      <a:srgbClr val="0000FF"/>
                    </a:solidFill>
                    <a:latin typeface="Microsoft YaHei" panose="020B0503020204020204" pitchFamily="34" charset="-122"/>
                    <a:ea typeface="Microsoft YaHei" panose="020B0503020204020204" pitchFamily="34" charset="-122"/>
                  </a:rPr>
                  <a:t>确定了</a:t>
                </a:r>
                <a:r>
                  <a:rPr kumimoji="1" lang="zh-CN" altLang="en-US" dirty="0">
                    <a:solidFill>
                      <a:schemeClr val="tx1"/>
                    </a:solidFill>
                    <a:latin typeface="Microsoft YaHei" panose="020B0503020204020204" pitchFamily="34" charset="-122"/>
                    <a:ea typeface="Microsoft YaHei" panose="020B0503020204020204" pitchFamily="34" charset="-122"/>
                  </a:rPr>
                  <a:t>最短距离</a:t>
                </a:r>
                <a:endParaRPr kumimoji="1" lang="en-US" altLang="zh-CN" dirty="0">
                  <a:solidFill>
                    <a:schemeClr val="tx1"/>
                  </a:solidFill>
                  <a:latin typeface="Microsoft YaHei" panose="020B0503020204020204" pitchFamily="34" charset="-122"/>
                  <a:ea typeface="Microsoft YaHei" panose="020B0503020204020204" pitchFamily="34" charset="-122"/>
                </a:endParaRPr>
              </a:p>
              <a:p>
                <a:pPr marL="1257300" lvl="2" indent="-342900">
                  <a:buFont typeface="Wingdings" pitchFamily="2" charset="2"/>
                  <a:buChar char="Ø"/>
                </a:pPr>
                <a:r>
                  <a:rPr kumimoji="1" lang="zh-CN" altLang="en-US" dirty="0">
                    <a:solidFill>
                      <a:schemeClr val="tx1"/>
                    </a:solidFill>
                    <a:latin typeface="Microsoft YaHei" panose="020B0503020204020204" pitchFamily="34" charset="-122"/>
                    <a:ea typeface="Microsoft YaHei" panose="020B0503020204020204" pitchFamily="34" charset="-122"/>
                  </a:rPr>
                  <a:t>经过与它相邻接的结点能够</a:t>
                </a:r>
                <a:r>
                  <a:rPr kumimoji="1" lang="zh-CN" altLang="en-US" dirty="0">
                    <a:solidFill>
                      <a:srgbClr val="0000FF"/>
                    </a:solidFill>
                    <a:latin typeface="Microsoft YaHei" panose="020B0503020204020204" pitchFamily="34" charset="-122"/>
                    <a:ea typeface="Microsoft YaHei" panose="020B0503020204020204" pitchFamily="34" charset="-122"/>
                  </a:rPr>
                  <a:t>减小</a:t>
                </a:r>
                <a:r>
                  <a:rPr kumimoji="1" lang="zh-CN" altLang="en-US" dirty="0">
                    <a:latin typeface="Microsoft YaHei" panose="020B0503020204020204" pitchFamily="34" charset="-122"/>
                    <a:ea typeface="Microsoft YaHei" panose="020B0503020204020204" pitchFamily="34" charset="-122"/>
                  </a:rPr>
                  <a:t>（松弛）</a:t>
                </a:r>
                <a:r>
                  <a:rPr kumimoji="1" lang="zh-CN" altLang="en-US" dirty="0">
                    <a:solidFill>
                      <a:schemeClr val="tx1"/>
                    </a:solidFill>
                    <a:latin typeface="Microsoft YaHei" panose="020B0503020204020204" pitchFamily="34" charset="-122"/>
                    <a:ea typeface="Microsoft YaHei" panose="020B0503020204020204" pitchFamily="34" charset="-122"/>
                  </a:rPr>
                  <a:t>该结点离源点的距离</a:t>
                </a:r>
                <a:r>
                  <a:rPr kumimoji="1" lang="zh-CN" altLang="en-US" dirty="0">
                    <a:latin typeface="Microsoft YaHei" panose="020B0503020204020204" pitchFamily="34" charset="-122"/>
                    <a:ea typeface="Microsoft YaHei" panose="020B0503020204020204" pitchFamily="34" charset="-122"/>
                  </a:rPr>
                  <a:t>（</a:t>
                </a:r>
                <a:r>
                  <a:rPr kumimoji="1" lang="zh-CN" altLang="en-US" dirty="0">
                    <a:solidFill>
                      <a:srgbClr val="C00000"/>
                    </a:solidFill>
                    <a:latin typeface="Microsoft YaHei" panose="020B0503020204020204" pitchFamily="34" charset="-122"/>
                    <a:ea typeface="Microsoft YaHei" panose="020B0503020204020204" pitchFamily="34" charset="-122"/>
                  </a:rPr>
                  <a:t>新路径！</a:t>
                </a:r>
                <a:r>
                  <a:rPr kumimoji="1" lang="zh-CN" altLang="en-US" dirty="0">
                    <a:latin typeface="Microsoft YaHei" panose="020B0503020204020204" pitchFamily="34" charset="-122"/>
                    <a:ea typeface="Microsoft YaHei" panose="020B0503020204020204" pitchFamily="34" charset="-122"/>
                  </a:rPr>
                  <a:t>）</a:t>
                </a:r>
                <a:endParaRPr kumimoji="1" lang="en-US" altLang="zh-CN" dirty="0">
                  <a:solidFill>
                    <a:schemeClr val="tx1"/>
                  </a:solidFill>
                  <a:latin typeface="Microsoft YaHei" panose="020B0503020204020204" pitchFamily="34" charset="-122"/>
                  <a:ea typeface="Microsoft YaHei" panose="020B0503020204020204" pitchFamily="34" charset="-122"/>
                </a:endParaRPr>
              </a:p>
            </p:txBody>
          </p:sp>
        </mc:Choice>
        <mc:Fallback xmlns="">
          <p:sp>
            <p:nvSpPr>
              <p:cNvPr id="11" name="文本框 10">
                <a:extLst>
                  <a:ext uri="{FF2B5EF4-FFF2-40B4-BE49-F238E27FC236}">
                    <a16:creationId xmlns:a16="http://schemas.microsoft.com/office/drawing/2014/main" id="{CB3CCDCE-ECAF-A030-68A1-9976F710996A}"/>
                  </a:ext>
                </a:extLst>
              </p:cNvPr>
              <p:cNvSpPr txBox="1">
                <a:spLocks noRot="1" noChangeAspect="1" noMove="1" noResize="1" noEditPoints="1" noAdjustHandles="1" noChangeArrowheads="1" noChangeShapeType="1" noTextEdit="1"/>
              </p:cNvSpPr>
              <p:nvPr/>
            </p:nvSpPr>
            <p:spPr>
              <a:xfrm>
                <a:off x="6798353" y="4347043"/>
                <a:ext cx="5133657" cy="1477328"/>
              </a:xfrm>
              <a:prstGeom prst="rect">
                <a:avLst/>
              </a:prstGeom>
              <a:blipFill>
                <a:blip r:embed="rId3"/>
                <a:stretch>
                  <a:fillRect l="-988" t="-1709" r="-4691" b="-5983"/>
                </a:stretch>
              </a:blipFill>
            </p:spPr>
            <p:txBody>
              <a:bodyPr/>
              <a:lstStyle/>
              <a:p>
                <a:r>
                  <a:rPr lang="zh-CN" altLang="en-US">
                    <a:noFill/>
                  </a:rPr>
                  <a:t> </a:t>
                </a:r>
              </a:p>
            </p:txBody>
          </p:sp>
        </mc:Fallback>
      </mc:AlternateContent>
      <p:sp>
        <p:nvSpPr>
          <p:cNvPr id="14" name="下箭头 13">
            <a:extLst>
              <a:ext uri="{FF2B5EF4-FFF2-40B4-BE49-F238E27FC236}">
                <a16:creationId xmlns:a16="http://schemas.microsoft.com/office/drawing/2014/main" id="{7FDCAF54-37DE-6F0B-C121-FCC5DA15D834}"/>
              </a:ext>
            </a:extLst>
          </p:cNvPr>
          <p:cNvSpPr/>
          <p:nvPr/>
        </p:nvSpPr>
        <p:spPr>
          <a:xfrm>
            <a:off x="8631936" y="2572514"/>
            <a:ext cx="896112" cy="2605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2CC5A0FE-6BCA-7ACA-0D82-874E82445AC5}"/>
              </a:ext>
            </a:extLst>
          </p:cNvPr>
          <p:cNvSpPr txBox="1"/>
          <p:nvPr/>
        </p:nvSpPr>
        <p:spPr>
          <a:xfrm>
            <a:off x="584225" y="5824371"/>
            <a:ext cx="4219425" cy="707886"/>
          </a:xfrm>
          <a:prstGeom prst="rect">
            <a:avLst/>
          </a:prstGeom>
          <a:noFill/>
        </p:spPr>
        <p:txBody>
          <a:bodyPr wrap="none" rtlCol="0">
            <a:spAutoFit/>
          </a:bodyPr>
          <a:lstStyle/>
          <a:p>
            <a:pPr marL="342900" indent="-342900">
              <a:buFont typeface="Arial" panose="020B0604020202020204" pitchFamily="34" charset="0"/>
              <a:buChar char="•"/>
            </a:pPr>
            <a:r>
              <a:rPr kumimoji="1" lang="zh-CN" altLang="en-US" sz="2000" dirty="0"/>
              <a:t>时间复杂度：</a:t>
            </a:r>
            <a:r>
              <a:rPr kumimoji="1" lang="en-US" altLang="zh-CN" sz="2000" dirty="0"/>
              <a:t>O(|V|</a:t>
            </a:r>
            <a:r>
              <a:rPr kumimoji="1" lang="zh-CN" altLang="en-US" sz="2000" dirty="0"/>
              <a:t> </a:t>
            </a:r>
            <a:r>
              <a:rPr kumimoji="1" lang="en-US" altLang="zh-CN" sz="2000" dirty="0"/>
              <a:t>+</a:t>
            </a:r>
            <a:r>
              <a:rPr kumimoji="1" lang="zh-CN" altLang="en-US" sz="2000" dirty="0"/>
              <a:t> </a:t>
            </a:r>
            <a:r>
              <a:rPr kumimoji="1" lang="en-US" altLang="zh-CN" sz="2000" dirty="0"/>
              <a:t>|</a:t>
            </a:r>
            <a:r>
              <a:rPr kumimoji="1" lang="en-US" altLang="zh-CN" sz="2000" dirty="0" err="1"/>
              <a:t>E|log</a:t>
            </a:r>
            <a:r>
              <a:rPr kumimoji="1" lang="en-US" altLang="zh-CN" sz="2000" dirty="0"/>
              <a:t>(|E|))</a:t>
            </a:r>
          </a:p>
          <a:p>
            <a:pPr marL="342900" indent="-342900">
              <a:buFont typeface="Arial" panose="020B0604020202020204" pitchFamily="34" charset="0"/>
              <a:buChar char="•"/>
            </a:pPr>
            <a:r>
              <a:rPr kumimoji="1" lang="zh-CN" altLang="en-US" sz="2000" dirty="0"/>
              <a:t>空间复杂度：</a:t>
            </a:r>
            <a:r>
              <a:rPr kumimoji="1" lang="en-US" altLang="zh-CN" sz="2000" dirty="0"/>
              <a:t>O(|V|+|E|)</a:t>
            </a:r>
          </a:p>
        </p:txBody>
      </p:sp>
      <p:sp>
        <p:nvSpPr>
          <p:cNvPr id="19" name="标题 1">
            <a:extLst>
              <a:ext uri="{FF2B5EF4-FFF2-40B4-BE49-F238E27FC236}">
                <a16:creationId xmlns:a16="http://schemas.microsoft.com/office/drawing/2014/main" id="{5650F81C-C398-0AF2-40B4-6AC7E54BEBC7}"/>
              </a:ext>
            </a:extLst>
          </p:cNvPr>
          <p:cNvSpPr>
            <a:spLocks noGrp="1"/>
          </p:cNvSpPr>
          <p:nvPr>
            <p:ph type="title"/>
          </p:nvPr>
        </p:nvSpPr>
        <p:spPr/>
        <p:txBody>
          <a:bodyPr/>
          <a:lstStyle/>
          <a:p>
            <a:r>
              <a:rPr lang="zh-CN" altLang="en-US" dirty="0"/>
              <a:t>Dijkstra算法的优化：邻接表</a:t>
            </a:r>
            <a:r>
              <a:rPr lang="en-US" altLang="zh-CN" dirty="0"/>
              <a:t>+</a:t>
            </a:r>
            <a:r>
              <a:rPr lang="zh-CN" altLang="en-US" dirty="0"/>
              <a:t>优先队列（最小堆）</a:t>
            </a:r>
          </a:p>
        </p:txBody>
      </p:sp>
    </p:spTree>
    <p:extLst>
      <p:ext uri="{BB962C8B-B14F-4D97-AF65-F5344CB8AC3E}">
        <p14:creationId xmlns:p14="http://schemas.microsoft.com/office/powerpoint/2010/main" val="37482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6" grpId="0"/>
      <p:bldP spid="7" grpId="0"/>
      <p:bldP spid="8" grpId="0"/>
      <p:bldP spid="9" grpId="0" animBg="1"/>
      <p:bldP spid="11" grpId="0"/>
      <p:bldP spid="14" grpId="0" animBg="1"/>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4A4B659-AA76-3CBF-454D-FE4CE1F1B737}"/>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假设有向图弱连通，从源点可以到达其他所有结点。关于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Dijkstra</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算法，下面哪些描述是正确的？</a:t>
            </a:r>
          </a:p>
        </p:txBody>
      </p:sp>
      <p:sp>
        <p:nvSpPr>
          <p:cNvPr id="14" name="文本框 13">
            <a:extLst>
              <a:ext uri="{FF2B5EF4-FFF2-40B4-BE49-F238E27FC236}">
                <a16:creationId xmlns:a16="http://schemas.microsoft.com/office/drawing/2014/main" id="{5792B21B-7D2D-4A4C-7B39-329C1E054132}"/>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假设一个结点多次入队，则第一次入队时的距离最长</a:t>
            </a:r>
          </a:p>
        </p:txBody>
      </p:sp>
      <p:sp>
        <p:nvSpPr>
          <p:cNvPr id="15" name="文本框 14">
            <a:extLst>
              <a:ext uri="{FF2B5EF4-FFF2-40B4-BE49-F238E27FC236}">
                <a16:creationId xmlns:a16="http://schemas.microsoft.com/office/drawing/2014/main" id="{760852C2-6042-1BAE-2825-57238681159A}"/>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如果结点的入度大于</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，则一定多次入队</a:t>
            </a:r>
          </a:p>
        </p:txBody>
      </p:sp>
      <p:sp>
        <p:nvSpPr>
          <p:cNvPr id="16" name="文本框 15">
            <a:extLst>
              <a:ext uri="{FF2B5EF4-FFF2-40B4-BE49-F238E27FC236}">
                <a16:creationId xmlns:a16="http://schemas.microsoft.com/office/drawing/2014/main" id="{FEB273D6-6706-BBA0-093E-B04F20BBD6B3}"/>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Dijkstra</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算法也适用于无向图</a:t>
            </a:r>
          </a:p>
        </p:txBody>
      </p:sp>
      <p:sp>
        <p:nvSpPr>
          <p:cNvPr id="17" name="文本框 16">
            <a:extLst>
              <a:ext uri="{FF2B5EF4-FFF2-40B4-BE49-F238E27FC236}">
                <a16:creationId xmlns:a16="http://schemas.microsoft.com/office/drawing/2014/main" id="{98D01112-E286-8DF5-9D6C-CD2B1FB84CC8}"/>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如果图中所有边的权重相同，则结点最多入队一次</a:t>
            </a:r>
          </a:p>
        </p:txBody>
      </p:sp>
      <p:sp>
        <p:nvSpPr>
          <p:cNvPr id="18" name="矩形 17">
            <a:extLst>
              <a:ext uri="{FF2B5EF4-FFF2-40B4-BE49-F238E27FC236}">
                <a16:creationId xmlns:a16="http://schemas.microsoft.com/office/drawing/2014/main" id="{6DEDF620-5340-63E1-D6B5-93DF1425D311}"/>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88BD89D8-5D0E-A719-E48E-943BD7C06EBF}"/>
              </a:ext>
            </a:extLst>
          </p:cNvPr>
          <p:cNvSpPr>
            <a:spLocks noChangeAspect="1"/>
          </p:cNvSpPr>
          <p:nvPr>
            <p:custDataLst>
              <p:tags r:id="rId8"/>
            </p:custDataLst>
          </p:nvPr>
        </p:nvSpPr>
        <p:spPr>
          <a:xfrm>
            <a:off x="1571625" y="3707606"/>
            <a:ext cx="514350" cy="514350"/>
          </a:xfrm>
          <a:prstGeom prst="rect">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6D9A05F4-EA7E-E9A8-74F8-AB38E8BE2DF7}"/>
              </a:ext>
            </a:extLst>
          </p:cNvPr>
          <p:cNvSpPr>
            <a:spLocks noChangeAspect="1"/>
          </p:cNvSpPr>
          <p:nvPr>
            <p:custDataLst>
              <p:tags r:id="rId9"/>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20">
            <a:extLst>
              <a:ext uri="{FF2B5EF4-FFF2-40B4-BE49-F238E27FC236}">
                <a16:creationId xmlns:a16="http://schemas.microsoft.com/office/drawing/2014/main" id="{0960E8BC-CC8F-BA97-4592-B77E28C6A726}"/>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E6134A76-BF4C-AD5D-3A89-E06BC271D694}"/>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2" name="组合 11">
            <a:extLst>
              <a:ext uri="{FF2B5EF4-FFF2-40B4-BE49-F238E27FC236}">
                <a16:creationId xmlns:a16="http://schemas.microsoft.com/office/drawing/2014/main" id="{EEBE7CCB-09C6-82F6-E2C9-6728510334C1}"/>
              </a:ext>
            </a:extLst>
          </p:cNvPr>
          <p:cNvGrpSpPr/>
          <p:nvPr>
            <p:custDataLst>
              <p:tags r:id="rId1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F1CEBBA7-DC45-2C08-6DB3-CEADBEAA0F63}"/>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2F3A59C4-4851-3715-21A2-480209F2434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CEA01BFB-3EAE-05D7-BDFE-E2E741B673D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1" name="TipText">
              <a:extLst>
                <a:ext uri="{FF2B5EF4-FFF2-40B4-BE49-F238E27FC236}">
                  <a16:creationId xmlns:a16="http://schemas.microsoft.com/office/drawing/2014/main" id="{0B1F57FD-403C-87E4-5387-767EF3CAFFF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7" name="图片 6">
            <a:extLst>
              <a:ext uri="{FF2B5EF4-FFF2-40B4-BE49-F238E27FC236}">
                <a16:creationId xmlns:a16="http://schemas.microsoft.com/office/drawing/2014/main" id="{EFC3BB82-67B9-BC6C-3237-C73E36E57462}"/>
              </a:ext>
            </a:extLst>
          </p:cNvPr>
          <p:cNvPicPr>
            <a:picLocks/>
          </p:cNvPicPr>
          <p:nvPr>
            <p:custDataLst>
              <p:tags r:id="rId13"/>
            </p:custDataLst>
          </p:nvPr>
        </p:nvPicPr>
        <p:blipFill>
          <a:blip r:embed="rId20">
            <a:extLst>
              <a:ext uri="{28A0092B-C50C-407E-A947-70E740481C1C}">
                <a14:useLocalDpi xmlns:a14="http://schemas.microsoft.com/office/drawing/2010/main"/>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9813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问题建模</a:t>
            </a:r>
          </a:p>
        </p:txBody>
      </p:sp>
      <p:sp>
        <p:nvSpPr>
          <p:cNvPr id="3" name="副标题 2"/>
          <p:cNvSpPr>
            <a:spLocks noGrp="1"/>
          </p:cNvSpPr>
          <p:nvPr>
            <p:ph type="subTitle" idx="1"/>
          </p:nvPr>
        </p:nvSpPr>
        <p:spPr/>
        <p:txBody>
          <a:bodyPr/>
          <a:lstStyle/>
          <a:p>
            <a:r>
              <a:rPr lang="en-US" altLang="zh-CN" dirty="0"/>
              <a:t>8.1 </a:t>
            </a:r>
            <a:r>
              <a:rPr lang="zh-CN" altLang="en-US" dirty="0"/>
              <a:t>拓扑排序</a:t>
            </a:r>
          </a:p>
        </p:txBody>
      </p:sp>
      <p:sp>
        <p:nvSpPr>
          <p:cNvPr id="4" name="文本占位符 3"/>
          <p:cNvSpPr>
            <a:spLocks noGrp="1"/>
          </p:cNvSpPr>
          <p:nvPr>
            <p:ph type="body" idx="10"/>
          </p:nvPr>
        </p:nvSpPr>
        <p:spPr/>
        <p:txBody>
          <a:bodyPr/>
          <a:lstStyle/>
          <a:p>
            <a:r>
              <a:rPr lang="zh-CN" altLang="en-US" dirty="0"/>
              <a:t>数据结构</a:t>
            </a:r>
          </a:p>
        </p:txBody>
      </p:sp>
      <p:sp>
        <p:nvSpPr>
          <p:cNvPr id="5" name="内容占位符 4"/>
          <p:cNvSpPr>
            <a:spLocks noGrp="1"/>
          </p:cNvSpPr>
          <p:nvPr>
            <p:ph idx="11"/>
          </p:nvPr>
        </p:nvSpPr>
        <p:spPr>
          <a:xfrm>
            <a:off x="740089" y="1235277"/>
            <a:ext cx="11055325" cy="5057775"/>
          </a:xfrm>
        </p:spPr>
        <p:txBody>
          <a:bodyPr>
            <a:normAutofit/>
          </a:bodyPr>
          <a:lstStyle/>
          <a:p>
            <a:pPr>
              <a:lnSpc>
                <a:spcPct val="110000"/>
              </a:lnSpc>
            </a:pPr>
            <a:r>
              <a:rPr lang="zh-CN" altLang="en-US" sz="2400" b="1" dirty="0"/>
              <a:t>使用有向图表示课程关系</a:t>
            </a:r>
            <a:r>
              <a:rPr lang="zh-CN" altLang="en-US" sz="2400" dirty="0"/>
              <a:t>：将课程视为结点，将课程间的先修关系视为有向边</a:t>
            </a:r>
            <a:endParaRPr lang="en-US" altLang="zh-CN" sz="2400" dirty="0"/>
          </a:p>
        </p:txBody>
      </p:sp>
      <p:graphicFrame>
        <p:nvGraphicFramePr>
          <p:cNvPr id="6" name="表格 10"/>
          <p:cNvGraphicFramePr>
            <a:graphicFrameLocks noGrp="1"/>
          </p:cNvGraphicFramePr>
          <p:nvPr>
            <p:extLst>
              <p:ext uri="{D42A27DB-BD31-4B8C-83A1-F6EECF244321}">
                <p14:modId xmlns:p14="http://schemas.microsoft.com/office/powerpoint/2010/main" val="2600723677"/>
              </p:ext>
            </p:extLst>
          </p:nvPr>
        </p:nvGraphicFramePr>
        <p:xfrm>
          <a:off x="678569" y="1858562"/>
          <a:ext cx="10773342" cy="1381760"/>
        </p:xfrm>
        <a:graphic>
          <a:graphicData uri="http://schemas.openxmlformats.org/drawingml/2006/table">
            <a:tbl>
              <a:tblPr firstRow="1" bandRow="1">
                <a:tableStyleId>{5C22544A-7EE6-4342-B048-85BDC9FD1C3A}</a:tableStyleId>
              </a:tblPr>
              <a:tblGrid>
                <a:gridCol w="1197038">
                  <a:extLst>
                    <a:ext uri="{9D8B030D-6E8A-4147-A177-3AD203B41FA5}">
                      <a16:colId xmlns:a16="http://schemas.microsoft.com/office/drawing/2014/main" val="20000"/>
                    </a:ext>
                  </a:extLst>
                </a:gridCol>
                <a:gridCol w="1197038">
                  <a:extLst>
                    <a:ext uri="{9D8B030D-6E8A-4147-A177-3AD203B41FA5}">
                      <a16:colId xmlns:a16="http://schemas.microsoft.com/office/drawing/2014/main" val="20001"/>
                    </a:ext>
                  </a:extLst>
                </a:gridCol>
                <a:gridCol w="1197038">
                  <a:extLst>
                    <a:ext uri="{9D8B030D-6E8A-4147-A177-3AD203B41FA5}">
                      <a16:colId xmlns:a16="http://schemas.microsoft.com/office/drawing/2014/main" val="20002"/>
                    </a:ext>
                  </a:extLst>
                </a:gridCol>
                <a:gridCol w="1197038">
                  <a:extLst>
                    <a:ext uri="{9D8B030D-6E8A-4147-A177-3AD203B41FA5}">
                      <a16:colId xmlns:a16="http://schemas.microsoft.com/office/drawing/2014/main" val="20003"/>
                    </a:ext>
                  </a:extLst>
                </a:gridCol>
                <a:gridCol w="1197038">
                  <a:extLst>
                    <a:ext uri="{9D8B030D-6E8A-4147-A177-3AD203B41FA5}">
                      <a16:colId xmlns:a16="http://schemas.microsoft.com/office/drawing/2014/main" val="20004"/>
                    </a:ext>
                  </a:extLst>
                </a:gridCol>
                <a:gridCol w="1197038">
                  <a:extLst>
                    <a:ext uri="{9D8B030D-6E8A-4147-A177-3AD203B41FA5}">
                      <a16:colId xmlns:a16="http://schemas.microsoft.com/office/drawing/2014/main" val="20005"/>
                    </a:ext>
                  </a:extLst>
                </a:gridCol>
                <a:gridCol w="1197038">
                  <a:extLst>
                    <a:ext uri="{9D8B030D-6E8A-4147-A177-3AD203B41FA5}">
                      <a16:colId xmlns:a16="http://schemas.microsoft.com/office/drawing/2014/main" val="20006"/>
                    </a:ext>
                  </a:extLst>
                </a:gridCol>
                <a:gridCol w="1197038">
                  <a:extLst>
                    <a:ext uri="{9D8B030D-6E8A-4147-A177-3AD203B41FA5}">
                      <a16:colId xmlns:a16="http://schemas.microsoft.com/office/drawing/2014/main" val="20007"/>
                    </a:ext>
                  </a:extLst>
                </a:gridCol>
                <a:gridCol w="1197038">
                  <a:extLst>
                    <a:ext uri="{9D8B030D-6E8A-4147-A177-3AD203B41FA5}">
                      <a16:colId xmlns:a16="http://schemas.microsoft.com/office/drawing/2014/main" val="20008"/>
                    </a:ext>
                  </a:extLst>
                </a:gridCol>
              </a:tblGrid>
              <a:tr h="370840">
                <a:tc>
                  <a:txBody>
                    <a:bodyPr/>
                    <a:lstStyle/>
                    <a:p>
                      <a:r>
                        <a:rPr lang="zh-CN" altLang="en-US" b="1" dirty="0"/>
                        <a:t>课程名称</a:t>
                      </a:r>
                    </a:p>
                  </a:txBody>
                  <a:tcPr anchor="ctr"/>
                </a:tc>
                <a:tc>
                  <a:txBody>
                    <a:bodyPr/>
                    <a:lstStyle/>
                    <a:p>
                      <a:r>
                        <a:rPr lang="zh-CN" altLang="en-US" dirty="0"/>
                        <a:t>微积分</a:t>
                      </a:r>
                    </a:p>
                  </a:txBody>
                  <a:tcPr anchor="ctr"/>
                </a:tc>
                <a:tc>
                  <a:txBody>
                    <a:bodyPr/>
                    <a:lstStyle/>
                    <a:p>
                      <a:r>
                        <a:rPr lang="zh-CN" altLang="en-US" dirty="0"/>
                        <a:t>线性代数</a:t>
                      </a:r>
                    </a:p>
                  </a:txBody>
                  <a:tcPr anchor="ctr"/>
                </a:tc>
                <a:tc>
                  <a:txBody>
                    <a:bodyPr/>
                    <a:lstStyle/>
                    <a:p>
                      <a:r>
                        <a:rPr lang="zh-CN" altLang="en-US" dirty="0"/>
                        <a:t>概率论与数理统计</a:t>
                      </a:r>
                    </a:p>
                  </a:txBody>
                  <a:tcPr anchor="ctr"/>
                </a:tc>
                <a:tc>
                  <a:txBody>
                    <a:bodyPr/>
                    <a:lstStyle/>
                    <a:p>
                      <a:r>
                        <a:rPr lang="zh-CN" altLang="en-US" dirty="0"/>
                        <a:t>程序设计基础</a:t>
                      </a:r>
                    </a:p>
                  </a:txBody>
                  <a:tcPr anchor="ctr"/>
                </a:tc>
                <a:tc>
                  <a:txBody>
                    <a:bodyPr/>
                    <a:lstStyle/>
                    <a:p>
                      <a:r>
                        <a:rPr lang="zh-CN" altLang="en-US" dirty="0"/>
                        <a:t>数据结构</a:t>
                      </a:r>
                    </a:p>
                  </a:txBody>
                  <a:tcPr anchor="ctr"/>
                </a:tc>
                <a:tc>
                  <a:txBody>
                    <a:bodyPr/>
                    <a:lstStyle/>
                    <a:p>
                      <a:r>
                        <a:rPr lang="zh-CN" altLang="en-US" dirty="0"/>
                        <a:t>计算机组成原理</a:t>
                      </a:r>
                    </a:p>
                  </a:txBody>
                  <a:tcPr anchor="ctr"/>
                </a:tc>
                <a:tc>
                  <a:txBody>
                    <a:bodyPr/>
                    <a:lstStyle/>
                    <a:p>
                      <a:r>
                        <a:rPr lang="zh-CN" altLang="en-US" dirty="0"/>
                        <a:t>操作系统</a:t>
                      </a:r>
                    </a:p>
                  </a:txBody>
                  <a:tcPr anchor="ctr"/>
                </a:tc>
                <a:tc>
                  <a:txBody>
                    <a:bodyPr/>
                    <a:lstStyle/>
                    <a:p>
                      <a:r>
                        <a:rPr lang="zh-CN" altLang="en-US" dirty="0"/>
                        <a:t>计算机体系结构</a:t>
                      </a:r>
                    </a:p>
                  </a:txBody>
                  <a:tcPr anchor="ctr"/>
                </a:tc>
                <a:extLst>
                  <a:ext uri="{0D108BD9-81ED-4DB2-BD59-A6C34878D82A}">
                    <a16:rowId xmlns:a16="http://schemas.microsoft.com/office/drawing/2014/main" val="10000"/>
                  </a:ext>
                </a:extLst>
              </a:tr>
              <a:tr h="370840">
                <a:tc>
                  <a:txBody>
                    <a:bodyPr/>
                    <a:lstStyle/>
                    <a:p>
                      <a:r>
                        <a:rPr lang="zh-CN" altLang="en-US" b="1" dirty="0"/>
                        <a:t>课程代码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1</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2</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3</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5</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6</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7</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370840">
                <a:tc>
                  <a:txBody>
                    <a:bodyPr/>
                    <a:lstStyle/>
                    <a:p>
                      <a:r>
                        <a:rPr lang="zh-CN" altLang="en-US" b="1" dirty="0"/>
                        <a:t>先修课程</a:t>
                      </a:r>
                    </a:p>
                  </a:txBody>
                  <a:tcPr anchor="ctr"/>
                </a:tc>
                <a:tc>
                  <a:txBody>
                    <a:bodyPr/>
                    <a:lstStyle/>
                    <a:p>
                      <a:pPr algn="ctr"/>
                      <a:r>
                        <a:rPr lang="zh-CN" altLang="en-US" dirty="0"/>
                        <a:t>无</a:t>
                      </a:r>
                    </a:p>
                  </a:txBody>
                  <a:tcPr anchor="ctr"/>
                </a:tc>
                <a:tc>
                  <a:txBody>
                    <a:bodyPr/>
                    <a:lstStyle/>
                    <a:p>
                      <a:pPr algn="ctr"/>
                      <a:r>
                        <a:rPr lang="zh-CN" altLang="en-US" dirty="0"/>
                        <a:t>无</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r>
                        <a:rPr lang="zh-CN" altLang="en-US" sz="1800" kern="100" baseline="-25000" dirty="0">
                          <a:effectLst/>
                        </a:rPr>
                        <a:t>，</a:t>
                      </a:r>
                      <a:r>
                        <a:rPr lang="en-US" altLang="zh-CN" sz="1800" kern="100" dirty="0">
                          <a:effectLst/>
                        </a:rPr>
                        <a:t>C</a:t>
                      </a:r>
                      <a:r>
                        <a:rPr lang="en-US" altLang="zh-CN" sz="1800" kern="100" baseline="-25000" dirty="0">
                          <a:effectLst/>
                        </a:rPr>
                        <a:t>1</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algn="ctr"/>
                      <a:r>
                        <a:rPr lang="zh-CN" altLang="en-US" dirty="0"/>
                        <a:t>无</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0</a:t>
                      </a:r>
                      <a:r>
                        <a:rPr lang="zh-CN" altLang="zh-CN" sz="1800" kern="100" baseline="-25000" dirty="0">
                          <a:effectLst/>
                        </a:rPr>
                        <a:t>，</a:t>
                      </a:r>
                      <a:r>
                        <a:rPr lang="en-US" altLang="zh-CN" sz="1800" kern="100" dirty="0">
                          <a:effectLst/>
                        </a:rPr>
                        <a:t>C</a:t>
                      </a:r>
                      <a:r>
                        <a:rPr lang="en-US" altLang="zh-CN" sz="1800" kern="100" baseline="-25000" dirty="0">
                          <a:effectLst/>
                        </a:rPr>
                        <a:t>1</a:t>
                      </a:r>
                      <a:r>
                        <a:rPr lang="zh-CN" altLang="zh-CN" sz="1800" kern="100" baseline="-25000" dirty="0">
                          <a:effectLst/>
                        </a:rPr>
                        <a:t>，</a:t>
                      </a:r>
                      <a:r>
                        <a:rPr lang="en-US" altLang="zh-CN" sz="1800" kern="100" dirty="0">
                          <a:effectLst/>
                        </a:rPr>
                        <a:t>C</a:t>
                      </a:r>
                      <a:r>
                        <a:rPr lang="en-US" altLang="zh-CN" sz="1800" kern="100" baseline="-25000" dirty="0">
                          <a:effectLst/>
                        </a:rPr>
                        <a:t>3</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4</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kern="100" dirty="0">
                          <a:effectLst/>
                        </a:rPr>
                        <a:t>C</a:t>
                      </a:r>
                      <a:r>
                        <a:rPr lang="en-US" altLang="zh-CN" sz="1800" kern="100" baseline="-25000" dirty="0">
                          <a:effectLst/>
                        </a:rPr>
                        <a:t>5</a:t>
                      </a:r>
                      <a:endParaRPr lang="zh-CN" altLang="zh-CN" sz="1800" kern="100" dirty="0">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grpSp>
        <p:nvGrpSpPr>
          <p:cNvPr id="76" name="组合 75"/>
          <p:cNvGrpSpPr/>
          <p:nvPr/>
        </p:nvGrpSpPr>
        <p:grpSpPr>
          <a:xfrm>
            <a:off x="3729875" y="3586480"/>
            <a:ext cx="5320144" cy="2511851"/>
            <a:chOff x="3729875" y="3586480"/>
            <a:chExt cx="5320144" cy="2511851"/>
          </a:xfrm>
        </p:grpSpPr>
        <p:sp>
          <p:nvSpPr>
            <p:cNvPr id="8" name="文本框 1"/>
            <p:cNvSpPr txBox="1"/>
            <p:nvPr/>
          </p:nvSpPr>
          <p:spPr>
            <a:xfrm>
              <a:off x="3729875" y="5790947"/>
              <a:ext cx="5320144" cy="307384"/>
            </a:xfrm>
            <a:prstGeom prst="rect">
              <a:avLst/>
            </a:prstGeom>
            <a:solidFill>
              <a:prstClr val="white"/>
            </a:solidFill>
            <a:ln>
              <a:noFill/>
            </a:ln>
          </p:spPr>
          <p:txBody>
            <a:bodyPr rot="0" spcFirstLastPara="0" vert="horz" wrap="square" lIns="0" tIns="0" rIns="0" bIns="0" numCol="1" spcCol="0" rtlCol="0" fromWordArt="0" anchor="t" anchorCtr="0" forceAA="0" compatLnSpc="1">
              <a:spAutoFit/>
            </a:bodyPr>
            <a:lstStyle/>
            <a:p>
              <a:pPr algn="ctr"/>
              <a:r>
                <a:rPr lang="zh-CN" sz="2000" kern="100" dirty="0">
                  <a:effectLst/>
                  <a:latin typeface="等线 Light" panose="02010600030101010101" charset="-122"/>
                  <a:ea typeface="黑体" panose="02010609060101010101" pitchFamily="49" charset="-122"/>
                  <a:cs typeface="Times New Roman" panose="02020603050405020304" pitchFamily="18" charset="0"/>
                </a:rPr>
                <a:t>课程先修关系图</a:t>
              </a:r>
              <a:endParaRPr lang="zh-CN" sz="2000" kern="100" dirty="0">
                <a:effectLst/>
                <a:latin typeface="等线 Light" panose="02010600030101010101" charset="-122"/>
                <a:ea typeface="等线 Light" panose="02010600030101010101" charset="-122"/>
                <a:cs typeface="Times New Roman" panose="02020603050405020304" pitchFamily="18" charset="0"/>
              </a:endParaRPr>
            </a:p>
          </p:txBody>
        </p:sp>
        <p:grpSp>
          <p:nvGrpSpPr>
            <p:cNvPr id="43" name="组合 42"/>
            <p:cNvGrpSpPr/>
            <p:nvPr/>
          </p:nvGrpSpPr>
          <p:grpSpPr>
            <a:xfrm>
              <a:off x="4464540" y="3586480"/>
              <a:ext cx="3856500" cy="2080866"/>
              <a:chOff x="2407920" y="2494954"/>
              <a:chExt cx="3214595" cy="1568411"/>
            </a:xfrm>
          </p:grpSpPr>
          <p:grpSp>
            <p:nvGrpSpPr>
              <p:cNvPr id="44" name="Graph"/>
              <p:cNvGrpSpPr/>
              <p:nvPr/>
            </p:nvGrpSpPr>
            <p:grpSpPr>
              <a:xfrm>
                <a:off x="2407920" y="2494954"/>
                <a:ext cx="2293607" cy="1568411"/>
                <a:chOff x="-50800" y="-47031"/>
                <a:chExt cx="2121151" cy="1393066"/>
              </a:xfrm>
            </p:grpSpPr>
            <p:cxnSp>
              <p:nvCxnSpPr>
                <p:cNvPr id="52" name="1-4"/>
                <p:cNvCxnSpPr/>
                <p:nvPr/>
              </p:nvCxnSpPr>
              <p:spPr>
                <a:xfrm flipV="1">
                  <a:off x="242433" y="428093"/>
                  <a:ext cx="488608" cy="190933"/>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53" name="5-6"/>
                <p:cNvCxnSpPr/>
                <p:nvPr/>
              </p:nvCxnSpPr>
              <p:spPr>
                <a:xfrm flipV="1">
                  <a:off x="1010269" y="432637"/>
                  <a:ext cx="759174" cy="577158"/>
                </a:xfrm>
                <a:prstGeom prst="line">
                  <a:avLst/>
                </a:prstGeom>
                <a:noFill/>
                <a:ln w="9525" cap="flat" cmpd="sng" algn="ctr">
                  <a:solidFill>
                    <a:sysClr val="windowText" lastClr="000000"/>
                  </a:solidFill>
                  <a:prstDash val="solid"/>
                  <a:round/>
                  <a:headEnd type="none" w="med" len="med"/>
                  <a:tailEnd type="arrow" w="med" len="med"/>
                </a:ln>
                <a:effectLst/>
              </p:spPr>
            </p:cxnSp>
            <p:grpSp>
              <p:nvGrpSpPr>
                <p:cNvPr id="54" name="节点2"/>
                <p:cNvGrpSpPr/>
                <p:nvPr/>
              </p:nvGrpSpPr>
              <p:grpSpPr>
                <a:xfrm>
                  <a:off x="-44827" y="-47031"/>
                  <a:ext cx="313942" cy="290735"/>
                  <a:chOff x="-44827" y="-47031"/>
                  <a:chExt cx="313942" cy="290735"/>
                </a:xfrm>
              </p:grpSpPr>
              <p:sp>
                <p:nvSpPr>
                  <p:cNvPr id="74" name="node2"/>
                  <p:cNvSpPr/>
                  <p:nvPr/>
                </p:nvSpPr>
                <p:spPr>
                  <a:xfrm>
                    <a:off x="-18885" y="-47031"/>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5" name="2"/>
                  <p:cNvSpPr txBox="1"/>
                  <p:nvPr/>
                </p:nvSpPr>
                <p:spPr>
                  <a:xfrm>
                    <a:off x="-44827" y="-44296"/>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indent="88900"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1</a:t>
                    </a:r>
                    <a:endParaRPr lang="zh-CN" sz="1050" kern="100" dirty="0">
                      <a:effectLst/>
                      <a:latin typeface="Times New Roman" panose="02020603050405020304" pitchFamily="18" charset="0"/>
                      <a:ea typeface="宋体" panose="02010600030101010101" pitchFamily="2" charset="-122"/>
                    </a:endParaRPr>
                  </a:p>
                </p:txBody>
              </p:sp>
            </p:grpSp>
            <p:grpSp>
              <p:nvGrpSpPr>
                <p:cNvPr id="55" name="节点1"/>
                <p:cNvGrpSpPr/>
                <p:nvPr/>
              </p:nvGrpSpPr>
              <p:grpSpPr>
                <a:xfrm>
                  <a:off x="-45567" y="466487"/>
                  <a:ext cx="288000" cy="296539"/>
                  <a:chOff x="-45567" y="466487"/>
                  <a:chExt cx="288000" cy="296539"/>
                </a:xfrm>
              </p:grpSpPr>
              <p:sp>
                <p:nvSpPr>
                  <p:cNvPr id="72" name="node1"/>
                  <p:cNvSpPr/>
                  <p:nvPr/>
                </p:nvSpPr>
                <p:spPr>
                  <a:xfrm>
                    <a:off x="-45567" y="47502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3" name="1"/>
                  <p:cNvSpPr txBox="1"/>
                  <p:nvPr/>
                </p:nvSpPr>
                <p:spPr>
                  <a:xfrm>
                    <a:off x="-310" y="466487"/>
                    <a:ext cx="213619" cy="286492"/>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0</a:t>
                    </a:r>
                    <a:endParaRPr lang="zh-CN" sz="1050" kern="100" dirty="0">
                      <a:effectLst/>
                      <a:latin typeface="Times New Roman" panose="02020603050405020304" pitchFamily="18" charset="0"/>
                      <a:ea typeface="宋体" panose="02010600030101010101" pitchFamily="2" charset="-122"/>
                    </a:endParaRPr>
                  </a:p>
                </p:txBody>
              </p:sp>
            </p:grpSp>
            <p:grpSp>
              <p:nvGrpSpPr>
                <p:cNvPr id="56" name="节点4"/>
                <p:cNvGrpSpPr/>
                <p:nvPr/>
              </p:nvGrpSpPr>
              <p:grpSpPr>
                <a:xfrm>
                  <a:off x="731041" y="273158"/>
                  <a:ext cx="304599" cy="298935"/>
                  <a:chOff x="731041" y="273158"/>
                  <a:chExt cx="304599" cy="298935"/>
                </a:xfrm>
              </p:grpSpPr>
              <p:sp>
                <p:nvSpPr>
                  <p:cNvPr id="70" name="node4"/>
                  <p:cNvSpPr/>
                  <p:nvPr/>
                </p:nvSpPr>
                <p:spPr>
                  <a:xfrm>
                    <a:off x="731041" y="284093"/>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71" name="4"/>
                  <p:cNvSpPr txBox="1"/>
                  <p:nvPr/>
                </p:nvSpPr>
                <p:spPr>
                  <a:xfrm>
                    <a:off x="747640" y="273158"/>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2</a:t>
                    </a:r>
                    <a:endParaRPr lang="zh-CN" sz="1050" kern="100" dirty="0">
                      <a:effectLst/>
                      <a:latin typeface="Times New Roman" panose="02020603050405020304" pitchFamily="18" charset="0"/>
                      <a:ea typeface="宋体" panose="02010600030101010101" pitchFamily="2" charset="-122"/>
                    </a:endParaRPr>
                  </a:p>
                </p:txBody>
              </p:sp>
            </p:grpSp>
            <p:grpSp>
              <p:nvGrpSpPr>
                <p:cNvPr id="57" name="节点3"/>
                <p:cNvGrpSpPr/>
                <p:nvPr/>
              </p:nvGrpSpPr>
              <p:grpSpPr>
                <a:xfrm>
                  <a:off x="-50800" y="1035751"/>
                  <a:ext cx="313163" cy="310284"/>
                  <a:chOff x="-50800" y="1035751"/>
                  <a:chExt cx="313163" cy="310284"/>
                </a:xfrm>
              </p:grpSpPr>
              <p:sp>
                <p:nvSpPr>
                  <p:cNvPr id="68" name="node3"/>
                  <p:cNvSpPr/>
                  <p:nvPr/>
                </p:nvSpPr>
                <p:spPr>
                  <a:xfrm>
                    <a:off x="-50800" y="1058035"/>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9" name="3"/>
                  <p:cNvSpPr txBox="1"/>
                  <p:nvPr/>
                </p:nvSpPr>
                <p:spPr>
                  <a:xfrm>
                    <a:off x="-25637" y="1035751"/>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3</a:t>
                    </a:r>
                    <a:endParaRPr lang="zh-CN" sz="1050" kern="100">
                      <a:effectLst/>
                      <a:latin typeface="Times New Roman" panose="02020603050405020304" pitchFamily="18" charset="0"/>
                      <a:ea typeface="宋体" panose="02010600030101010101" pitchFamily="2" charset="-122"/>
                    </a:endParaRPr>
                  </a:p>
                </p:txBody>
              </p:sp>
            </p:grpSp>
            <p:grpSp>
              <p:nvGrpSpPr>
                <p:cNvPr id="58" name="节点6"/>
                <p:cNvGrpSpPr/>
                <p:nvPr/>
              </p:nvGrpSpPr>
              <p:grpSpPr>
                <a:xfrm>
                  <a:off x="1769443" y="282417"/>
                  <a:ext cx="300908" cy="294220"/>
                  <a:chOff x="1769443" y="282417"/>
                  <a:chExt cx="300908" cy="294220"/>
                </a:xfrm>
              </p:grpSpPr>
              <p:sp>
                <p:nvSpPr>
                  <p:cNvPr id="66" name="node6"/>
                  <p:cNvSpPr/>
                  <p:nvPr/>
                </p:nvSpPr>
                <p:spPr>
                  <a:xfrm>
                    <a:off x="1769443" y="288637"/>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7" name="6"/>
                  <p:cNvSpPr txBox="1"/>
                  <p:nvPr/>
                </p:nvSpPr>
                <p:spPr>
                  <a:xfrm>
                    <a:off x="1782351" y="282417"/>
                    <a:ext cx="288000" cy="288000"/>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5</a:t>
                    </a:r>
                    <a:endParaRPr lang="zh-CN" sz="1050" kern="100" dirty="0">
                      <a:effectLst/>
                      <a:latin typeface="Times New Roman" panose="02020603050405020304" pitchFamily="18" charset="0"/>
                      <a:ea typeface="宋体" panose="02010600030101010101" pitchFamily="2" charset="-122"/>
                    </a:endParaRPr>
                  </a:p>
                </p:txBody>
              </p:sp>
            </p:grpSp>
            <p:grpSp>
              <p:nvGrpSpPr>
                <p:cNvPr id="59" name="节点5"/>
                <p:cNvGrpSpPr/>
                <p:nvPr/>
              </p:nvGrpSpPr>
              <p:grpSpPr>
                <a:xfrm>
                  <a:off x="691614" y="815217"/>
                  <a:ext cx="376365" cy="379623"/>
                  <a:chOff x="691614" y="815217"/>
                  <a:chExt cx="376365" cy="379623"/>
                </a:xfrm>
              </p:grpSpPr>
              <p:sp>
                <p:nvSpPr>
                  <p:cNvPr id="64" name="node5"/>
                  <p:cNvSpPr/>
                  <p:nvPr/>
                </p:nvSpPr>
                <p:spPr>
                  <a:xfrm>
                    <a:off x="726775" y="859422"/>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5" name="5"/>
                  <p:cNvSpPr txBox="1"/>
                  <p:nvPr/>
                </p:nvSpPr>
                <p:spPr>
                  <a:xfrm>
                    <a:off x="691614" y="815217"/>
                    <a:ext cx="376365" cy="379623"/>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4</a:t>
                    </a:r>
                    <a:endParaRPr lang="zh-CN" sz="1050" kern="100" dirty="0">
                      <a:effectLst/>
                      <a:latin typeface="Times New Roman" panose="02020603050405020304" pitchFamily="18" charset="0"/>
                      <a:ea typeface="宋体" panose="02010600030101010101" pitchFamily="2" charset="-122"/>
                    </a:endParaRPr>
                  </a:p>
                </p:txBody>
              </p:sp>
            </p:grpSp>
            <p:grpSp>
              <p:nvGrpSpPr>
                <p:cNvPr id="60" name="节点7"/>
                <p:cNvGrpSpPr/>
                <p:nvPr/>
              </p:nvGrpSpPr>
              <p:grpSpPr>
                <a:xfrm>
                  <a:off x="1769442" y="855246"/>
                  <a:ext cx="288395" cy="292175"/>
                  <a:chOff x="1769442" y="855246"/>
                  <a:chExt cx="288395" cy="292175"/>
                </a:xfrm>
              </p:grpSpPr>
              <p:sp>
                <p:nvSpPr>
                  <p:cNvPr id="62" name="node7"/>
                  <p:cNvSpPr/>
                  <p:nvPr/>
                </p:nvSpPr>
                <p:spPr>
                  <a:xfrm>
                    <a:off x="1769837" y="855246"/>
                    <a:ext cx="288000" cy="28800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endParaRPr lang="zh-CN" altLang="en-US"/>
                  </a:p>
                </p:txBody>
              </p:sp>
              <p:sp>
                <p:nvSpPr>
                  <p:cNvPr id="63" name="7"/>
                  <p:cNvSpPr txBox="1"/>
                  <p:nvPr/>
                </p:nvSpPr>
                <p:spPr>
                  <a:xfrm>
                    <a:off x="1769442" y="859422"/>
                    <a:ext cx="288000" cy="287999"/>
                  </a:xfrm>
                  <a:prstGeom prst="rect">
                    <a:avLst/>
                  </a:prstGeom>
                  <a:noFill/>
                  <a:ln w="12700" cap="flat">
                    <a:noFill/>
                    <a:miter lim="400000"/>
                  </a:ln>
                  <a:effectLst/>
                </p:spPr>
                <p:txBody>
                  <a:bodyPr rot="0" spcFirstLastPara="1" vert="horz" wrap="square" lIns="0" tIns="0" rIns="0" bIns="0" numCol="1" spcCol="38100" rtlCol="0" anchor="ctr" anchorCtr="1">
                    <a:normAutofit/>
                  </a:bodyPr>
                  <a:lstStyle/>
                  <a:p>
                    <a:pPr algn="just" fontAlgn="base" hangingPunct="0"/>
                    <a:r>
                      <a:rPr lang="en-US" sz="1400" kern="1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lang="en-US" sz="1400" kern="100" baseline="-25000" dirty="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6</a:t>
                    </a:r>
                    <a:endParaRPr lang="zh-CN" sz="1050" kern="100" dirty="0">
                      <a:effectLst/>
                      <a:latin typeface="Times New Roman" panose="02020603050405020304" pitchFamily="18" charset="0"/>
                      <a:ea typeface="宋体" panose="02010600030101010101" pitchFamily="2" charset="-122"/>
                    </a:endParaRPr>
                  </a:p>
                </p:txBody>
              </p:sp>
            </p:grpSp>
            <p:cxnSp>
              <p:nvCxnSpPr>
                <p:cNvPr id="61" name="1-2"/>
                <p:cNvCxnSpPr/>
                <p:nvPr/>
              </p:nvCxnSpPr>
              <p:spPr>
                <a:xfrm>
                  <a:off x="226938" y="198792"/>
                  <a:ext cx="504103" cy="229301"/>
                </a:xfrm>
                <a:prstGeom prst="line">
                  <a:avLst/>
                </a:prstGeom>
                <a:noFill/>
                <a:ln w="9525" cap="flat" cmpd="sng" algn="ctr">
                  <a:solidFill>
                    <a:sysClr val="windowText" lastClr="000000"/>
                  </a:solidFill>
                  <a:prstDash val="solid"/>
                  <a:round/>
                  <a:headEnd type="none" w="med" len="med"/>
                  <a:tailEnd type="arrow" w="med" len="med"/>
                </a:ln>
                <a:effectLst/>
              </p:spPr>
            </p:cxnSp>
          </p:grpSp>
          <p:cxnSp>
            <p:nvCxnSpPr>
              <p:cNvPr id="45" name="1-2"/>
              <p:cNvCxnSpPr/>
              <p:nvPr/>
            </p:nvCxnSpPr>
            <p:spPr>
              <a:xfrm>
                <a:off x="2711450" y="3256280"/>
                <a:ext cx="538480" cy="4292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6" name="1-2"/>
              <p:cNvCxnSpPr/>
              <p:nvPr/>
            </p:nvCxnSpPr>
            <p:spPr>
              <a:xfrm>
                <a:off x="2720340" y="2777490"/>
                <a:ext cx="528955" cy="889635"/>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7" name="1-2"/>
              <p:cNvCxnSpPr/>
              <p:nvPr/>
            </p:nvCxnSpPr>
            <p:spPr>
              <a:xfrm flipV="1">
                <a:off x="2711450" y="3686175"/>
                <a:ext cx="530225" cy="213360"/>
              </a:xfrm>
              <a:prstGeom prst="line">
                <a:avLst/>
              </a:prstGeom>
              <a:noFill/>
              <a:ln w="9525" cap="flat" cmpd="sng" algn="ctr">
                <a:solidFill>
                  <a:sysClr val="windowText" lastClr="000000"/>
                </a:solidFill>
                <a:prstDash val="solid"/>
                <a:round/>
                <a:headEnd type="none" w="med" len="med"/>
                <a:tailEnd type="arrow" w="med" len="med"/>
              </a:ln>
              <a:effectLst/>
            </p:spPr>
          </p:cxnSp>
          <p:cxnSp>
            <p:nvCxnSpPr>
              <p:cNvPr id="48" name="5-6"/>
              <p:cNvCxnSpPr/>
              <p:nvPr/>
            </p:nvCxnSpPr>
            <p:spPr>
              <a:xfrm flipV="1">
                <a:off x="3564255" y="3680460"/>
                <a:ext cx="810260" cy="444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49" name="node7"/>
              <p:cNvSpPr/>
              <p:nvPr/>
            </p:nvSpPr>
            <p:spPr>
              <a:xfrm>
                <a:off x="5083810" y="3202940"/>
                <a:ext cx="321945" cy="359410"/>
              </a:xfrm>
              <a:prstGeom prst="ellipse">
                <a:avLst/>
              </a:prstGeom>
              <a:solidFill>
                <a:sysClr val="window" lastClr="FFFFFF"/>
              </a:solidFill>
              <a:ln w="12700" cap="flat" cmpd="sng" algn="ctr">
                <a:solidFill>
                  <a:sysClr val="windowText" lastClr="000000"/>
                </a:solidFill>
                <a:prstDash val="solid"/>
                <a:miter lim="800000"/>
              </a:ln>
              <a:effectLst/>
            </p:spPr>
            <p:txBody>
              <a:bodyPr rot="0" spcFirstLastPara="1" vert="horz" wrap="square" lIns="45719" tIns="45719" rIns="45719" bIns="45719" numCol="1" spcCol="38100" rtlCol="0" anchor="ctr">
                <a:noAutofit/>
              </a:bodyPr>
              <a:lstStyle/>
              <a:p>
                <a:pPr algn="just" fontAlgn="base" hangingPunct="0"/>
                <a:r>
                  <a:rPr lang="en-US" sz="1400" kern="0">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 </a:t>
                </a:r>
                <a:endParaRPr lang="zh-CN" sz="1050" kern="100">
                  <a:effectLst/>
                  <a:latin typeface="Times New Roman" panose="02020603050405020304" pitchFamily="18" charset="0"/>
                  <a:ea typeface="宋体" panose="02010600030101010101" pitchFamily="2" charset="-122"/>
                </a:endParaRPr>
              </a:p>
              <a:p>
                <a:pPr algn="ct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p:txBody>
          </p:sp>
          <p:cxnSp>
            <p:nvCxnSpPr>
              <p:cNvPr id="50" name="4-6"/>
              <p:cNvCxnSpPr/>
              <p:nvPr/>
            </p:nvCxnSpPr>
            <p:spPr>
              <a:xfrm>
                <a:off x="4686300" y="3055620"/>
                <a:ext cx="401320" cy="290195"/>
              </a:xfrm>
              <a:prstGeom prst="line">
                <a:avLst/>
              </a:prstGeom>
              <a:noFill/>
              <a:ln w="9525" cap="flat" cmpd="sng" algn="ctr">
                <a:solidFill>
                  <a:sysClr val="windowText" lastClr="000000"/>
                </a:solidFill>
                <a:prstDash val="solid"/>
                <a:round/>
                <a:headEnd type="none" w="med" len="med"/>
                <a:tailEnd type="arrow" w="med" len="med"/>
              </a:ln>
              <a:effectLst/>
            </p:spPr>
          </p:cxnSp>
          <p:sp>
            <p:nvSpPr>
              <p:cNvPr id="51" name="文本框 183"/>
              <p:cNvSpPr txBox="1">
                <a:spLocks noChangeArrowheads="1"/>
              </p:cNvSpPr>
              <p:nvPr/>
            </p:nvSpPr>
            <p:spPr bwMode="auto">
              <a:xfrm>
                <a:off x="5089745" y="3242810"/>
                <a:ext cx="532770" cy="46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C</a:t>
                </a:r>
                <a:r>
                  <a:rPr kumimoji="0" lang="en-US" altLang="zh-CN" sz="1400" b="0" i="0" u="none" strike="noStrike" cap="none" normalizeH="0" baseline="-30000" dirty="0">
                    <a:ln>
                      <a:noFill/>
                    </a:ln>
                    <a:solidFill>
                      <a:srgbClr val="000000"/>
                    </a:solidFill>
                    <a:effectLst/>
                    <a:latin typeface="Comic Sans MS" panose="030F0702030302020204" pitchFamily="66" charset="0"/>
                    <a:ea typeface="等线" panose="02010600030101010101" pitchFamily="2" charset="-122"/>
                    <a:cs typeface="Times New Roman" panose="02020603050405020304" pitchFamily="18" charset="0"/>
                  </a:rPr>
                  <a:t>7</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grpSp>
      </p:grpSp>
    </p:spTree>
    <p:extLst>
      <p:ext uri="{BB962C8B-B14F-4D97-AF65-F5344CB8AC3E}">
        <p14:creationId xmlns:p14="http://schemas.microsoft.com/office/powerpoint/2010/main" val="28587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Dijkstra算法的应用</a:t>
            </a:r>
          </a:p>
        </p:txBody>
      </p:sp>
      <p:sp>
        <p:nvSpPr>
          <p:cNvPr id="124" name="文本框 123">
            <a:extLst>
              <a:ext uri="{FF2B5EF4-FFF2-40B4-BE49-F238E27FC236}">
                <a16:creationId xmlns:a16="http://schemas.microsoft.com/office/drawing/2014/main" id="{BD6FE519-5DDB-A306-8FF8-55613348CC15}"/>
              </a:ext>
            </a:extLst>
          </p:cNvPr>
          <p:cNvSpPr txBox="1"/>
          <p:nvPr/>
        </p:nvSpPr>
        <p:spPr>
          <a:xfrm>
            <a:off x="1188700" y="1391332"/>
            <a:ext cx="10682735" cy="36933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a:t>
            </a:r>
            <a:r>
              <a:rPr lang="zh-CN" altLang="en-US" b="1" dirty="0">
                <a:latin typeface="微软雅黑" panose="020B0503020204020204" pitchFamily="34" charset="-122"/>
                <a:ea typeface="微软雅黑" panose="020B0503020204020204" pitchFamily="34" charset="-122"/>
              </a:rPr>
              <a:t>谷歌地图</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苹果地图</a:t>
            </a:r>
            <a:r>
              <a:rPr lang="zh-CN" altLang="en-US" dirty="0">
                <a:latin typeface="微软雅黑" panose="020B0503020204020204" pitchFamily="34" charset="-122"/>
                <a:ea typeface="微软雅黑" panose="020B0503020204020204" pitchFamily="34" charset="-122"/>
              </a:rPr>
              <a:t>中，</a:t>
            </a:r>
            <a:r>
              <a:rPr lang="en-US" altLang="zh-CN" dirty="0">
                <a:latin typeface="微软雅黑" panose="020B0503020204020204" pitchFamily="34" charset="-122"/>
                <a:ea typeface="微软雅黑" panose="020B0503020204020204" pitchFamily="34" charset="-122"/>
              </a:rPr>
              <a:t>Dijkstra</a:t>
            </a:r>
            <a:r>
              <a:rPr lang="zh-CN" altLang="en-US" dirty="0">
                <a:latin typeface="微软雅黑" panose="020B0503020204020204" pitchFamily="34" charset="-122"/>
                <a:ea typeface="微软雅黑" panose="020B0503020204020204" pitchFamily="34" charset="-122"/>
              </a:rPr>
              <a:t>算法就被用来计算从用户当前位置到目的地的最优路线</a:t>
            </a:r>
            <a:endParaRPr kumimoji="1"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C022E5E9-B81E-4532-821B-8860A3C418E6}"/>
              </a:ext>
            </a:extLst>
          </p:cNvPr>
          <p:cNvSpPr/>
          <p:nvPr/>
        </p:nvSpPr>
        <p:spPr>
          <a:xfrm>
            <a:off x="1188700" y="1879749"/>
            <a:ext cx="10123059" cy="646331"/>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222222"/>
                </a:solidFill>
                <a:latin typeface="微软雅黑" panose="020B0503020204020204" pitchFamily="34" charset="-122"/>
                <a:ea typeface="微软雅黑" panose="020B0503020204020204" pitchFamily="34" charset="-122"/>
              </a:rPr>
              <a:t>广泛应用于计算机网络中的</a:t>
            </a:r>
            <a:r>
              <a:rPr lang="zh-CN" altLang="en-US" b="1" dirty="0">
                <a:solidFill>
                  <a:srgbClr val="333333"/>
                </a:solidFill>
                <a:latin typeface="微软雅黑" panose="020B0503020204020204" pitchFamily="34" charset="-122"/>
                <a:ea typeface="微软雅黑" panose="020B0503020204020204" pitchFamily="34" charset="-122"/>
              </a:rPr>
              <a:t>路由协议</a:t>
            </a:r>
            <a:r>
              <a:rPr lang="zh-CN" altLang="en-US" b="1"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例如开放最短路径优先（</a:t>
            </a:r>
            <a:r>
              <a:rPr lang="en-US" altLang="zh-CN" dirty="0">
                <a:solidFill>
                  <a:srgbClr val="222222"/>
                </a:solidFill>
                <a:latin typeface="微软雅黑" panose="020B0503020204020204" pitchFamily="34" charset="-122"/>
                <a:ea typeface="微软雅黑" panose="020B0503020204020204" pitchFamily="34" charset="-122"/>
              </a:rPr>
              <a:t>OSPF</a:t>
            </a:r>
            <a:r>
              <a:rPr lang="zh-CN" altLang="en-US" dirty="0">
                <a:solidFill>
                  <a:srgbClr val="222222"/>
                </a:solidFill>
                <a:latin typeface="微软雅黑" panose="020B0503020204020204" pitchFamily="34" charset="-122"/>
                <a:ea typeface="微软雅黑" panose="020B0503020204020204" pitchFamily="34" charset="-122"/>
              </a:rPr>
              <a:t>）协议就是基于</a:t>
            </a:r>
            <a:r>
              <a:rPr lang="en-US" altLang="zh-CN" dirty="0">
                <a:solidFill>
                  <a:srgbClr val="222222"/>
                </a:solidFill>
                <a:latin typeface="微软雅黑" panose="020B0503020204020204" pitchFamily="34" charset="-122"/>
                <a:ea typeface="微软雅黑" panose="020B0503020204020204" pitchFamily="34" charset="-122"/>
              </a:rPr>
              <a:t>Dijkstra</a:t>
            </a:r>
            <a:r>
              <a:rPr lang="zh-CN" altLang="en-US" dirty="0">
                <a:solidFill>
                  <a:srgbClr val="222222"/>
                </a:solidFill>
                <a:latin typeface="微软雅黑" panose="020B0503020204020204" pitchFamily="34" charset="-122"/>
                <a:ea typeface="微软雅黑" panose="020B0503020204020204" pitchFamily="34" charset="-122"/>
              </a:rPr>
              <a:t>算法计算网络中数据包的最优传输路径。</a:t>
            </a:r>
            <a:endParaRPr lang="zh-CN" altLang="en-US"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25A9B856-BED2-42AA-91B9-40B073343797}"/>
              </a:ext>
            </a:extLst>
          </p:cNvPr>
          <p:cNvSpPr/>
          <p:nvPr/>
        </p:nvSpPr>
        <p:spPr>
          <a:xfrm>
            <a:off x="1188700" y="2627824"/>
            <a:ext cx="7901152" cy="369332"/>
          </a:xfrm>
          <a:prstGeom prst="rect">
            <a:avLst/>
          </a:prstGeom>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a:t>
            </a:r>
            <a:r>
              <a:rPr lang="zh-CN" altLang="en-US" b="1" dirty="0">
                <a:latin typeface="微软雅黑" panose="020B0503020204020204" pitchFamily="34" charset="-122"/>
                <a:ea typeface="微软雅黑" panose="020B0503020204020204" pitchFamily="34" charset="-122"/>
              </a:rPr>
              <a:t>通信网络设计</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机器人路径规划</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物流运输优化</a:t>
            </a:r>
            <a:r>
              <a:rPr lang="zh-CN" altLang="en-US" dirty="0">
                <a:latin typeface="微软雅黑" panose="020B0503020204020204" pitchFamily="34" charset="-122"/>
                <a:ea typeface="微软雅黑" panose="020B0503020204020204" pitchFamily="34" charset="-122"/>
              </a:rPr>
              <a:t>等领域都有应用</a:t>
            </a:r>
          </a:p>
        </p:txBody>
      </p:sp>
      <p:pic>
        <p:nvPicPr>
          <p:cNvPr id="7" name="图片 6">
            <a:extLst>
              <a:ext uri="{FF2B5EF4-FFF2-40B4-BE49-F238E27FC236}">
                <a16:creationId xmlns:a16="http://schemas.microsoft.com/office/drawing/2014/main" id="{EEC8D1F3-0DD9-4AAC-B079-159046816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814" y="3295025"/>
            <a:ext cx="4949117" cy="1085494"/>
          </a:xfrm>
          <a:prstGeom prst="rect">
            <a:avLst/>
          </a:prstGeom>
          <a:ln>
            <a:solidFill>
              <a:srgbClr val="C00000"/>
            </a:solidFill>
          </a:ln>
        </p:spPr>
      </p:pic>
      <p:sp>
        <p:nvSpPr>
          <p:cNvPr id="8" name="AutoShape 2" descr="图片">
            <a:extLst>
              <a:ext uri="{FF2B5EF4-FFF2-40B4-BE49-F238E27FC236}">
                <a16:creationId xmlns:a16="http://schemas.microsoft.com/office/drawing/2014/main" id="{3819A333-F36A-43A1-87BD-D1059DE21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5D74559D-8AC6-4811-9E6D-790447EE8115}"/>
              </a:ext>
            </a:extLst>
          </p:cNvPr>
          <p:cNvPicPr>
            <a:picLocks noChangeAspect="1"/>
          </p:cNvPicPr>
          <p:nvPr/>
        </p:nvPicPr>
        <p:blipFill>
          <a:blip r:embed="rId4"/>
          <a:stretch>
            <a:fillRect/>
          </a:stretch>
        </p:blipFill>
        <p:spPr>
          <a:xfrm>
            <a:off x="879343" y="4251736"/>
            <a:ext cx="5950649" cy="1807234"/>
          </a:xfrm>
          <a:prstGeom prst="rect">
            <a:avLst/>
          </a:prstGeom>
          <a:ln>
            <a:solidFill>
              <a:schemeClr val="accent6">
                <a:lumMod val="50000"/>
              </a:schemeClr>
            </a:solidFill>
          </a:ln>
        </p:spPr>
      </p:pic>
      <p:sp>
        <p:nvSpPr>
          <p:cNvPr id="13" name="矩形 12">
            <a:extLst>
              <a:ext uri="{FF2B5EF4-FFF2-40B4-BE49-F238E27FC236}">
                <a16:creationId xmlns:a16="http://schemas.microsoft.com/office/drawing/2014/main" id="{4F23DDDF-894D-4E55-8934-36E3F3EAE8E1}"/>
              </a:ext>
            </a:extLst>
          </p:cNvPr>
          <p:cNvSpPr/>
          <p:nvPr/>
        </p:nvSpPr>
        <p:spPr>
          <a:xfrm>
            <a:off x="1697418" y="6069357"/>
            <a:ext cx="4314497" cy="369332"/>
          </a:xfrm>
          <a:prstGeom prst="rect">
            <a:avLst/>
          </a:prstGeom>
        </p:spPr>
        <p:txBody>
          <a:bodyPr wrap="square">
            <a:spAutoFit/>
          </a:bodyPr>
          <a:lstStyle/>
          <a:p>
            <a:r>
              <a:rPr lang="zh-CN" altLang="en-US" b="1" dirty="0">
                <a:solidFill>
                  <a:srgbClr val="00997F"/>
                </a:solidFill>
                <a:latin typeface="Arial" panose="020B0604020202020204" pitchFamily="34" charset="0"/>
              </a:rPr>
              <a:t>理论计算机顶会</a:t>
            </a:r>
            <a:r>
              <a:rPr lang="en-US" altLang="zh-CN" b="1" dirty="0">
                <a:solidFill>
                  <a:srgbClr val="00997F"/>
                </a:solidFill>
                <a:latin typeface="Arial" panose="020B0604020202020204" pitchFamily="34" charset="0"/>
              </a:rPr>
              <a:t>FOCS 2024</a:t>
            </a:r>
            <a:r>
              <a:rPr lang="zh-CN" altLang="en-US" b="1" dirty="0">
                <a:solidFill>
                  <a:srgbClr val="00997F"/>
                </a:solidFill>
                <a:latin typeface="Arial" panose="020B0604020202020204" pitchFamily="34" charset="0"/>
              </a:rPr>
              <a:t>最佳论文</a:t>
            </a:r>
            <a:endParaRPr lang="zh-CN" altLang="en-US" dirty="0"/>
          </a:p>
        </p:txBody>
      </p:sp>
      <p:sp>
        <p:nvSpPr>
          <p:cNvPr id="126" name="文本框 125">
            <a:extLst>
              <a:ext uri="{FF2B5EF4-FFF2-40B4-BE49-F238E27FC236}">
                <a16:creationId xmlns:a16="http://schemas.microsoft.com/office/drawing/2014/main" id="{DBA14D81-8882-424B-AC05-907ED4DAD490}"/>
              </a:ext>
            </a:extLst>
          </p:cNvPr>
          <p:cNvSpPr txBox="1"/>
          <p:nvPr/>
        </p:nvSpPr>
        <p:spPr>
          <a:xfrm>
            <a:off x="6935080" y="3268717"/>
            <a:ext cx="4695145" cy="923330"/>
          </a:xfrm>
          <a:prstGeom prst="rect">
            <a:avLst/>
          </a:prstGeom>
          <a:solidFill>
            <a:srgbClr val="009999"/>
          </a:solid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普遍最优性</a:t>
            </a:r>
            <a:r>
              <a:rPr kumimoji="1" lang="zh-CN" altLang="en-US" dirty="0">
                <a:solidFill>
                  <a:schemeClr val="bg1"/>
                </a:solidFill>
                <a:latin typeface="Microsoft YaHei" panose="020B0503020204020204" pitchFamily="34" charset="-122"/>
                <a:ea typeface="Microsoft YaHei" panose="020B0503020204020204" pitchFamily="34" charset="-122"/>
              </a:rPr>
              <a:t>：对任何复杂图结构，</a:t>
            </a:r>
            <a:r>
              <a:rPr kumimoji="1" lang="en-US" altLang="zh-CN" dirty="0">
                <a:solidFill>
                  <a:schemeClr val="bg1"/>
                </a:solidFill>
                <a:latin typeface="Microsoft YaHei" panose="020B0503020204020204" pitchFamily="34" charset="-122"/>
                <a:ea typeface="Microsoft YaHei" panose="020B0503020204020204" pitchFamily="34" charset="-122"/>
              </a:rPr>
              <a:t>Dijkstra</a:t>
            </a:r>
            <a:r>
              <a:rPr kumimoji="1" lang="zh-CN" altLang="en-US" dirty="0">
                <a:solidFill>
                  <a:schemeClr val="bg1"/>
                </a:solidFill>
                <a:latin typeface="Microsoft YaHei" panose="020B0503020204020204" pitchFamily="34" charset="-122"/>
                <a:ea typeface="Microsoft YaHei" panose="020B0503020204020204" pitchFamily="34" charset="-122"/>
              </a:rPr>
              <a:t>算法在最坏情况下能达到</a:t>
            </a:r>
            <a:r>
              <a:rPr kumimoji="1" lang="zh-CN" altLang="en-US" dirty="0">
                <a:solidFill>
                  <a:srgbClr val="FFFF00"/>
                </a:solidFill>
                <a:latin typeface="Microsoft YaHei" panose="020B0503020204020204" pitchFamily="34" charset="-122"/>
                <a:ea typeface="Microsoft YaHei" panose="020B0503020204020204" pitchFamily="34" charset="-122"/>
              </a:rPr>
              <a:t>理论上的最优性能 </a:t>
            </a:r>
            <a:r>
              <a:rPr kumimoji="1" lang="en-US" altLang="zh-CN" dirty="0">
                <a:solidFill>
                  <a:srgbClr val="FFFF00"/>
                </a:solidFill>
                <a:latin typeface="Microsoft YaHei" panose="020B0503020204020204" pitchFamily="34" charset="-122"/>
                <a:ea typeface="Microsoft YaHei" panose="020B0503020204020204" pitchFamily="34" charset="-122"/>
              </a:rPr>
              <a:t>O(|E|+|V| log(|V|)</a:t>
            </a:r>
            <a:r>
              <a:rPr kumimoji="1" lang="zh-CN" altLang="en-US" dirty="0">
                <a:solidFill>
                  <a:srgbClr val="FFFF00"/>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a:t>
            </a:r>
          </a:p>
        </p:txBody>
      </p:sp>
      <p:sp>
        <p:nvSpPr>
          <p:cNvPr id="127" name="文本框 126">
            <a:extLst>
              <a:ext uri="{FF2B5EF4-FFF2-40B4-BE49-F238E27FC236}">
                <a16:creationId xmlns:a16="http://schemas.microsoft.com/office/drawing/2014/main" id="{807099E0-4B4A-4A67-949C-720A512A8833}"/>
              </a:ext>
            </a:extLst>
          </p:cNvPr>
          <p:cNvSpPr txBox="1"/>
          <p:nvPr/>
        </p:nvSpPr>
        <p:spPr>
          <a:xfrm>
            <a:off x="7029672" y="4527717"/>
            <a:ext cx="4926468" cy="1477328"/>
          </a:xfrm>
          <a:prstGeom prst="rect">
            <a:avLst/>
          </a:prstGeom>
          <a:solidFill>
            <a:srgbClr val="009999"/>
          </a:solid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普遍最优性达成的关键技术</a:t>
            </a:r>
            <a:r>
              <a:rPr kumimoji="1" lang="zh-CN" altLang="en-US" dirty="0">
                <a:solidFill>
                  <a:schemeClr val="bg1"/>
                </a:solidFill>
                <a:latin typeface="Microsoft YaHei" panose="020B0503020204020204" pitchFamily="34" charset="-122"/>
                <a:ea typeface="Microsoft YaHei" panose="020B0503020204020204" pitchFamily="34" charset="-122"/>
              </a:rPr>
              <a:t>：</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r>
              <a:rPr kumimoji="1" lang="en-US" altLang="zh-CN" dirty="0">
                <a:solidFill>
                  <a:schemeClr val="bg1"/>
                </a:solidFill>
                <a:latin typeface="Microsoft YaHei" panose="020B0503020204020204" pitchFamily="34" charset="-122"/>
                <a:ea typeface="Microsoft YaHei" panose="020B0503020204020204" pitchFamily="34" charset="-122"/>
              </a:rPr>
              <a:t>                Fibonacci</a:t>
            </a:r>
            <a:r>
              <a:rPr kumimoji="1" lang="zh-CN" altLang="en-US" dirty="0">
                <a:solidFill>
                  <a:schemeClr val="bg1"/>
                </a:solidFill>
                <a:latin typeface="Microsoft YaHei" panose="020B0503020204020204" pitchFamily="34" charset="-122"/>
                <a:ea typeface="Microsoft YaHei" panose="020B0503020204020204" pitchFamily="34" charset="-122"/>
              </a:rPr>
              <a:t>堆</a:t>
            </a:r>
            <a:r>
              <a:rPr kumimoji="1" lang="en-US" altLang="zh-CN" dirty="0">
                <a:solidFill>
                  <a:schemeClr val="bg1"/>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工作集属性</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工作集属性：在堆中优先处理新加入的结点！</a:t>
            </a:r>
          </a:p>
        </p:txBody>
      </p:sp>
    </p:spTree>
    <p:extLst>
      <p:ext uri="{BB962C8B-B14F-4D97-AF65-F5344CB8AC3E}">
        <p14:creationId xmlns:p14="http://schemas.microsoft.com/office/powerpoint/2010/main" val="1652056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Dijkstra算法的应用：</a:t>
            </a:r>
            <a:r>
              <a:rPr lang="en-US" altLang="zh-CN" dirty="0"/>
              <a:t>Dragon</a:t>
            </a:r>
            <a:r>
              <a:rPr lang="zh-CN" altLang="en-US" dirty="0"/>
              <a:t> </a:t>
            </a:r>
            <a:r>
              <a:rPr lang="en-US" altLang="zh-CN" dirty="0"/>
              <a:t>Quest</a:t>
            </a:r>
            <a:endParaRPr lang="zh-CN" altLang="en-US" dirty="0"/>
          </a:p>
        </p:txBody>
      </p:sp>
      <p:sp>
        <p:nvSpPr>
          <p:cNvPr id="124" name="文本框 123">
            <a:extLst>
              <a:ext uri="{FF2B5EF4-FFF2-40B4-BE49-F238E27FC236}">
                <a16:creationId xmlns:a16="http://schemas.microsoft.com/office/drawing/2014/main" id="{BD6FE519-5DDB-A306-8FF8-55613348CC15}"/>
              </a:ext>
            </a:extLst>
          </p:cNvPr>
          <p:cNvSpPr txBox="1"/>
          <p:nvPr/>
        </p:nvSpPr>
        <p:spPr>
          <a:xfrm>
            <a:off x="5448584" y="2337292"/>
            <a:ext cx="5575193" cy="3477875"/>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问题描述</a:t>
            </a:r>
            <a:r>
              <a:rPr kumimoji="1" lang="zh-CN" altLang="en-US" sz="2000" dirty="0">
                <a:latin typeface="Microsoft YaHei" panose="020B0503020204020204" pitchFamily="34" charset="-122"/>
                <a:ea typeface="Microsoft YaHei" panose="020B0503020204020204" pitchFamily="34" charset="-122"/>
              </a:rPr>
              <a:t>：勇者义彦想要尽快地通过迷宫，但迷宫有些（可通过的）位置上有怪物出没，而打败怪物需要多花一步时间，求义彦从入口到达出口的最少步数（最短路径）。</a:t>
            </a:r>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1" dirty="0">
                <a:latin typeface="Microsoft YaHei" panose="020B0503020204020204" pitchFamily="34" charset="-122"/>
                <a:ea typeface="Microsoft YaHei" panose="020B0503020204020204" pitchFamily="34" charset="-122"/>
              </a:rPr>
              <a:t>注意</a:t>
            </a:r>
            <a:r>
              <a:rPr kumimoji="1" lang="zh-CN" altLang="en-US" sz="2000" dirty="0">
                <a:latin typeface="Microsoft YaHei" panose="020B0503020204020204" pitchFamily="34" charset="-122"/>
                <a:ea typeface="Microsoft YaHei" panose="020B0503020204020204" pitchFamily="34" charset="-122"/>
              </a:rPr>
              <a:t>：各位置上的怪物一旦被赶跑，就不会再回来，也就是说该位置后面可以自由通过了。</a:t>
            </a:r>
            <a:endParaRPr kumimoji="1" lang="en-US" altLang="zh-CN" sz="2000" dirty="0">
              <a:latin typeface="Microsoft YaHei" panose="020B0503020204020204" pitchFamily="34" charset="-122"/>
              <a:ea typeface="Microsoft YaHei" panose="020B0503020204020204" pitchFamily="34" charset="-122"/>
            </a:endParaRPr>
          </a:p>
          <a:p>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1" dirty="0">
                <a:latin typeface="Microsoft YaHei" panose="020B0503020204020204" pitchFamily="34" charset="-122"/>
                <a:ea typeface="Microsoft YaHei" panose="020B0503020204020204" pitchFamily="34" charset="-122"/>
              </a:rPr>
              <a:t>数据结构</a:t>
            </a:r>
            <a:r>
              <a:rPr kumimoji="1" lang="zh-CN" altLang="en-US" sz="2000" dirty="0">
                <a:latin typeface="Microsoft YaHei" panose="020B0503020204020204" pitchFamily="34" charset="-122"/>
                <a:ea typeface="Microsoft YaHei" panose="020B0503020204020204" pitchFamily="34" charset="-122"/>
              </a:rPr>
              <a:t>：迷宫</a:t>
            </a:r>
            <a:r>
              <a:rPr kumimoji="1" lang="en-US" altLang="zh-CN" sz="2000" dirty="0">
                <a:latin typeface="Microsoft YaHei" panose="020B0503020204020204" pitchFamily="34" charset="-122"/>
                <a:ea typeface="Microsoft YaHei" panose="020B0503020204020204" pitchFamily="34" charset="-122"/>
              </a:rPr>
              <a:t>M[1..n][1..m]</a:t>
            </a: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][j]=0</a:t>
            </a:r>
            <a:r>
              <a:rPr kumimoji="1" lang="zh-CN" altLang="en-US" sz="2000" dirty="0">
                <a:latin typeface="Microsoft YaHei" panose="020B0503020204020204" pitchFamily="34" charset="-122"/>
                <a:ea typeface="Microsoft YaHei" panose="020B0503020204020204" pitchFamily="34" charset="-122"/>
              </a:rPr>
              <a:t>  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有障碍</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][j]=1</a:t>
            </a:r>
            <a:r>
              <a:rPr kumimoji="1" lang="zh-CN" altLang="en-US" sz="2000" dirty="0">
                <a:latin typeface="Microsoft YaHei" panose="020B0503020204020204" pitchFamily="34" charset="-122"/>
                <a:ea typeface="Microsoft YaHei" panose="020B0503020204020204" pitchFamily="34" charset="-122"/>
              </a:rPr>
              <a:t>  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可通过</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][j]=2</a:t>
            </a:r>
            <a:r>
              <a:rPr kumimoji="1" lang="zh-CN" altLang="en-US" sz="2000" dirty="0">
                <a:latin typeface="Microsoft YaHei" panose="020B0503020204020204" pitchFamily="34" charset="-122"/>
                <a:ea typeface="Microsoft YaHei" panose="020B0503020204020204" pitchFamily="34" charset="-122"/>
              </a:rPr>
              <a:t>  表示位置上有怪物出没！</a:t>
            </a:r>
          </a:p>
        </p:txBody>
      </p:sp>
      <p:grpSp>
        <p:nvGrpSpPr>
          <p:cNvPr id="5" name="Group 158">
            <a:extLst>
              <a:ext uri="{FF2B5EF4-FFF2-40B4-BE49-F238E27FC236}">
                <a16:creationId xmlns:a16="http://schemas.microsoft.com/office/drawing/2014/main" id="{C10AC1D0-1B12-2F30-1D4A-3B18E89CE02A}"/>
              </a:ext>
            </a:extLst>
          </p:cNvPr>
          <p:cNvGrpSpPr>
            <a:grpSpLocks/>
          </p:cNvGrpSpPr>
          <p:nvPr/>
        </p:nvGrpSpPr>
        <p:grpSpPr bwMode="auto">
          <a:xfrm>
            <a:off x="1519705" y="1689781"/>
            <a:ext cx="3427513" cy="3478437"/>
            <a:chOff x="546" y="720"/>
            <a:chExt cx="1965" cy="1949"/>
          </a:xfrm>
        </p:grpSpPr>
        <p:sp>
          <p:nvSpPr>
            <p:cNvPr id="6" name="Rectangle 9">
              <a:extLst>
                <a:ext uri="{FF2B5EF4-FFF2-40B4-BE49-F238E27FC236}">
                  <a16:creationId xmlns:a16="http://schemas.microsoft.com/office/drawing/2014/main" id="{F5547F6E-C546-7EE0-761C-92627C373B22}"/>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7" name="Rectangle 10">
              <a:extLst>
                <a:ext uri="{FF2B5EF4-FFF2-40B4-BE49-F238E27FC236}">
                  <a16:creationId xmlns:a16="http://schemas.microsoft.com/office/drawing/2014/main" id="{3EC1984B-5946-3B19-18C1-9927284FF465}"/>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 name="Rectangle 11">
              <a:extLst>
                <a:ext uri="{FF2B5EF4-FFF2-40B4-BE49-F238E27FC236}">
                  <a16:creationId xmlns:a16="http://schemas.microsoft.com/office/drawing/2014/main" id="{CA4C1685-DCEB-1654-E6F6-411CEFF2FA41}"/>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9" name="Rectangle 12">
              <a:extLst>
                <a:ext uri="{FF2B5EF4-FFF2-40B4-BE49-F238E27FC236}">
                  <a16:creationId xmlns:a16="http://schemas.microsoft.com/office/drawing/2014/main" id="{FD3DF1D4-2F4D-D6FD-BAE4-AC4EC97F5077}"/>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 name="Rectangle 13">
              <a:extLst>
                <a:ext uri="{FF2B5EF4-FFF2-40B4-BE49-F238E27FC236}">
                  <a16:creationId xmlns:a16="http://schemas.microsoft.com/office/drawing/2014/main" id="{85E20ED9-8744-B212-6035-30E42F37DBAB}"/>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3" name="Rectangle 15">
              <a:extLst>
                <a:ext uri="{FF2B5EF4-FFF2-40B4-BE49-F238E27FC236}">
                  <a16:creationId xmlns:a16="http://schemas.microsoft.com/office/drawing/2014/main" id="{CFF30FBA-A92E-632A-C5C0-ADF0B4FDAC97}"/>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4" name="Rectangle 16">
              <a:extLst>
                <a:ext uri="{FF2B5EF4-FFF2-40B4-BE49-F238E27FC236}">
                  <a16:creationId xmlns:a16="http://schemas.microsoft.com/office/drawing/2014/main" id="{F3FD1A29-4AC3-FEB1-A508-D6FF82DB5BB2}"/>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5" name="Rectangle 17">
              <a:extLst>
                <a:ext uri="{FF2B5EF4-FFF2-40B4-BE49-F238E27FC236}">
                  <a16:creationId xmlns:a16="http://schemas.microsoft.com/office/drawing/2014/main" id="{0107545C-20E5-7A4B-B7E7-8A9EE42E07D7}"/>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6" name="Rectangle 18">
              <a:extLst>
                <a:ext uri="{FF2B5EF4-FFF2-40B4-BE49-F238E27FC236}">
                  <a16:creationId xmlns:a16="http://schemas.microsoft.com/office/drawing/2014/main" id="{85C2EA9C-0A6F-1FAB-7EA8-0BAA23E59C4D}"/>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8" name="Rectangle 19">
              <a:extLst>
                <a:ext uri="{FF2B5EF4-FFF2-40B4-BE49-F238E27FC236}">
                  <a16:creationId xmlns:a16="http://schemas.microsoft.com/office/drawing/2014/main" id="{19294B62-A83C-53E4-6DDC-D9E3AF4470B0}"/>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20" name="Rectangle 21">
              <a:extLst>
                <a:ext uri="{FF2B5EF4-FFF2-40B4-BE49-F238E27FC236}">
                  <a16:creationId xmlns:a16="http://schemas.microsoft.com/office/drawing/2014/main" id="{FB549A28-CD24-8CCA-76DC-6F6DC210C7F1}"/>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21" name="Rectangle 22">
              <a:extLst>
                <a:ext uri="{FF2B5EF4-FFF2-40B4-BE49-F238E27FC236}">
                  <a16:creationId xmlns:a16="http://schemas.microsoft.com/office/drawing/2014/main" id="{0CAE655B-5699-33B1-A7D0-F964177DFD16}"/>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22" name="Rectangle 23">
              <a:extLst>
                <a:ext uri="{FF2B5EF4-FFF2-40B4-BE49-F238E27FC236}">
                  <a16:creationId xmlns:a16="http://schemas.microsoft.com/office/drawing/2014/main" id="{E2FD06A7-C2A6-7951-1489-C2A87C0EE86A}"/>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26" name="Rectangle 24">
              <a:extLst>
                <a:ext uri="{FF2B5EF4-FFF2-40B4-BE49-F238E27FC236}">
                  <a16:creationId xmlns:a16="http://schemas.microsoft.com/office/drawing/2014/main" id="{08B09154-7E53-7F14-FF21-80232EC0F4BF}"/>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27" name="Rectangle 25">
              <a:extLst>
                <a:ext uri="{FF2B5EF4-FFF2-40B4-BE49-F238E27FC236}">
                  <a16:creationId xmlns:a16="http://schemas.microsoft.com/office/drawing/2014/main" id="{BD372CE2-3248-9196-D56A-966CA77E16F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4" name="Rectangle 27">
              <a:extLst>
                <a:ext uri="{FF2B5EF4-FFF2-40B4-BE49-F238E27FC236}">
                  <a16:creationId xmlns:a16="http://schemas.microsoft.com/office/drawing/2014/main" id="{76F35F1B-1A32-EC15-7755-9A96AD7DE93E}"/>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5" name="Rectangle 28">
              <a:extLst>
                <a:ext uri="{FF2B5EF4-FFF2-40B4-BE49-F238E27FC236}">
                  <a16:creationId xmlns:a16="http://schemas.microsoft.com/office/drawing/2014/main" id="{88C5B2B5-671A-11AC-A4AE-03E0887F014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7" name="Rectangle 29">
              <a:extLst>
                <a:ext uri="{FF2B5EF4-FFF2-40B4-BE49-F238E27FC236}">
                  <a16:creationId xmlns:a16="http://schemas.microsoft.com/office/drawing/2014/main" id="{B5B7852D-1BF7-FA66-12A7-32497CA6F813}"/>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9" name="Rectangle 30">
              <a:extLst>
                <a:ext uri="{FF2B5EF4-FFF2-40B4-BE49-F238E27FC236}">
                  <a16:creationId xmlns:a16="http://schemas.microsoft.com/office/drawing/2014/main" id="{6719036E-038D-9C63-FF9B-BA01124484B7}"/>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1" name="Rectangle 31">
              <a:extLst>
                <a:ext uri="{FF2B5EF4-FFF2-40B4-BE49-F238E27FC236}">
                  <a16:creationId xmlns:a16="http://schemas.microsoft.com/office/drawing/2014/main" id="{BFDEDEA9-35C4-93C5-9591-0C0425F00B26}"/>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3" name="Rectangle 33">
              <a:extLst>
                <a:ext uri="{FF2B5EF4-FFF2-40B4-BE49-F238E27FC236}">
                  <a16:creationId xmlns:a16="http://schemas.microsoft.com/office/drawing/2014/main" id="{454F5EE8-D447-E9CB-F3D5-4D09B83B0CBA}"/>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5" name="Rectangle 34">
              <a:extLst>
                <a:ext uri="{FF2B5EF4-FFF2-40B4-BE49-F238E27FC236}">
                  <a16:creationId xmlns:a16="http://schemas.microsoft.com/office/drawing/2014/main" id="{A01CAF47-3282-6174-0595-F62A45784A6B}"/>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6" name="Rectangle 35">
              <a:extLst>
                <a:ext uri="{FF2B5EF4-FFF2-40B4-BE49-F238E27FC236}">
                  <a16:creationId xmlns:a16="http://schemas.microsoft.com/office/drawing/2014/main" id="{5F21631D-F4EE-BA9F-E225-9471C93FC7A6}"/>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7" name="Rectangle 36">
              <a:extLst>
                <a:ext uri="{FF2B5EF4-FFF2-40B4-BE49-F238E27FC236}">
                  <a16:creationId xmlns:a16="http://schemas.microsoft.com/office/drawing/2014/main" id="{178F98AD-7BDD-89ED-CB5B-001BF5400F61}"/>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8" name="Rectangle 37">
              <a:extLst>
                <a:ext uri="{FF2B5EF4-FFF2-40B4-BE49-F238E27FC236}">
                  <a16:creationId xmlns:a16="http://schemas.microsoft.com/office/drawing/2014/main" id="{810AB7E6-87AD-2C0D-A58F-EA0DC766AD6E}"/>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9" name="Rectangle 39">
              <a:extLst>
                <a:ext uri="{FF2B5EF4-FFF2-40B4-BE49-F238E27FC236}">
                  <a16:creationId xmlns:a16="http://schemas.microsoft.com/office/drawing/2014/main" id="{D0203B64-64F2-97BC-2EC8-3628A4910BE7}"/>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0" name="Rectangle 40">
              <a:extLst>
                <a:ext uri="{FF2B5EF4-FFF2-40B4-BE49-F238E27FC236}">
                  <a16:creationId xmlns:a16="http://schemas.microsoft.com/office/drawing/2014/main" id="{FE1788A5-3112-3106-A0D6-F79A819CFACD}"/>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1" name="Rectangle 41">
              <a:extLst>
                <a:ext uri="{FF2B5EF4-FFF2-40B4-BE49-F238E27FC236}">
                  <a16:creationId xmlns:a16="http://schemas.microsoft.com/office/drawing/2014/main" id="{610788CA-9364-9AFB-B38C-B57F8F24BBC4}"/>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42" name="Rectangle 42">
              <a:extLst>
                <a:ext uri="{FF2B5EF4-FFF2-40B4-BE49-F238E27FC236}">
                  <a16:creationId xmlns:a16="http://schemas.microsoft.com/office/drawing/2014/main" id="{DCB7F6EA-AEA4-759B-37CF-53209B29C74B}"/>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3" name="Rectangle 43">
              <a:extLst>
                <a:ext uri="{FF2B5EF4-FFF2-40B4-BE49-F238E27FC236}">
                  <a16:creationId xmlns:a16="http://schemas.microsoft.com/office/drawing/2014/main" id="{44E42950-8F82-B135-EF42-85FD3C6C7D2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4" name="Rectangle 45">
              <a:extLst>
                <a:ext uri="{FF2B5EF4-FFF2-40B4-BE49-F238E27FC236}">
                  <a16:creationId xmlns:a16="http://schemas.microsoft.com/office/drawing/2014/main" id="{4E88818D-6267-3957-47B8-8A785EAE29B1}"/>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5" name="Rectangle 46">
              <a:extLst>
                <a:ext uri="{FF2B5EF4-FFF2-40B4-BE49-F238E27FC236}">
                  <a16:creationId xmlns:a16="http://schemas.microsoft.com/office/drawing/2014/main" id="{03FD072C-95D5-F972-AAF2-195280182D56}"/>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6" name="Rectangle 47">
              <a:extLst>
                <a:ext uri="{FF2B5EF4-FFF2-40B4-BE49-F238E27FC236}">
                  <a16:creationId xmlns:a16="http://schemas.microsoft.com/office/drawing/2014/main" id="{B1D56FA0-AD7B-39D4-E30F-08A3C90AFD24}"/>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7" name="Rectangle 48">
              <a:extLst>
                <a:ext uri="{FF2B5EF4-FFF2-40B4-BE49-F238E27FC236}">
                  <a16:creationId xmlns:a16="http://schemas.microsoft.com/office/drawing/2014/main" id="{000AD521-A766-9322-4E8E-B027014F1B4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8" name="Rectangle 49">
              <a:extLst>
                <a:ext uri="{FF2B5EF4-FFF2-40B4-BE49-F238E27FC236}">
                  <a16:creationId xmlns:a16="http://schemas.microsoft.com/office/drawing/2014/main" id="{E63DFAA2-6DB1-572D-3A3C-144F8EE80AD6}"/>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9" name="Rectangle 51">
              <a:extLst>
                <a:ext uri="{FF2B5EF4-FFF2-40B4-BE49-F238E27FC236}">
                  <a16:creationId xmlns:a16="http://schemas.microsoft.com/office/drawing/2014/main" id="{013206C9-4248-FAA4-B7D2-EFB843C5FF89}"/>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0" name="Rectangle 52">
              <a:extLst>
                <a:ext uri="{FF2B5EF4-FFF2-40B4-BE49-F238E27FC236}">
                  <a16:creationId xmlns:a16="http://schemas.microsoft.com/office/drawing/2014/main" id="{51B3E0DF-8021-40E5-CDA1-8263550436AF}"/>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1" name="Rectangle 53">
              <a:extLst>
                <a:ext uri="{FF2B5EF4-FFF2-40B4-BE49-F238E27FC236}">
                  <a16:creationId xmlns:a16="http://schemas.microsoft.com/office/drawing/2014/main" id="{D2896F76-4308-73DA-2F6E-58117C85CBB5}"/>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2" name="Rectangle 54">
              <a:extLst>
                <a:ext uri="{FF2B5EF4-FFF2-40B4-BE49-F238E27FC236}">
                  <a16:creationId xmlns:a16="http://schemas.microsoft.com/office/drawing/2014/main" id="{C74D1115-3F2D-03F8-97EF-054B8C210A9B}"/>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3" name="Rectangle 55">
              <a:extLst>
                <a:ext uri="{FF2B5EF4-FFF2-40B4-BE49-F238E27FC236}">
                  <a16:creationId xmlns:a16="http://schemas.microsoft.com/office/drawing/2014/main" id="{C165A9FF-027D-C5A0-B6E4-48D3AF25270B}"/>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4" name="Rectangle 57">
              <a:extLst>
                <a:ext uri="{FF2B5EF4-FFF2-40B4-BE49-F238E27FC236}">
                  <a16:creationId xmlns:a16="http://schemas.microsoft.com/office/drawing/2014/main" id="{D9D82741-768F-F3A3-78DF-47208D156799}"/>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5" name="Rectangle 58">
              <a:extLst>
                <a:ext uri="{FF2B5EF4-FFF2-40B4-BE49-F238E27FC236}">
                  <a16:creationId xmlns:a16="http://schemas.microsoft.com/office/drawing/2014/main" id="{6F70EB7E-071F-9307-DF6A-DE2975644625}"/>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6" name="Rectangle 59">
              <a:extLst>
                <a:ext uri="{FF2B5EF4-FFF2-40B4-BE49-F238E27FC236}">
                  <a16:creationId xmlns:a16="http://schemas.microsoft.com/office/drawing/2014/main" id="{5269E090-BD7E-8EEB-6C4A-4AB15D90E60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7" name="Rectangle 60">
              <a:extLst>
                <a:ext uri="{FF2B5EF4-FFF2-40B4-BE49-F238E27FC236}">
                  <a16:creationId xmlns:a16="http://schemas.microsoft.com/office/drawing/2014/main" id="{E5CA7409-55D6-E879-3826-0BAAA7CC2D4F}"/>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8" name="Rectangle 61">
              <a:extLst>
                <a:ext uri="{FF2B5EF4-FFF2-40B4-BE49-F238E27FC236}">
                  <a16:creationId xmlns:a16="http://schemas.microsoft.com/office/drawing/2014/main" id="{397D5BB1-D078-5645-981F-E838328C20DA}"/>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59" name="Rectangle 63">
              <a:extLst>
                <a:ext uri="{FF2B5EF4-FFF2-40B4-BE49-F238E27FC236}">
                  <a16:creationId xmlns:a16="http://schemas.microsoft.com/office/drawing/2014/main" id="{A8720E47-8CC7-76C8-43C8-B790F7745C9C}"/>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0" name="Rectangle 64">
              <a:extLst>
                <a:ext uri="{FF2B5EF4-FFF2-40B4-BE49-F238E27FC236}">
                  <a16:creationId xmlns:a16="http://schemas.microsoft.com/office/drawing/2014/main" id="{742F3AE7-EBBE-9DB4-D3B4-7138837D6DD4}"/>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1" name="Rectangle 65">
              <a:extLst>
                <a:ext uri="{FF2B5EF4-FFF2-40B4-BE49-F238E27FC236}">
                  <a16:creationId xmlns:a16="http://schemas.microsoft.com/office/drawing/2014/main" id="{4F08E73C-F114-8848-DF16-4A664837EF00}"/>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2" name="Rectangle 66">
              <a:extLst>
                <a:ext uri="{FF2B5EF4-FFF2-40B4-BE49-F238E27FC236}">
                  <a16:creationId xmlns:a16="http://schemas.microsoft.com/office/drawing/2014/main" id="{AD20D6FE-8C65-5F2E-F3CB-7C9747F1101F}"/>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3" name="Rectangle 67">
              <a:extLst>
                <a:ext uri="{FF2B5EF4-FFF2-40B4-BE49-F238E27FC236}">
                  <a16:creationId xmlns:a16="http://schemas.microsoft.com/office/drawing/2014/main" id="{C01127FB-4759-3ADE-5939-2220EFC2BCA6}"/>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4" name="Rectangle 80">
              <a:extLst>
                <a:ext uri="{FF2B5EF4-FFF2-40B4-BE49-F238E27FC236}">
                  <a16:creationId xmlns:a16="http://schemas.microsoft.com/office/drawing/2014/main" id="{BAD27B92-AD36-67A6-242A-3D68A8973C2E}"/>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5" name="Rectangle 81">
              <a:extLst>
                <a:ext uri="{FF2B5EF4-FFF2-40B4-BE49-F238E27FC236}">
                  <a16:creationId xmlns:a16="http://schemas.microsoft.com/office/drawing/2014/main" id="{0B1A95FB-15A5-6A71-07C8-99AE685411EB}"/>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6" name="Rectangle 82">
              <a:extLst>
                <a:ext uri="{FF2B5EF4-FFF2-40B4-BE49-F238E27FC236}">
                  <a16:creationId xmlns:a16="http://schemas.microsoft.com/office/drawing/2014/main" id="{A01DC669-DE52-9B4B-0C9B-ADFFE14081C2}"/>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7" name="Rectangle 83">
              <a:extLst>
                <a:ext uri="{FF2B5EF4-FFF2-40B4-BE49-F238E27FC236}">
                  <a16:creationId xmlns:a16="http://schemas.microsoft.com/office/drawing/2014/main" id="{6D549827-E76A-AC5C-579C-D7D9798D64C0}"/>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8" name="Rectangle 84">
              <a:extLst>
                <a:ext uri="{FF2B5EF4-FFF2-40B4-BE49-F238E27FC236}">
                  <a16:creationId xmlns:a16="http://schemas.microsoft.com/office/drawing/2014/main" id="{22E65EA2-F858-22BF-DBCF-976EF703C0EB}"/>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9" name="Rectangle 86">
              <a:extLst>
                <a:ext uri="{FF2B5EF4-FFF2-40B4-BE49-F238E27FC236}">
                  <a16:creationId xmlns:a16="http://schemas.microsoft.com/office/drawing/2014/main" id="{2552E66A-FE12-BA1D-E7EE-ECC9DBF73404}"/>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0" name="Rectangle 87">
              <a:extLst>
                <a:ext uri="{FF2B5EF4-FFF2-40B4-BE49-F238E27FC236}">
                  <a16:creationId xmlns:a16="http://schemas.microsoft.com/office/drawing/2014/main" id="{79017324-471B-2AC3-47D2-2B358A77B47C}"/>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1" name="Rectangle 88">
              <a:extLst>
                <a:ext uri="{FF2B5EF4-FFF2-40B4-BE49-F238E27FC236}">
                  <a16:creationId xmlns:a16="http://schemas.microsoft.com/office/drawing/2014/main" id="{DD3D41E9-684B-4D0A-58EB-2457EC8C76DE}"/>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2" name="Rectangle 89">
              <a:extLst>
                <a:ext uri="{FF2B5EF4-FFF2-40B4-BE49-F238E27FC236}">
                  <a16:creationId xmlns:a16="http://schemas.microsoft.com/office/drawing/2014/main" id="{42D9755C-4F73-269E-8779-D541853C78BF}"/>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3" name="Rectangle 90">
              <a:extLst>
                <a:ext uri="{FF2B5EF4-FFF2-40B4-BE49-F238E27FC236}">
                  <a16:creationId xmlns:a16="http://schemas.microsoft.com/office/drawing/2014/main" id="{D1E45FD9-222E-074E-E1F9-11579EE27E0F}"/>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4" name="Rectangle 92">
              <a:extLst>
                <a:ext uri="{FF2B5EF4-FFF2-40B4-BE49-F238E27FC236}">
                  <a16:creationId xmlns:a16="http://schemas.microsoft.com/office/drawing/2014/main" id="{F111822B-60F9-BEBA-2DC3-06216B95C5EA}"/>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5" name="Rectangle 93">
              <a:extLst>
                <a:ext uri="{FF2B5EF4-FFF2-40B4-BE49-F238E27FC236}">
                  <a16:creationId xmlns:a16="http://schemas.microsoft.com/office/drawing/2014/main" id="{3D0FC3AC-245C-9F5E-DDA5-2760E8D7733A}"/>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6" name="Rectangle 94">
              <a:extLst>
                <a:ext uri="{FF2B5EF4-FFF2-40B4-BE49-F238E27FC236}">
                  <a16:creationId xmlns:a16="http://schemas.microsoft.com/office/drawing/2014/main" id="{057ABEF1-BCC8-3989-5E5D-735C04F50B8E}"/>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7" name="Rectangle 95">
              <a:extLst>
                <a:ext uri="{FF2B5EF4-FFF2-40B4-BE49-F238E27FC236}">
                  <a16:creationId xmlns:a16="http://schemas.microsoft.com/office/drawing/2014/main" id="{D49670BE-650F-7F67-1D91-F147279D85F0}"/>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8" name="Rectangle 96">
              <a:extLst>
                <a:ext uri="{FF2B5EF4-FFF2-40B4-BE49-F238E27FC236}">
                  <a16:creationId xmlns:a16="http://schemas.microsoft.com/office/drawing/2014/main" id="{BC0A4C13-62C2-E873-7E3F-2B2B85C92689}"/>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9" name="Rectangle 98">
              <a:extLst>
                <a:ext uri="{FF2B5EF4-FFF2-40B4-BE49-F238E27FC236}">
                  <a16:creationId xmlns:a16="http://schemas.microsoft.com/office/drawing/2014/main" id="{44BC2CC7-AE2B-D44D-CD05-01CDC27CD95F}"/>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0" name="Rectangle 99">
              <a:extLst>
                <a:ext uri="{FF2B5EF4-FFF2-40B4-BE49-F238E27FC236}">
                  <a16:creationId xmlns:a16="http://schemas.microsoft.com/office/drawing/2014/main" id="{603A762A-355F-7C99-3613-10CEFF74EBAA}"/>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1" name="Rectangle 100">
              <a:extLst>
                <a:ext uri="{FF2B5EF4-FFF2-40B4-BE49-F238E27FC236}">
                  <a16:creationId xmlns:a16="http://schemas.microsoft.com/office/drawing/2014/main" id="{368A94AC-5589-0754-4C2F-239E630B4D1D}"/>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2" name="Rectangle 101">
              <a:extLst>
                <a:ext uri="{FF2B5EF4-FFF2-40B4-BE49-F238E27FC236}">
                  <a16:creationId xmlns:a16="http://schemas.microsoft.com/office/drawing/2014/main" id="{066B4797-528A-2CCD-4A3D-6141AB043424}"/>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3" name="Rectangle 102">
              <a:extLst>
                <a:ext uri="{FF2B5EF4-FFF2-40B4-BE49-F238E27FC236}">
                  <a16:creationId xmlns:a16="http://schemas.microsoft.com/office/drawing/2014/main" id="{F85C93A4-7256-A266-74FF-97BA2F352809}"/>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4" name="Rectangle 104">
              <a:extLst>
                <a:ext uri="{FF2B5EF4-FFF2-40B4-BE49-F238E27FC236}">
                  <a16:creationId xmlns:a16="http://schemas.microsoft.com/office/drawing/2014/main" id="{554A685A-B6BF-0B95-1BBC-0FF1803960F1}"/>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5" name="Rectangle 105">
              <a:extLst>
                <a:ext uri="{FF2B5EF4-FFF2-40B4-BE49-F238E27FC236}">
                  <a16:creationId xmlns:a16="http://schemas.microsoft.com/office/drawing/2014/main" id="{4B02BDE0-733B-0CF1-6430-B2E77556018B}"/>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6" name="Rectangle 106">
              <a:extLst>
                <a:ext uri="{FF2B5EF4-FFF2-40B4-BE49-F238E27FC236}">
                  <a16:creationId xmlns:a16="http://schemas.microsoft.com/office/drawing/2014/main" id="{2F0EA219-18F3-D478-05E1-A03FDC4E5FFB}"/>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7" name="Rectangle 107">
              <a:extLst>
                <a:ext uri="{FF2B5EF4-FFF2-40B4-BE49-F238E27FC236}">
                  <a16:creationId xmlns:a16="http://schemas.microsoft.com/office/drawing/2014/main" id="{6556015A-DFF1-7BB8-8E10-B59164A2836D}"/>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8" name="Rectangle 108">
              <a:extLst>
                <a:ext uri="{FF2B5EF4-FFF2-40B4-BE49-F238E27FC236}">
                  <a16:creationId xmlns:a16="http://schemas.microsoft.com/office/drawing/2014/main" id="{E3301AFA-9264-981C-D3C0-06D0B16F035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9" name="Rectangle 110">
              <a:extLst>
                <a:ext uri="{FF2B5EF4-FFF2-40B4-BE49-F238E27FC236}">
                  <a16:creationId xmlns:a16="http://schemas.microsoft.com/office/drawing/2014/main" id="{0F20520D-BB35-0D54-5CCA-EBF7E3EF11B8}"/>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90" name="Rectangle 111">
              <a:extLst>
                <a:ext uri="{FF2B5EF4-FFF2-40B4-BE49-F238E27FC236}">
                  <a16:creationId xmlns:a16="http://schemas.microsoft.com/office/drawing/2014/main" id="{DC929D78-7010-DC8F-00F2-D62AFBEC61C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1" name="Rectangle 112">
              <a:extLst>
                <a:ext uri="{FF2B5EF4-FFF2-40B4-BE49-F238E27FC236}">
                  <a16:creationId xmlns:a16="http://schemas.microsoft.com/office/drawing/2014/main" id="{B1E55F23-7402-4173-D911-7FE55D57A043}"/>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2" name="Rectangle 113">
              <a:extLst>
                <a:ext uri="{FF2B5EF4-FFF2-40B4-BE49-F238E27FC236}">
                  <a16:creationId xmlns:a16="http://schemas.microsoft.com/office/drawing/2014/main" id="{286F6193-75D8-246F-0198-C6C1F2B37E17}"/>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3" name="Rectangle 114">
              <a:extLst>
                <a:ext uri="{FF2B5EF4-FFF2-40B4-BE49-F238E27FC236}">
                  <a16:creationId xmlns:a16="http://schemas.microsoft.com/office/drawing/2014/main" id="{1DD7CFDC-34D8-AF64-0222-63210936D50F}"/>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4" name="Rectangle 116">
              <a:extLst>
                <a:ext uri="{FF2B5EF4-FFF2-40B4-BE49-F238E27FC236}">
                  <a16:creationId xmlns:a16="http://schemas.microsoft.com/office/drawing/2014/main" id="{FA960F7B-C53A-DE1C-84A9-92CED933479C}"/>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5" name="Rectangle 117">
              <a:extLst>
                <a:ext uri="{FF2B5EF4-FFF2-40B4-BE49-F238E27FC236}">
                  <a16:creationId xmlns:a16="http://schemas.microsoft.com/office/drawing/2014/main" id="{C323386D-4A3B-1E81-7DE9-B3B6F18D1FC2}"/>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96" name="Rectangle 118">
              <a:extLst>
                <a:ext uri="{FF2B5EF4-FFF2-40B4-BE49-F238E27FC236}">
                  <a16:creationId xmlns:a16="http://schemas.microsoft.com/office/drawing/2014/main" id="{120B7159-444C-B9DF-99D9-702E4BDFAC3C}"/>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7" name="Rectangle 119">
              <a:extLst>
                <a:ext uri="{FF2B5EF4-FFF2-40B4-BE49-F238E27FC236}">
                  <a16:creationId xmlns:a16="http://schemas.microsoft.com/office/drawing/2014/main" id="{483BEB2F-9B72-E891-FF76-9B53C04A3A6C}"/>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8" name="Rectangle 120">
              <a:extLst>
                <a:ext uri="{FF2B5EF4-FFF2-40B4-BE49-F238E27FC236}">
                  <a16:creationId xmlns:a16="http://schemas.microsoft.com/office/drawing/2014/main" id="{669CDAC3-0AEE-26E5-1E60-3AB3FD3DC45F}"/>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9" name="Rectangle 122">
              <a:extLst>
                <a:ext uri="{FF2B5EF4-FFF2-40B4-BE49-F238E27FC236}">
                  <a16:creationId xmlns:a16="http://schemas.microsoft.com/office/drawing/2014/main" id="{B8E8232C-3AB2-AC9E-EDE8-B06EB690A4C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0" name="Rectangle 123">
              <a:extLst>
                <a:ext uri="{FF2B5EF4-FFF2-40B4-BE49-F238E27FC236}">
                  <a16:creationId xmlns:a16="http://schemas.microsoft.com/office/drawing/2014/main" id="{85D315AE-F488-F6B1-CEDE-D8CAC80874C8}"/>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101" name="Rectangle 124">
              <a:extLst>
                <a:ext uri="{FF2B5EF4-FFF2-40B4-BE49-F238E27FC236}">
                  <a16:creationId xmlns:a16="http://schemas.microsoft.com/office/drawing/2014/main" id="{BA8FB972-4571-9747-F8EA-B1B2054D3F27}"/>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2" name="Rectangle 125">
              <a:extLst>
                <a:ext uri="{FF2B5EF4-FFF2-40B4-BE49-F238E27FC236}">
                  <a16:creationId xmlns:a16="http://schemas.microsoft.com/office/drawing/2014/main" id="{E0391C27-286F-1C29-3170-D1E13450D3F2}"/>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103" name="Rectangle 126">
              <a:extLst>
                <a:ext uri="{FF2B5EF4-FFF2-40B4-BE49-F238E27FC236}">
                  <a16:creationId xmlns:a16="http://schemas.microsoft.com/office/drawing/2014/main" id="{F9219291-669B-B876-37A7-1632734BCF5F}"/>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4" name="Rectangle 128">
              <a:extLst>
                <a:ext uri="{FF2B5EF4-FFF2-40B4-BE49-F238E27FC236}">
                  <a16:creationId xmlns:a16="http://schemas.microsoft.com/office/drawing/2014/main" id="{8425110B-9FBF-45DC-4DB6-4EA8A1643515}"/>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5" name="Rectangle 129">
              <a:extLst>
                <a:ext uri="{FF2B5EF4-FFF2-40B4-BE49-F238E27FC236}">
                  <a16:creationId xmlns:a16="http://schemas.microsoft.com/office/drawing/2014/main" id="{2391FC1B-F4A1-C2E1-1A56-3D4706761AD1}"/>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6" name="Rectangle 130">
              <a:extLst>
                <a:ext uri="{FF2B5EF4-FFF2-40B4-BE49-F238E27FC236}">
                  <a16:creationId xmlns:a16="http://schemas.microsoft.com/office/drawing/2014/main" id="{1196F335-60FE-3844-F804-435207BE9885}"/>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7" name="Rectangle 131">
              <a:extLst>
                <a:ext uri="{FF2B5EF4-FFF2-40B4-BE49-F238E27FC236}">
                  <a16:creationId xmlns:a16="http://schemas.microsoft.com/office/drawing/2014/main" id="{4774FF64-506D-3232-048A-BCAD6C7C82E5}"/>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8" name="Rectangle 132">
              <a:extLst>
                <a:ext uri="{FF2B5EF4-FFF2-40B4-BE49-F238E27FC236}">
                  <a16:creationId xmlns:a16="http://schemas.microsoft.com/office/drawing/2014/main" id="{814435DF-5250-5E04-9A25-01D614051D40}"/>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9" name="Rectangle 134">
              <a:extLst>
                <a:ext uri="{FF2B5EF4-FFF2-40B4-BE49-F238E27FC236}">
                  <a16:creationId xmlns:a16="http://schemas.microsoft.com/office/drawing/2014/main" id="{F3CBF39A-B3FC-9ECD-B31D-98D38AC45A52}"/>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0" name="Rectangle 135">
              <a:extLst>
                <a:ext uri="{FF2B5EF4-FFF2-40B4-BE49-F238E27FC236}">
                  <a16:creationId xmlns:a16="http://schemas.microsoft.com/office/drawing/2014/main" id="{F4A6CA8D-F3E9-F064-C94F-9AA92A72D27E}"/>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1" name="Rectangle 136">
              <a:extLst>
                <a:ext uri="{FF2B5EF4-FFF2-40B4-BE49-F238E27FC236}">
                  <a16:creationId xmlns:a16="http://schemas.microsoft.com/office/drawing/2014/main" id="{3DFFF4E7-4715-7C7E-815F-6FF23C084375}"/>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2" name="Rectangle 137">
              <a:extLst>
                <a:ext uri="{FF2B5EF4-FFF2-40B4-BE49-F238E27FC236}">
                  <a16:creationId xmlns:a16="http://schemas.microsoft.com/office/drawing/2014/main" id="{297E5198-06F7-0D0C-3D20-E981F28CC2A6}"/>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3" name="Rectangle 138">
              <a:extLst>
                <a:ext uri="{FF2B5EF4-FFF2-40B4-BE49-F238E27FC236}">
                  <a16:creationId xmlns:a16="http://schemas.microsoft.com/office/drawing/2014/main" id="{1A5A14BD-BFC5-16BC-7B0D-65C71779DD88}"/>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4" name="Text Box 146">
              <a:extLst>
                <a:ext uri="{FF2B5EF4-FFF2-40B4-BE49-F238E27FC236}">
                  <a16:creationId xmlns:a16="http://schemas.microsoft.com/office/drawing/2014/main" id="{3FECE915-92F1-D2F3-D73C-89E469AD9B4E}"/>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15" name="Text Box 147">
              <a:extLst>
                <a:ext uri="{FF2B5EF4-FFF2-40B4-BE49-F238E27FC236}">
                  <a16:creationId xmlns:a16="http://schemas.microsoft.com/office/drawing/2014/main" id="{AB80D679-63E5-2B15-726F-1E441446BDCB}"/>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116" name="Picture 4">
            <a:extLst>
              <a:ext uri="{FF2B5EF4-FFF2-40B4-BE49-F238E27FC236}">
                <a16:creationId xmlns:a16="http://schemas.microsoft.com/office/drawing/2014/main" id="{332C334F-D331-172E-A956-676A62387AC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3246544"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4">
            <a:extLst>
              <a:ext uri="{FF2B5EF4-FFF2-40B4-BE49-F238E27FC236}">
                <a16:creationId xmlns:a16="http://schemas.microsoft.com/office/drawing/2014/main" id="{FF19E857-C55A-6CFF-C62A-F0CE3AB7777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2222802" y="4475475"/>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6">
            <a:extLst>
              <a:ext uri="{FF2B5EF4-FFF2-40B4-BE49-F238E27FC236}">
                <a16:creationId xmlns:a16="http://schemas.microsoft.com/office/drawing/2014/main" id="{2391ECFD-2A6F-6806-6A06-78100A5EDBE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401830" y="5248777"/>
            <a:ext cx="617476" cy="640087"/>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4">
            <a:extLst>
              <a:ext uri="{FF2B5EF4-FFF2-40B4-BE49-F238E27FC236}">
                <a16:creationId xmlns:a16="http://schemas.microsoft.com/office/drawing/2014/main" id="{7B4D40F0-CF4F-5721-F172-C6CF89DBD54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4251250"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10">
            <a:extLst>
              <a:ext uri="{FF2B5EF4-FFF2-40B4-BE49-F238E27FC236}">
                <a16:creationId xmlns:a16="http://schemas.microsoft.com/office/drawing/2014/main" id="{9704F529-8C27-8E3D-DEBD-5F54E422DE4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821" y="1689781"/>
            <a:ext cx="1093028" cy="1576938"/>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
            <a:extLst>
              <a:ext uri="{FF2B5EF4-FFF2-40B4-BE49-F238E27FC236}">
                <a16:creationId xmlns:a16="http://schemas.microsoft.com/office/drawing/2014/main" id="{CCC82260-A426-ACE9-2E41-19D741E0BC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565" y="192482"/>
            <a:ext cx="3162575" cy="198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343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Dijkstra算法的应用：</a:t>
            </a:r>
            <a:r>
              <a:rPr lang="en-US" altLang="zh-CN" dirty="0"/>
              <a:t>Dragon</a:t>
            </a:r>
            <a:r>
              <a:rPr lang="zh-CN" altLang="en-US" dirty="0"/>
              <a:t> </a:t>
            </a:r>
            <a:r>
              <a:rPr lang="en-US" altLang="zh-CN" dirty="0"/>
              <a:t>Quest</a:t>
            </a:r>
            <a:endParaRPr lang="zh-CN" altLang="en-US" dirty="0"/>
          </a:p>
        </p:txBody>
      </p:sp>
      <p:grpSp>
        <p:nvGrpSpPr>
          <p:cNvPr id="10" name="Group 158">
            <a:extLst>
              <a:ext uri="{FF2B5EF4-FFF2-40B4-BE49-F238E27FC236}">
                <a16:creationId xmlns:a16="http://schemas.microsoft.com/office/drawing/2014/main" id="{E3872C0F-0002-CE42-EEFA-AAE0446D2699}"/>
              </a:ext>
            </a:extLst>
          </p:cNvPr>
          <p:cNvGrpSpPr>
            <a:grpSpLocks/>
          </p:cNvGrpSpPr>
          <p:nvPr/>
        </p:nvGrpSpPr>
        <p:grpSpPr bwMode="auto">
          <a:xfrm>
            <a:off x="1668523" y="1689781"/>
            <a:ext cx="3427513" cy="3478437"/>
            <a:chOff x="546" y="720"/>
            <a:chExt cx="1965" cy="1949"/>
          </a:xfrm>
        </p:grpSpPr>
        <p:sp>
          <p:nvSpPr>
            <p:cNvPr id="17" name="Rectangle 9">
              <a:extLst>
                <a:ext uri="{FF2B5EF4-FFF2-40B4-BE49-F238E27FC236}">
                  <a16:creationId xmlns:a16="http://schemas.microsoft.com/office/drawing/2014/main" id="{50AEC289-AD4B-834A-E004-D375D4F573BE}"/>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9" name="Rectangle 10">
              <a:extLst>
                <a:ext uri="{FF2B5EF4-FFF2-40B4-BE49-F238E27FC236}">
                  <a16:creationId xmlns:a16="http://schemas.microsoft.com/office/drawing/2014/main" id="{41F51508-2E55-4E0B-BBEC-BDF9D6D0C161}"/>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0" name="Rectangle 11">
              <a:extLst>
                <a:ext uri="{FF2B5EF4-FFF2-40B4-BE49-F238E27FC236}">
                  <a16:creationId xmlns:a16="http://schemas.microsoft.com/office/drawing/2014/main" id="{B2DAC3AC-1BA2-BBE3-221C-28EBC54D8046}"/>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21" name="Rectangle 12">
              <a:extLst>
                <a:ext uri="{FF2B5EF4-FFF2-40B4-BE49-F238E27FC236}">
                  <a16:creationId xmlns:a16="http://schemas.microsoft.com/office/drawing/2014/main" id="{D773E12D-5A03-EC17-9DF6-8D37AFF6E945}"/>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2" name="Rectangle 13">
              <a:extLst>
                <a:ext uri="{FF2B5EF4-FFF2-40B4-BE49-F238E27FC236}">
                  <a16:creationId xmlns:a16="http://schemas.microsoft.com/office/drawing/2014/main" id="{3B223C2C-27C5-0F91-75E1-296E1F5AA7DE}"/>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3" name="Rectangle 15">
              <a:extLst>
                <a:ext uri="{FF2B5EF4-FFF2-40B4-BE49-F238E27FC236}">
                  <a16:creationId xmlns:a16="http://schemas.microsoft.com/office/drawing/2014/main" id="{C36FFE7C-6510-68F1-AC43-7494900AC300}"/>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24" name="Rectangle 16">
              <a:extLst>
                <a:ext uri="{FF2B5EF4-FFF2-40B4-BE49-F238E27FC236}">
                  <a16:creationId xmlns:a16="http://schemas.microsoft.com/office/drawing/2014/main" id="{07E78A57-76A4-2EC8-69D9-2A40C4A56B74}"/>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5" name="Rectangle 17">
              <a:extLst>
                <a:ext uri="{FF2B5EF4-FFF2-40B4-BE49-F238E27FC236}">
                  <a16:creationId xmlns:a16="http://schemas.microsoft.com/office/drawing/2014/main" id="{164FBD93-DD50-A16D-D5DE-0094F6B9EA00}"/>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6" name="Rectangle 18">
              <a:extLst>
                <a:ext uri="{FF2B5EF4-FFF2-40B4-BE49-F238E27FC236}">
                  <a16:creationId xmlns:a16="http://schemas.microsoft.com/office/drawing/2014/main" id="{8FBFDD83-3B6D-5BCA-C3A4-8974DF3E094E}"/>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7" name="Rectangle 19">
              <a:extLst>
                <a:ext uri="{FF2B5EF4-FFF2-40B4-BE49-F238E27FC236}">
                  <a16:creationId xmlns:a16="http://schemas.microsoft.com/office/drawing/2014/main" id="{3EF6A074-7C91-D554-AB04-504A0D7AB763}"/>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8" name="Rectangle 21">
              <a:extLst>
                <a:ext uri="{FF2B5EF4-FFF2-40B4-BE49-F238E27FC236}">
                  <a16:creationId xmlns:a16="http://schemas.microsoft.com/office/drawing/2014/main" id="{D0FD600F-251B-ED2C-D576-DECC63796B12}"/>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9" name="Rectangle 22">
              <a:extLst>
                <a:ext uri="{FF2B5EF4-FFF2-40B4-BE49-F238E27FC236}">
                  <a16:creationId xmlns:a16="http://schemas.microsoft.com/office/drawing/2014/main" id="{2DFB0A95-3271-9F7D-3561-3EA80D16677B}"/>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0" name="Rectangle 23">
              <a:extLst>
                <a:ext uri="{FF2B5EF4-FFF2-40B4-BE49-F238E27FC236}">
                  <a16:creationId xmlns:a16="http://schemas.microsoft.com/office/drawing/2014/main" id="{A1A25561-0B42-C9A1-62C6-DCA4F9A28D54}"/>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1" name="Rectangle 24">
              <a:extLst>
                <a:ext uri="{FF2B5EF4-FFF2-40B4-BE49-F238E27FC236}">
                  <a16:creationId xmlns:a16="http://schemas.microsoft.com/office/drawing/2014/main" id="{2C9CCA00-7A1F-5FA8-DC79-9F35F5788A1D}"/>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2" name="Rectangle 25">
              <a:extLst>
                <a:ext uri="{FF2B5EF4-FFF2-40B4-BE49-F238E27FC236}">
                  <a16:creationId xmlns:a16="http://schemas.microsoft.com/office/drawing/2014/main" id="{98EC1821-4915-CDFC-80F7-F36FFFEA54A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3" name="Rectangle 27">
              <a:extLst>
                <a:ext uri="{FF2B5EF4-FFF2-40B4-BE49-F238E27FC236}">
                  <a16:creationId xmlns:a16="http://schemas.microsoft.com/office/drawing/2014/main" id="{2FD0EEFF-6777-F7A2-05A7-2C0A0B7C72F9}"/>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4" name="Rectangle 28">
              <a:extLst>
                <a:ext uri="{FF2B5EF4-FFF2-40B4-BE49-F238E27FC236}">
                  <a16:creationId xmlns:a16="http://schemas.microsoft.com/office/drawing/2014/main" id="{9BDBF056-E066-3E42-7C1F-58EBDDB504E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5" name="Rectangle 29">
              <a:extLst>
                <a:ext uri="{FF2B5EF4-FFF2-40B4-BE49-F238E27FC236}">
                  <a16:creationId xmlns:a16="http://schemas.microsoft.com/office/drawing/2014/main" id="{FDBE0980-07DC-9EB1-093D-49ABBD3821F6}"/>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6" name="Rectangle 30">
              <a:extLst>
                <a:ext uri="{FF2B5EF4-FFF2-40B4-BE49-F238E27FC236}">
                  <a16:creationId xmlns:a16="http://schemas.microsoft.com/office/drawing/2014/main" id="{448171B8-6F3F-7BFF-A132-8EB94CC1D772}"/>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7" name="Rectangle 31">
              <a:extLst>
                <a:ext uri="{FF2B5EF4-FFF2-40B4-BE49-F238E27FC236}">
                  <a16:creationId xmlns:a16="http://schemas.microsoft.com/office/drawing/2014/main" id="{8B6CBE8D-32EC-B601-E0C8-8A807B351977}"/>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8" name="Rectangle 33">
              <a:extLst>
                <a:ext uri="{FF2B5EF4-FFF2-40B4-BE49-F238E27FC236}">
                  <a16:creationId xmlns:a16="http://schemas.microsoft.com/office/drawing/2014/main" id="{D893173B-EE46-0C92-9EAD-B838F6D74091}"/>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9" name="Rectangle 34">
              <a:extLst>
                <a:ext uri="{FF2B5EF4-FFF2-40B4-BE49-F238E27FC236}">
                  <a16:creationId xmlns:a16="http://schemas.microsoft.com/office/drawing/2014/main" id="{70064C89-5491-69E1-035E-211B06F76221}"/>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0" name="Rectangle 35">
              <a:extLst>
                <a:ext uri="{FF2B5EF4-FFF2-40B4-BE49-F238E27FC236}">
                  <a16:creationId xmlns:a16="http://schemas.microsoft.com/office/drawing/2014/main" id="{E7660C47-4FDA-A6AF-2CAA-0B77D5D993A7}"/>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1" name="Rectangle 36">
              <a:extLst>
                <a:ext uri="{FF2B5EF4-FFF2-40B4-BE49-F238E27FC236}">
                  <a16:creationId xmlns:a16="http://schemas.microsoft.com/office/drawing/2014/main" id="{80A773C1-53E1-56C4-9663-4216828A1D85}"/>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2" name="Rectangle 37">
              <a:extLst>
                <a:ext uri="{FF2B5EF4-FFF2-40B4-BE49-F238E27FC236}">
                  <a16:creationId xmlns:a16="http://schemas.microsoft.com/office/drawing/2014/main" id="{C22EB639-B97A-6A0F-E9AC-91F1CB4D2ADD}"/>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3" name="Rectangle 39">
              <a:extLst>
                <a:ext uri="{FF2B5EF4-FFF2-40B4-BE49-F238E27FC236}">
                  <a16:creationId xmlns:a16="http://schemas.microsoft.com/office/drawing/2014/main" id="{221FB2D9-7C70-339D-8F9E-C743200DF790}"/>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4" name="Rectangle 40">
              <a:extLst>
                <a:ext uri="{FF2B5EF4-FFF2-40B4-BE49-F238E27FC236}">
                  <a16:creationId xmlns:a16="http://schemas.microsoft.com/office/drawing/2014/main" id="{1C93F5E1-13CD-AD99-681E-BDD36276ED69}"/>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5" name="Rectangle 41">
              <a:extLst>
                <a:ext uri="{FF2B5EF4-FFF2-40B4-BE49-F238E27FC236}">
                  <a16:creationId xmlns:a16="http://schemas.microsoft.com/office/drawing/2014/main" id="{056B6BED-9CA3-F4B1-8169-D4A9342B88CC}"/>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46" name="Rectangle 42">
              <a:extLst>
                <a:ext uri="{FF2B5EF4-FFF2-40B4-BE49-F238E27FC236}">
                  <a16:creationId xmlns:a16="http://schemas.microsoft.com/office/drawing/2014/main" id="{3DBD192F-E6C3-FAC2-1A08-4AB63AF9B116}"/>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7" name="Rectangle 43">
              <a:extLst>
                <a:ext uri="{FF2B5EF4-FFF2-40B4-BE49-F238E27FC236}">
                  <a16:creationId xmlns:a16="http://schemas.microsoft.com/office/drawing/2014/main" id="{1E6A10FA-751B-7FD6-56CC-8AE961708A7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8" name="Rectangle 45">
              <a:extLst>
                <a:ext uri="{FF2B5EF4-FFF2-40B4-BE49-F238E27FC236}">
                  <a16:creationId xmlns:a16="http://schemas.microsoft.com/office/drawing/2014/main" id="{E131F5BD-7BA8-889A-0665-8FEEA9FA9382}"/>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9" name="Rectangle 46">
              <a:extLst>
                <a:ext uri="{FF2B5EF4-FFF2-40B4-BE49-F238E27FC236}">
                  <a16:creationId xmlns:a16="http://schemas.microsoft.com/office/drawing/2014/main" id="{90AA0F77-0AB1-E5CB-EF1E-224790B7AC01}"/>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0" name="Rectangle 47">
              <a:extLst>
                <a:ext uri="{FF2B5EF4-FFF2-40B4-BE49-F238E27FC236}">
                  <a16:creationId xmlns:a16="http://schemas.microsoft.com/office/drawing/2014/main" id="{225FD48C-F320-1A88-B004-2C3C9C13CA56}"/>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1" name="Rectangle 48">
              <a:extLst>
                <a:ext uri="{FF2B5EF4-FFF2-40B4-BE49-F238E27FC236}">
                  <a16:creationId xmlns:a16="http://schemas.microsoft.com/office/drawing/2014/main" id="{85D118A7-9ECA-5B6D-FA18-431DE2B988E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2" name="Rectangle 49">
              <a:extLst>
                <a:ext uri="{FF2B5EF4-FFF2-40B4-BE49-F238E27FC236}">
                  <a16:creationId xmlns:a16="http://schemas.microsoft.com/office/drawing/2014/main" id="{0A323600-D6D3-C72C-D754-39C7697E52EF}"/>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3" name="Rectangle 51">
              <a:extLst>
                <a:ext uri="{FF2B5EF4-FFF2-40B4-BE49-F238E27FC236}">
                  <a16:creationId xmlns:a16="http://schemas.microsoft.com/office/drawing/2014/main" id="{0BE7A0B5-2DB8-B54F-02CF-E96630988330}"/>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4" name="Rectangle 52">
              <a:extLst>
                <a:ext uri="{FF2B5EF4-FFF2-40B4-BE49-F238E27FC236}">
                  <a16:creationId xmlns:a16="http://schemas.microsoft.com/office/drawing/2014/main" id="{81038550-39D4-3247-60A4-55D4D6EDAE47}"/>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5" name="Rectangle 53">
              <a:extLst>
                <a:ext uri="{FF2B5EF4-FFF2-40B4-BE49-F238E27FC236}">
                  <a16:creationId xmlns:a16="http://schemas.microsoft.com/office/drawing/2014/main" id="{1CF75D5B-2E15-DE8F-9094-54E34CBE721D}"/>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6" name="Rectangle 54">
              <a:extLst>
                <a:ext uri="{FF2B5EF4-FFF2-40B4-BE49-F238E27FC236}">
                  <a16:creationId xmlns:a16="http://schemas.microsoft.com/office/drawing/2014/main" id="{4665456A-B40C-769E-A837-985938EB03CE}"/>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7" name="Rectangle 55">
              <a:extLst>
                <a:ext uri="{FF2B5EF4-FFF2-40B4-BE49-F238E27FC236}">
                  <a16:creationId xmlns:a16="http://schemas.microsoft.com/office/drawing/2014/main" id="{EAD0D1B2-34D3-D2E5-AD35-62812BB1100C}"/>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8" name="Rectangle 57">
              <a:extLst>
                <a:ext uri="{FF2B5EF4-FFF2-40B4-BE49-F238E27FC236}">
                  <a16:creationId xmlns:a16="http://schemas.microsoft.com/office/drawing/2014/main" id="{D6912B0E-C52C-E42F-F031-85E2D6933396}"/>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9" name="Rectangle 58">
              <a:extLst>
                <a:ext uri="{FF2B5EF4-FFF2-40B4-BE49-F238E27FC236}">
                  <a16:creationId xmlns:a16="http://schemas.microsoft.com/office/drawing/2014/main" id="{1B0E2803-E830-11C3-66FC-89845E327504}"/>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0" name="Rectangle 59">
              <a:extLst>
                <a:ext uri="{FF2B5EF4-FFF2-40B4-BE49-F238E27FC236}">
                  <a16:creationId xmlns:a16="http://schemas.microsoft.com/office/drawing/2014/main" id="{88C1969C-9CDD-8267-4EA6-F5EBC29C486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1" name="Rectangle 60">
              <a:extLst>
                <a:ext uri="{FF2B5EF4-FFF2-40B4-BE49-F238E27FC236}">
                  <a16:creationId xmlns:a16="http://schemas.microsoft.com/office/drawing/2014/main" id="{1C0D67C6-6E6D-7904-B723-6945DC61FCE2}"/>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2" name="Rectangle 61">
              <a:extLst>
                <a:ext uri="{FF2B5EF4-FFF2-40B4-BE49-F238E27FC236}">
                  <a16:creationId xmlns:a16="http://schemas.microsoft.com/office/drawing/2014/main" id="{9A045F5A-56E8-413F-66F4-AA91A414CE67}"/>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3" name="Rectangle 63">
              <a:extLst>
                <a:ext uri="{FF2B5EF4-FFF2-40B4-BE49-F238E27FC236}">
                  <a16:creationId xmlns:a16="http://schemas.microsoft.com/office/drawing/2014/main" id="{66548D09-EB8E-5876-0542-118C6D3A855E}"/>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4" name="Rectangle 64">
              <a:extLst>
                <a:ext uri="{FF2B5EF4-FFF2-40B4-BE49-F238E27FC236}">
                  <a16:creationId xmlns:a16="http://schemas.microsoft.com/office/drawing/2014/main" id="{08A013CA-D335-5450-05E8-767BB7D778B1}"/>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5" name="Rectangle 65">
              <a:extLst>
                <a:ext uri="{FF2B5EF4-FFF2-40B4-BE49-F238E27FC236}">
                  <a16:creationId xmlns:a16="http://schemas.microsoft.com/office/drawing/2014/main" id="{D4162404-4B28-B804-BC2A-03EC7DFB3BEC}"/>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6" name="Rectangle 66">
              <a:extLst>
                <a:ext uri="{FF2B5EF4-FFF2-40B4-BE49-F238E27FC236}">
                  <a16:creationId xmlns:a16="http://schemas.microsoft.com/office/drawing/2014/main" id="{CC4FFF25-2252-69BA-FD7E-E3B34099DE6D}"/>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7" name="Rectangle 67">
              <a:extLst>
                <a:ext uri="{FF2B5EF4-FFF2-40B4-BE49-F238E27FC236}">
                  <a16:creationId xmlns:a16="http://schemas.microsoft.com/office/drawing/2014/main" id="{F9F8C66A-AA58-9975-9678-AE057F043A77}"/>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8" name="Rectangle 80">
              <a:extLst>
                <a:ext uri="{FF2B5EF4-FFF2-40B4-BE49-F238E27FC236}">
                  <a16:creationId xmlns:a16="http://schemas.microsoft.com/office/drawing/2014/main" id="{12062FA6-8BEB-E5D6-F493-A48BCC19A527}"/>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9" name="Rectangle 81">
              <a:extLst>
                <a:ext uri="{FF2B5EF4-FFF2-40B4-BE49-F238E27FC236}">
                  <a16:creationId xmlns:a16="http://schemas.microsoft.com/office/drawing/2014/main" id="{C1FD60D8-5095-7FFD-6F53-153D93081258}"/>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0" name="Rectangle 82">
              <a:extLst>
                <a:ext uri="{FF2B5EF4-FFF2-40B4-BE49-F238E27FC236}">
                  <a16:creationId xmlns:a16="http://schemas.microsoft.com/office/drawing/2014/main" id="{CC1D4FF3-4BF4-1B85-FE86-9C221A08D3E3}"/>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1" name="Rectangle 83">
              <a:extLst>
                <a:ext uri="{FF2B5EF4-FFF2-40B4-BE49-F238E27FC236}">
                  <a16:creationId xmlns:a16="http://schemas.microsoft.com/office/drawing/2014/main" id="{7C270E5A-45FD-0991-ACC8-CEB96833F50D}"/>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2" name="Rectangle 84">
              <a:extLst>
                <a:ext uri="{FF2B5EF4-FFF2-40B4-BE49-F238E27FC236}">
                  <a16:creationId xmlns:a16="http://schemas.microsoft.com/office/drawing/2014/main" id="{B5E794EC-506A-1A19-69B5-2575210D4CFE}"/>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3" name="Rectangle 86">
              <a:extLst>
                <a:ext uri="{FF2B5EF4-FFF2-40B4-BE49-F238E27FC236}">
                  <a16:creationId xmlns:a16="http://schemas.microsoft.com/office/drawing/2014/main" id="{09A4D380-2FA9-203B-A7EC-C0DE3D5FCF5B}"/>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4" name="Rectangle 87">
              <a:extLst>
                <a:ext uri="{FF2B5EF4-FFF2-40B4-BE49-F238E27FC236}">
                  <a16:creationId xmlns:a16="http://schemas.microsoft.com/office/drawing/2014/main" id="{8E5AC637-9084-601E-5CAB-49DBA6B3D705}"/>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5" name="Rectangle 88">
              <a:extLst>
                <a:ext uri="{FF2B5EF4-FFF2-40B4-BE49-F238E27FC236}">
                  <a16:creationId xmlns:a16="http://schemas.microsoft.com/office/drawing/2014/main" id="{C36F70C5-757D-C2EE-6C0A-1289AC216BDD}"/>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6" name="Rectangle 89">
              <a:extLst>
                <a:ext uri="{FF2B5EF4-FFF2-40B4-BE49-F238E27FC236}">
                  <a16:creationId xmlns:a16="http://schemas.microsoft.com/office/drawing/2014/main" id="{882A4801-989D-E13C-399F-D080F346E2C9}"/>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7" name="Rectangle 90">
              <a:extLst>
                <a:ext uri="{FF2B5EF4-FFF2-40B4-BE49-F238E27FC236}">
                  <a16:creationId xmlns:a16="http://schemas.microsoft.com/office/drawing/2014/main" id="{D3C71D39-9FBC-0AD4-9D8A-2460C7138AC4}"/>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8" name="Rectangle 92">
              <a:extLst>
                <a:ext uri="{FF2B5EF4-FFF2-40B4-BE49-F238E27FC236}">
                  <a16:creationId xmlns:a16="http://schemas.microsoft.com/office/drawing/2014/main" id="{29BFBD26-17B4-D276-DBA5-6DF207B9F73C}"/>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9" name="Rectangle 93">
              <a:extLst>
                <a:ext uri="{FF2B5EF4-FFF2-40B4-BE49-F238E27FC236}">
                  <a16:creationId xmlns:a16="http://schemas.microsoft.com/office/drawing/2014/main" id="{59B8E0D7-DF9F-4EA1-DF4C-10DB39F2807E}"/>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0" name="Rectangle 94">
              <a:extLst>
                <a:ext uri="{FF2B5EF4-FFF2-40B4-BE49-F238E27FC236}">
                  <a16:creationId xmlns:a16="http://schemas.microsoft.com/office/drawing/2014/main" id="{E39E28F9-0CE7-4A2C-FD35-F3D493E9F2FF}"/>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1" name="Rectangle 95">
              <a:extLst>
                <a:ext uri="{FF2B5EF4-FFF2-40B4-BE49-F238E27FC236}">
                  <a16:creationId xmlns:a16="http://schemas.microsoft.com/office/drawing/2014/main" id="{496D9F6B-4B53-C16E-8594-C2BE1856B02C}"/>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2" name="Rectangle 96">
              <a:extLst>
                <a:ext uri="{FF2B5EF4-FFF2-40B4-BE49-F238E27FC236}">
                  <a16:creationId xmlns:a16="http://schemas.microsoft.com/office/drawing/2014/main" id="{55A20F41-507A-B764-DBD0-1AEDAF858F61}"/>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3" name="Rectangle 98">
              <a:extLst>
                <a:ext uri="{FF2B5EF4-FFF2-40B4-BE49-F238E27FC236}">
                  <a16:creationId xmlns:a16="http://schemas.microsoft.com/office/drawing/2014/main" id="{02C0FD8E-BA82-4CA6-D653-AFA09DA6A359}"/>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4" name="Rectangle 99">
              <a:extLst>
                <a:ext uri="{FF2B5EF4-FFF2-40B4-BE49-F238E27FC236}">
                  <a16:creationId xmlns:a16="http://schemas.microsoft.com/office/drawing/2014/main" id="{9930F3A8-7D3C-0D5E-1FF3-4D2800B8AA30}"/>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5" name="Rectangle 100">
              <a:extLst>
                <a:ext uri="{FF2B5EF4-FFF2-40B4-BE49-F238E27FC236}">
                  <a16:creationId xmlns:a16="http://schemas.microsoft.com/office/drawing/2014/main" id="{C0F245B8-9FCE-7E0C-FA47-118ABC13EA71}"/>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6" name="Rectangle 101">
              <a:extLst>
                <a:ext uri="{FF2B5EF4-FFF2-40B4-BE49-F238E27FC236}">
                  <a16:creationId xmlns:a16="http://schemas.microsoft.com/office/drawing/2014/main" id="{84A3BC87-BCBB-2F75-6B35-2E941809C8A5}"/>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7" name="Rectangle 102">
              <a:extLst>
                <a:ext uri="{FF2B5EF4-FFF2-40B4-BE49-F238E27FC236}">
                  <a16:creationId xmlns:a16="http://schemas.microsoft.com/office/drawing/2014/main" id="{36458721-FD43-78D1-215B-71B85CC01A02}"/>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8" name="Rectangle 104">
              <a:extLst>
                <a:ext uri="{FF2B5EF4-FFF2-40B4-BE49-F238E27FC236}">
                  <a16:creationId xmlns:a16="http://schemas.microsoft.com/office/drawing/2014/main" id="{BB78EAA3-D4DB-0CD2-761B-7AC955AF6EBC}"/>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9" name="Rectangle 105">
              <a:extLst>
                <a:ext uri="{FF2B5EF4-FFF2-40B4-BE49-F238E27FC236}">
                  <a16:creationId xmlns:a16="http://schemas.microsoft.com/office/drawing/2014/main" id="{54530558-841E-F795-B544-96328C1CC3C5}"/>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0" name="Rectangle 106">
              <a:extLst>
                <a:ext uri="{FF2B5EF4-FFF2-40B4-BE49-F238E27FC236}">
                  <a16:creationId xmlns:a16="http://schemas.microsoft.com/office/drawing/2014/main" id="{91A4496B-754C-6845-DA53-B1607E583B5C}"/>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1" name="Rectangle 107">
              <a:extLst>
                <a:ext uri="{FF2B5EF4-FFF2-40B4-BE49-F238E27FC236}">
                  <a16:creationId xmlns:a16="http://schemas.microsoft.com/office/drawing/2014/main" id="{560BD40C-CC9C-793C-D819-127416475083}"/>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2" name="Rectangle 108">
              <a:extLst>
                <a:ext uri="{FF2B5EF4-FFF2-40B4-BE49-F238E27FC236}">
                  <a16:creationId xmlns:a16="http://schemas.microsoft.com/office/drawing/2014/main" id="{B64FB062-1C37-0702-5C17-E464E2D8D84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3" name="Rectangle 110">
              <a:extLst>
                <a:ext uri="{FF2B5EF4-FFF2-40B4-BE49-F238E27FC236}">
                  <a16:creationId xmlns:a16="http://schemas.microsoft.com/office/drawing/2014/main" id="{0267A8E2-E492-ED64-05FD-451F018E7765}"/>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4" name="Rectangle 111">
              <a:extLst>
                <a:ext uri="{FF2B5EF4-FFF2-40B4-BE49-F238E27FC236}">
                  <a16:creationId xmlns:a16="http://schemas.microsoft.com/office/drawing/2014/main" id="{160138EA-EB52-433C-2C27-4306CBC906F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5" name="Rectangle 112">
              <a:extLst>
                <a:ext uri="{FF2B5EF4-FFF2-40B4-BE49-F238E27FC236}">
                  <a16:creationId xmlns:a16="http://schemas.microsoft.com/office/drawing/2014/main" id="{21E06011-E271-6D58-2716-12EC72B36BEF}"/>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6" name="Rectangle 113">
              <a:extLst>
                <a:ext uri="{FF2B5EF4-FFF2-40B4-BE49-F238E27FC236}">
                  <a16:creationId xmlns:a16="http://schemas.microsoft.com/office/drawing/2014/main" id="{23177A54-D9BF-A156-F629-280FFD6B283E}"/>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7" name="Rectangle 114">
              <a:extLst>
                <a:ext uri="{FF2B5EF4-FFF2-40B4-BE49-F238E27FC236}">
                  <a16:creationId xmlns:a16="http://schemas.microsoft.com/office/drawing/2014/main" id="{FFDF499F-442D-FC9E-172A-08A03AE2F74E}"/>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8" name="Rectangle 116">
              <a:extLst>
                <a:ext uri="{FF2B5EF4-FFF2-40B4-BE49-F238E27FC236}">
                  <a16:creationId xmlns:a16="http://schemas.microsoft.com/office/drawing/2014/main" id="{39CCD07E-A021-39D0-34B0-79AAB7074BE4}"/>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9" name="Rectangle 117">
              <a:extLst>
                <a:ext uri="{FF2B5EF4-FFF2-40B4-BE49-F238E27FC236}">
                  <a16:creationId xmlns:a16="http://schemas.microsoft.com/office/drawing/2014/main" id="{A7786FBD-5C91-D816-5FA2-F85CF60F5CC4}"/>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0" name="Rectangle 118">
              <a:extLst>
                <a:ext uri="{FF2B5EF4-FFF2-40B4-BE49-F238E27FC236}">
                  <a16:creationId xmlns:a16="http://schemas.microsoft.com/office/drawing/2014/main" id="{93AC1C4B-23AA-A410-6A8D-0EA28E103648}"/>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1" name="Rectangle 119">
              <a:extLst>
                <a:ext uri="{FF2B5EF4-FFF2-40B4-BE49-F238E27FC236}">
                  <a16:creationId xmlns:a16="http://schemas.microsoft.com/office/drawing/2014/main" id="{B56E5C80-8B76-20E5-9F2F-E76D5803E56B}"/>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 name="Rectangle 120">
              <a:extLst>
                <a:ext uri="{FF2B5EF4-FFF2-40B4-BE49-F238E27FC236}">
                  <a16:creationId xmlns:a16="http://schemas.microsoft.com/office/drawing/2014/main" id="{0959A0EB-AA4F-9753-5FF1-2D7F109446D8}"/>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 name="Rectangle 122">
              <a:extLst>
                <a:ext uri="{FF2B5EF4-FFF2-40B4-BE49-F238E27FC236}">
                  <a16:creationId xmlns:a16="http://schemas.microsoft.com/office/drawing/2014/main" id="{FC24EC3B-74F3-5CDA-D4C7-ABDB602F4C5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 name="Rectangle 123">
              <a:extLst>
                <a:ext uri="{FF2B5EF4-FFF2-40B4-BE49-F238E27FC236}">
                  <a16:creationId xmlns:a16="http://schemas.microsoft.com/office/drawing/2014/main" id="{FF933C20-05D2-7713-8B2C-EB6FA2E556F4}"/>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5" name="Rectangle 124">
              <a:extLst>
                <a:ext uri="{FF2B5EF4-FFF2-40B4-BE49-F238E27FC236}">
                  <a16:creationId xmlns:a16="http://schemas.microsoft.com/office/drawing/2014/main" id="{F54AE101-1718-3B7B-428F-1DBA37D8BF7E}"/>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 name="Rectangle 125">
              <a:extLst>
                <a:ext uri="{FF2B5EF4-FFF2-40B4-BE49-F238E27FC236}">
                  <a16:creationId xmlns:a16="http://schemas.microsoft.com/office/drawing/2014/main" id="{434134A2-37E0-2E36-A852-74E8F421555E}"/>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 name="Rectangle 126">
              <a:extLst>
                <a:ext uri="{FF2B5EF4-FFF2-40B4-BE49-F238E27FC236}">
                  <a16:creationId xmlns:a16="http://schemas.microsoft.com/office/drawing/2014/main" id="{7E5E1F17-FB45-7489-9D49-4396227783A7}"/>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 name="Rectangle 128">
              <a:extLst>
                <a:ext uri="{FF2B5EF4-FFF2-40B4-BE49-F238E27FC236}">
                  <a16:creationId xmlns:a16="http://schemas.microsoft.com/office/drawing/2014/main" id="{3871D892-FD00-394F-4A0F-59523E634303}"/>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 name="Rectangle 129">
              <a:extLst>
                <a:ext uri="{FF2B5EF4-FFF2-40B4-BE49-F238E27FC236}">
                  <a16:creationId xmlns:a16="http://schemas.microsoft.com/office/drawing/2014/main" id="{D6EC0BF2-DCB2-1032-F773-F301A7601387}"/>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 name="Rectangle 130">
              <a:extLst>
                <a:ext uri="{FF2B5EF4-FFF2-40B4-BE49-F238E27FC236}">
                  <a16:creationId xmlns:a16="http://schemas.microsoft.com/office/drawing/2014/main" id="{E0968024-8AAC-FBDD-D15D-8D2EFA1262E1}"/>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 name="Rectangle 131">
              <a:extLst>
                <a:ext uri="{FF2B5EF4-FFF2-40B4-BE49-F238E27FC236}">
                  <a16:creationId xmlns:a16="http://schemas.microsoft.com/office/drawing/2014/main" id="{EB179BC7-3AC4-8EDA-D122-E703E249FBBF}"/>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2" name="Rectangle 132">
              <a:extLst>
                <a:ext uri="{FF2B5EF4-FFF2-40B4-BE49-F238E27FC236}">
                  <a16:creationId xmlns:a16="http://schemas.microsoft.com/office/drawing/2014/main" id="{F1716EA1-BC41-F294-3D54-51D21BD596B7}"/>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3" name="Rectangle 134">
              <a:extLst>
                <a:ext uri="{FF2B5EF4-FFF2-40B4-BE49-F238E27FC236}">
                  <a16:creationId xmlns:a16="http://schemas.microsoft.com/office/drawing/2014/main" id="{DF6998D3-8FEC-1F8D-29F2-E8515FFFC1F7}"/>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4" name="Rectangle 135">
              <a:extLst>
                <a:ext uri="{FF2B5EF4-FFF2-40B4-BE49-F238E27FC236}">
                  <a16:creationId xmlns:a16="http://schemas.microsoft.com/office/drawing/2014/main" id="{E0AEF9DB-55A7-65B2-37DC-D044A764E4FC}"/>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5" name="Rectangle 136">
              <a:extLst>
                <a:ext uri="{FF2B5EF4-FFF2-40B4-BE49-F238E27FC236}">
                  <a16:creationId xmlns:a16="http://schemas.microsoft.com/office/drawing/2014/main" id="{360EF2F9-8717-C2C3-6008-2BF01A27F2B9}"/>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6" name="Rectangle 137">
              <a:extLst>
                <a:ext uri="{FF2B5EF4-FFF2-40B4-BE49-F238E27FC236}">
                  <a16:creationId xmlns:a16="http://schemas.microsoft.com/office/drawing/2014/main" id="{6A7F7F56-EE04-1A06-D1D0-8EED4C47B5CF}"/>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7" name="Rectangle 138">
              <a:extLst>
                <a:ext uri="{FF2B5EF4-FFF2-40B4-BE49-F238E27FC236}">
                  <a16:creationId xmlns:a16="http://schemas.microsoft.com/office/drawing/2014/main" id="{536AF65E-E00C-8D65-5149-19CBAE4AA033}"/>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8" name="Text Box 146">
              <a:extLst>
                <a:ext uri="{FF2B5EF4-FFF2-40B4-BE49-F238E27FC236}">
                  <a16:creationId xmlns:a16="http://schemas.microsoft.com/office/drawing/2014/main" id="{EAE5DA1C-6396-32BF-93B5-72357AD2A2F8}"/>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9" name="Text Box 147">
              <a:extLst>
                <a:ext uri="{FF2B5EF4-FFF2-40B4-BE49-F238E27FC236}">
                  <a16:creationId xmlns:a16="http://schemas.microsoft.com/office/drawing/2014/main" id="{CD1875CD-61A4-7A01-F044-259D2444C62C}"/>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028" name="Picture 4">
            <a:extLst>
              <a:ext uri="{FF2B5EF4-FFF2-40B4-BE49-F238E27FC236}">
                <a16:creationId xmlns:a16="http://schemas.microsoft.com/office/drawing/2014/main" id="{D10A2C8E-5990-CE51-6E5D-97D7E9F66A1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3395362"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101EC51F-C6C1-C041-0BBD-080D863E1D1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2371620" y="4475475"/>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FA1F89-A67D-4BB3-8C7F-1755E2EF687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550648" y="5248777"/>
            <a:ext cx="617476" cy="640087"/>
          </a:xfrm>
          <a:prstGeom prst="rect">
            <a:avLst/>
          </a:prstGeom>
          <a:noFill/>
          <a:extLst>
            <a:ext uri="{909E8E84-426E-40DD-AFC4-6F175D3DCCD1}">
              <a14:hiddenFill xmlns:a14="http://schemas.microsoft.com/office/drawing/2010/main">
                <a:solidFill>
                  <a:srgbClr val="FFFFFF"/>
                </a:solidFill>
              </a14:hiddenFill>
            </a:ext>
          </a:extLst>
        </p:spPr>
      </p:pic>
      <p:sp>
        <p:nvSpPr>
          <p:cNvPr id="124" name="文本框 123">
            <a:extLst>
              <a:ext uri="{FF2B5EF4-FFF2-40B4-BE49-F238E27FC236}">
                <a16:creationId xmlns:a16="http://schemas.microsoft.com/office/drawing/2014/main" id="{BD6FE519-5DDB-A306-8FF8-55613348CC15}"/>
              </a:ext>
            </a:extLst>
          </p:cNvPr>
          <p:cNvSpPr txBox="1"/>
          <p:nvPr/>
        </p:nvSpPr>
        <p:spPr>
          <a:xfrm>
            <a:off x="5339239" y="1086699"/>
            <a:ext cx="5575193" cy="1015663"/>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数据结构</a:t>
            </a:r>
            <a:r>
              <a:rPr kumimoji="1" lang="zh-CN" altLang="en-US" sz="2000" dirty="0">
                <a:latin typeface="Microsoft YaHei" panose="020B0503020204020204" pitchFamily="34" charset="-122"/>
                <a:ea typeface="Microsoft YaHei" panose="020B0503020204020204" pitchFamily="34" charset="-122"/>
              </a:rPr>
              <a:t>：迷宫</a:t>
            </a:r>
            <a:r>
              <a:rPr kumimoji="1" lang="en-US" altLang="zh-CN" sz="2000" dirty="0">
                <a:latin typeface="Microsoft YaHei" panose="020B0503020204020204" pitchFamily="34" charset="-122"/>
                <a:ea typeface="Microsoft YaHei" panose="020B0503020204020204" pitchFamily="34" charset="-122"/>
              </a:rPr>
              <a:t>M[1..n,</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1..m],</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][j]=0</a:t>
            </a:r>
            <a:r>
              <a:rPr kumimoji="1" lang="zh-CN" altLang="en-US" sz="2000" dirty="0">
                <a:latin typeface="Microsoft YaHei" panose="020B0503020204020204" pitchFamily="34" charset="-122"/>
                <a:ea typeface="Microsoft YaHei" panose="020B0503020204020204" pitchFamily="34" charset="-122"/>
              </a:rPr>
              <a:t>表示有障碍，</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][j]=1</a:t>
            </a:r>
            <a:r>
              <a:rPr kumimoji="1" lang="zh-CN" altLang="en-US" sz="2000" dirty="0">
                <a:latin typeface="Microsoft YaHei" panose="020B0503020204020204" pitchFamily="34" charset="-122"/>
                <a:ea typeface="Microsoft YaHei" panose="020B0503020204020204" pitchFamily="34" charset="-122"/>
              </a:rPr>
              <a:t>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可通过，而</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][j]=2</a:t>
            </a:r>
            <a:r>
              <a:rPr kumimoji="1" lang="zh-CN" altLang="en-US" sz="2000" dirty="0">
                <a:latin typeface="Microsoft YaHei" panose="020B0503020204020204" pitchFamily="34" charset="-122"/>
                <a:ea typeface="Microsoft YaHei" panose="020B0503020204020204" pitchFamily="34" charset="-122"/>
              </a:rPr>
              <a:t>表示位置上有怪物出没！</a:t>
            </a:r>
          </a:p>
        </p:txBody>
      </p:sp>
      <p:pic>
        <p:nvPicPr>
          <p:cNvPr id="125" name="Picture 4">
            <a:extLst>
              <a:ext uri="{FF2B5EF4-FFF2-40B4-BE49-F238E27FC236}">
                <a16:creationId xmlns:a16="http://schemas.microsoft.com/office/drawing/2014/main" id="{861CE6EB-FA85-EA89-3076-EA5AE7503A4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4400068"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2C44D6-EF5B-7797-79ED-E488C533E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729" y="1997517"/>
            <a:ext cx="1093028" cy="157693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713512F-8ABB-0019-4F51-D5A73AA883E4}"/>
              </a:ext>
            </a:extLst>
          </p:cNvPr>
          <p:cNvSpPr txBox="1"/>
          <p:nvPr/>
        </p:nvSpPr>
        <p:spPr>
          <a:xfrm>
            <a:off x="5296379" y="2275531"/>
            <a:ext cx="6171915" cy="369332"/>
          </a:xfrm>
          <a:prstGeom prst="rect">
            <a:avLst/>
          </a:prstGeom>
          <a:solidFill>
            <a:srgbClr val="009999"/>
          </a:solid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思路</a:t>
            </a:r>
            <a:r>
              <a:rPr kumimoji="1" lang="zh-CN" altLang="en-US" dirty="0">
                <a:solidFill>
                  <a:schemeClr val="bg1"/>
                </a:solidFill>
                <a:latin typeface="Microsoft YaHei" panose="020B0503020204020204" pitchFamily="34" charset="-122"/>
                <a:ea typeface="Microsoft YaHei" panose="020B0503020204020204" pitchFamily="34" charset="-122"/>
              </a:rPr>
              <a:t>：将迷宫转换为有向图，但区分有怪物和无怪物的位置！</a:t>
            </a:r>
          </a:p>
        </p:txBody>
      </p:sp>
      <p:sp>
        <p:nvSpPr>
          <p:cNvPr id="1068" name="文本框 1067">
            <a:extLst>
              <a:ext uri="{FF2B5EF4-FFF2-40B4-BE49-F238E27FC236}">
                <a16:creationId xmlns:a16="http://schemas.microsoft.com/office/drawing/2014/main" id="{ED469670-19A1-65F7-C326-E1FEBED3EB41}"/>
              </a:ext>
            </a:extLst>
          </p:cNvPr>
          <p:cNvSpPr txBox="1"/>
          <p:nvPr/>
        </p:nvSpPr>
        <p:spPr>
          <a:xfrm>
            <a:off x="10556453" y="3033753"/>
            <a:ext cx="1439002" cy="923330"/>
          </a:xfrm>
          <a:prstGeom prst="rect">
            <a:avLst/>
          </a:prstGeom>
          <a:noFill/>
        </p:spPr>
        <p:txBody>
          <a:bodyPr wrap="square" rtlCol="0">
            <a:spAutoFit/>
          </a:bodyPr>
          <a:lstStyle/>
          <a:p>
            <a:r>
              <a:rPr kumimoji="1" lang="zh-CN" altLang="en-US" dirty="0"/>
              <a:t>设所有入边与出边的权重为</a:t>
            </a:r>
            <a:r>
              <a:rPr kumimoji="1" lang="en-US" altLang="zh-CN" dirty="0"/>
              <a:t>1</a:t>
            </a:r>
            <a:endParaRPr kumimoji="1" lang="zh-CN" altLang="en-US" dirty="0"/>
          </a:p>
        </p:txBody>
      </p:sp>
      <p:sp>
        <p:nvSpPr>
          <p:cNvPr id="1089" name="文本框 1088">
            <a:extLst>
              <a:ext uri="{FF2B5EF4-FFF2-40B4-BE49-F238E27FC236}">
                <a16:creationId xmlns:a16="http://schemas.microsoft.com/office/drawing/2014/main" id="{14BF49F6-8574-58CD-7872-6A515A8527D6}"/>
              </a:ext>
            </a:extLst>
          </p:cNvPr>
          <p:cNvSpPr txBox="1"/>
          <p:nvPr/>
        </p:nvSpPr>
        <p:spPr>
          <a:xfrm>
            <a:off x="10596645" y="4432793"/>
            <a:ext cx="1398810" cy="1200329"/>
          </a:xfrm>
          <a:prstGeom prst="rect">
            <a:avLst/>
          </a:prstGeom>
          <a:noFill/>
        </p:spPr>
        <p:txBody>
          <a:bodyPr wrap="square" rtlCol="0">
            <a:spAutoFit/>
          </a:bodyPr>
          <a:lstStyle/>
          <a:p>
            <a:r>
              <a:rPr kumimoji="1" lang="zh-CN" altLang="en-US" dirty="0"/>
              <a:t>设所有入边权重为</a:t>
            </a:r>
            <a:r>
              <a:rPr kumimoji="1" lang="en-US" altLang="zh-CN" dirty="0"/>
              <a:t>1</a:t>
            </a:r>
            <a:r>
              <a:rPr kumimoji="1" lang="zh-CN" altLang="en-US" dirty="0"/>
              <a:t>，但</a:t>
            </a:r>
            <a:r>
              <a:rPr kumimoji="1" lang="zh-CN" altLang="en-US" dirty="0">
                <a:solidFill>
                  <a:srgbClr val="FF0000"/>
                </a:solidFill>
              </a:rPr>
              <a:t>出边权重为</a:t>
            </a:r>
            <a:r>
              <a:rPr kumimoji="1" lang="en-US" altLang="zh-CN" dirty="0">
                <a:solidFill>
                  <a:srgbClr val="FF0000"/>
                </a:solidFill>
              </a:rPr>
              <a:t>2</a:t>
            </a:r>
            <a:r>
              <a:rPr kumimoji="1" lang="zh-CN" altLang="en-US" dirty="0">
                <a:solidFill>
                  <a:srgbClr val="FF0000"/>
                </a:solidFill>
              </a:rPr>
              <a:t> ？！</a:t>
            </a:r>
            <a:endParaRPr kumimoji="1" lang="zh-CN" altLang="en-US" dirty="0"/>
          </a:p>
        </p:txBody>
      </p:sp>
      <p:sp>
        <p:nvSpPr>
          <p:cNvPr id="1090" name="文本框 1089">
            <a:extLst>
              <a:ext uri="{FF2B5EF4-FFF2-40B4-BE49-F238E27FC236}">
                <a16:creationId xmlns:a16="http://schemas.microsoft.com/office/drawing/2014/main" id="{7A929723-44F9-15DA-A41F-3B97B3E49881}"/>
              </a:ext>
            </a:extLst>
          </p:cNvPr>
          <p:cNvSpPr txBox="1"/>
          <p:nvPr/>
        </p:nvSpPr>
        <p:spPr>
          <a:xfrm>
            <a:off x="5271631" y="3304402"/>
            <a:ext cx="1821332" cy="369332"/>
          </a:xfrm>
          <a:prstGeom prst="rect">
            <a:avLst/>
          </a:prstGeom>
          <a:noFill/>
        </p:spPr>
        <p:txBody>
          <a:bodyPr wrap="none" rtlCol="0">
            <a:spAutoFit/>
          </a:bodyPr>
          <a:lstStyle/>
          <a:p>
            <a:r>
              <a:rPr kumimoji="1" lang="zh-CN" altLang="en-US" dirty="0"/>
              <a:t>中间位置无怪物</a:t>
            </a:r>
          </a:p>
        </p:txBody>
      </p:sp>
      <p:sp>
        <p:nvSpPr>
          <p:cNvPr id="1091" name="文本框 1090">
            <a:extLst>
              <a:ext uri="{FF2B5EF4-FFF2-40B4-BE49-F238E27FC236}">
                <a16:creationId xmlns:a16="http://schemas.microsoft.com/office/drawing/2014/main" id="{D0760856-4863-81BB-025D-CD9EDF48C271}"/>
              </a:ext>
            </a:extLst>
          </p:cNvPr>
          <p:cNvSpPr txBox="1"/>
          <p:nvPr/>
        </p:nvSpPr>
        <p:spPr>
          <a:xfrm>
            <a:off x="5296379" y="4698152"/>
            <a:ext cx="1800493" cy="369332"/>
          </a:xfrm>
          <a:prstGeom prst="rect">
            <a:avLst/>
          </a:prstGeom>
          <a:noFill/>
        </p:spPr>
        <p:txBody>
          <a:bodyPr wrap="none" rtlCol="0">
            <a:spAutoFit/>
          </a:bodyPr>
          <a:lstStyle/>
          <a:p>
            <a:r>
              <a:rPr kumimoji="1" lang="zh-CN" altLang="en-US" dirty="0"/>
              <a:t>中间位置有怪物</a:t>
            </a:r>
          </a:p>
        </p:txBody>
      </p:sp>
      <p:sp>
        <p:nvSpPr>
          <p:cNvPr id="6" name="Rectangle 53">
            <a:extLst>
              <a:ext uri="{FF2B5EF4-FFF2-40B4-BE49-F238E27FC236}">
                <a16:creationId xmlns:a16="http://schemas.microsoft.com/office/drawing/2014/main" id="{B16EBFD6-50BB-DF38-DB2E-E2AAFDFCB520}"/>
              </a:ext>
            </a:extLst>
          </p:cNvPr>
          <p:cNvSpPr>
            <a:spLocks noChangeArrowheads="1"/>
          </p:cNvSpPr>
          <p:nvPr/>
        </p:nvSpPr>
        <p:spPr bwMode="auto">
          <a:xfrm>
            <a:off x="7146139" y="33356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 name="Rectangle 58">
            <a:extLst>
              <a:ext uri="{FF2B5EF4-FFF2-40B4-BE49-F238E27FC236}">
                <a16:creationId xmlns:a16="http://schemas.microsoft.com/office/drawing/2014/main" id="{271B4B29-7B8A-BA2B-EB05-D7CBFD8BD122}"/>
              </a:ext>
            </a:extLst>
          </p:cNvPr>
          <p:cNvSpPr>
            <a:spLocks noChangeArrowheads="1"/>
          </p:cNvSpPr>
          <p:nvPr/>
        </p:nvSpPr>
        <p:spPr bwMode="auto">
          <a:xfrm>
            <a:off x="7481041" y="2992947"/>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8" name="Rectangle 59">
            <a:extLst>
              <a:ext uri="{FF2B5EF4-FFF2-40B4-BE49-F238E27FC236}">
                <a16:creationId xmlns:a16="http://schemas.microsoft.com/office/drawing/2014/main" id="{90BD91B6-B766-21C5-95B9-C46CDC83E54A}"/>
              </a:ext>
            </a:extLst>
          </p:cNvPr>
          <p:cNvSpPr>
            <a:spLocks noChangeArrowheads="1"/>
          </p:cNvSpPr>
          <p:nvPr/>
        </p:nvSpPr>
        <p:spPr bwMode="auto">
          <a:xfrm>
            <a:off x="7481041" y="3335615"/>
            <a:ext cx="334902" cy="342668"/>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 name="Rectangle 60">
            <a:extLst>
              <a:ext uri="{FF2B5EF4-FFF2-40B4-BE49-F238E27FC236}">
                <a16:creationId xmlns:a16="http://schemas.microsoft.com/office/drawing/2014/main" id="{993DD7B3-6E3D-A92E-7C11-2E556E15320E}"/>
              </a:ext>
            </a:extLst>
          </p:cNvPr>
          <p:cNvSpPr>
            <a:spLocks noChangeArrowheads="1"/>
          </p:cNvSpPr>
          <p:nvPr/>
        </p:nvSpPr>
        <p:spPr bwMode="auto">
          <a:xfrm>
            <a:off x="7481041" y="3678283"/>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 name="Rectangle 65">
            <a:extLst>
              <a:ext uri="{FF2B5EF4-FFF2-40B4-BE49-F238E27FC236}">
                <a16:creationId xmlns:a16="http://schemas.microsoft.com/office/drawing/2014/main" id="{27D8794D-921F-E1B1-26C0-D9164CB21508}"/>
              </a:ext>
            </a:extLst>
          </p:cNvPr>
          <p:cNvSpPr>
            <a:spLocks noChangeArrowheads="1"/>
          </p:cNvSpPr>
          <p:nvPr/>
        </p:nvSpPr>
        <p:spPr bwMode="auto">
          <a:xfrm>
            <a:off x="7815943" y="33356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67" name="右箭头 1066">
            <a:extLst>
              <a:ext uri="{FF2B5EF4-FFF2-40B4-BE49-F238E27FC236}">
                <a16:creationId xmlns:a16="http://schemas.microsoft.com/office/drawing/2014/main" id="{8DDB0F45-7AA7-26C2-702F-228E0C4452C8}"/>
              </a:ext>
            </a:extLst>
          </p:cNvPr>
          <p:cNvSpPr/>
          <p:nvPr/>
        </p:nvSpPr>
        <p:spPr>
          <a:xfrm>
            <a:off x="8499295" y="3378661"/>
            <a:ext cx="676656" cy="373213"/>
          </a:xfrm>
          <a:prstGeom prst="rightArrow">
            <a:avLst/>
          </a:prstGeom>
          <a:solidFill>
            <a:srgbClr val="51AD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17">
            <a:extLst>
              <a:ext uri="{FF2B5EF4-FFF2-40B4-BE49-F238E27FC236}">
                <a16:creationId xmlns:a16="http://schemas.microsoft.com/office/drawing/2014/main" id="{3E53BCF7-AADE-B1E6-E20C-4D1C3A55DE83}"/>
              </a:ext>
            </a:extLst>
          </p:cNvPr>
          <p:cNvGrpSpPr/>
          <p:nvPr/>
        </p:nvGrpSpPr>
        <p:grpSpPr>
          <a:xfrm>
            <a:off x="9391349" y="3144898"/>
            <a:ext cx="992124" cy="824484"/>
            <a:chOff x="9391349" y="3144898"/>
            <a:chExt cx="992124" cy="824484"/>
          </a:xfrm>
        </p:grpSpPr>
        <p:sp>
          <p:nvSpPr>
            <p:cNvPr id="13" name="椭圆 12">
              <a:extLst>
                <a:ext uri="{FF2B5EF4-FFF2-40B4-BE49-F238E27FC236}">
                  <a16:creationId xmlns:a16="http://schemas.microsoft.com/office/drawing/2014/main" id="{22F73368-BD0D-E013-8907-7EF2F9F2FE2C}"/>
                </a:ext>
              </a:extLst>
            </p:cNvPr>
            <p:cNvSpPr/>
            <p:nvPr/>
          </p:nvSpPr>
          <p:spPr>
            <a:xfrm>
              <a:off x="9848549" y="3495418"/>
              <a:ext cx="114300" cy="1143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BC55220F-6273-0327-EACB-23030780F0A1}"/>
                </a:ext>
              </a:extLst>
            </p:cNvPr>
            <p:cNvSpPr/>
            <p:nvPr/>
          </p:nvSpPr>
          <p:spPr>
            <a:xfrm>
              <a:off x="9391349" y="3508118"/>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E74EDDD9-A2CF-DFA3-9FB2-D32C3A289CAE}"/>
                </a:ext>
              </a:extLst>
            </p:cNvPr>
            <p:cNvSpPr/>
            <p:nvPr/>
          </p:nvSpPr>
          <p:spPr>
            <a:xfrm>
              <a:off x="10269173" y="3495418"/>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6" name="曲线连接符 1035">
              <a:extLst>
                <a:ext uri="{FF2B5EF4-FFF2-40B4-BE49-F238E27FC236}">
                  <a16:creationId xmlns:a16="http://schemas.microsoft.com/office/drawing/2014/main" id="{DD27764D-AACA-F045-20F5-CF60A730C689}"/>
                </a:ext>
              </a:extLst>
            </p:cNvPr>
            <p:cNvCxnSpPr>
              <a:cxnSpLocks/>
              <a:stCxn id="14" idx="4"/>
              <a:endCxn id="13" idx="4"/>
            </p:cNvCxnSpPr>
            <p:nvPr/>
          </p:nvCxnSpPr>
          <p:spPr>
            <a:xfrm rot="5400000" flipH="1" flipV="1">
              <a:off x="9670749" y="3387468"/>
              <a:ext cx="12700" cy="457200"/>
            </a:xfrm>
            <a:prstGeom prst="curvedConnector3">
              <a:avLst>
                <a:gd name="adj1" fmla="val -864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4" name="曲线连接符 1043">
              <a:extLst>
                <a:ext uri="{FF2B5EF4-FFF2-40B4-BE49-F238E27FC236}">
                  <a16:creationId xmlns:a16="http://schemas.microsoft.com/office/drawing/2014/main" id="{F22B0776-74E4-766C-2760-51DADA876520}"/>
                </a:ext>
              </a:extLst>
            </p:cNvPr>
            <p:cNvCxnSpPr>
              <a:cxnSpLocks/>
              <a:stCxn id="13" idx="0"/>
              <a:endCxn id="14" idx="0"/>
            </p:cNvCxnSpPr>
            <p:nvPr/>
          </p:nvCxnSpPr>
          <p:spPr>
            <a:xfrm rot="16200000" flipH="1" flipV="1">
              <a:off x="9670749" y="3273168"/>
              <a:ext cx="12700" cy="457200"/>
            </a:xfrm>
            <a:prstGeom prst="curvedConnector3">
              <a:avLst>
                <a:gd name="adj1" fmla="val -864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9" name="曲线连接符 1048">
              <a:extLst>
                <a:ext uri="{FF2B5EF4-FFF2-40B4-BE49-F238E27FC236}">
                  <a16:creationId xmlns:a16="http://schemas.microsoft.com/office/drawing/2014/main" id="{BAE5B69D-44B6-5AD6-7F33-7A3A2B06DB61}"/>
                </a:ext>
              </a:extLst>
            </p:cNvPr>
            <p:cNvCxnSpPr>
              <a:cxnSpLocks/>
              <a:stCxn id="13" idx="4"/>
              <a:endCxn id="16" idx="4"/>
            </p:cNvCxnSpPr>
            <p:nvPr/>
          </p:nvCxnSpPr>
          <p:spPr>
            <a:xfrm rot="16200000" flipH="1">
              <a:off x="10116011" y="3399406"/>
              <a:ext cx="12700" cy="420624"/>
            </a:xfrm>
            <a:prstGeom prst="curvedConnector3">
              <a:avLst>
                <a:gd name="adj1" fmla="val 108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53" name="曲线连接符 1052">
              <a:extLst>
                <a:ext uri="{FF2B5EF4-FFF2-40B4-BE49-F238E27FC236}">
                  <a16:creationId xmlns:a16="http://schemas.microsoft.com/office/drawing/2014/main" id="{85AC5A3C-8116-358F-B581-5A9FEF9C8F7B}"/>
                </a:ext>
              </a:extLst>
            </p:cNvPr>
            <p:cNvCxnSpPr>
              <a:cxnSpLocks/>
              <a:stCxn id="16" idx="0"/>
              <a:endCxn id="13" idx="0"/>
            </p:cNvCxnSpPr>
            <p:nvPr/>
          </p:nvCxnSpPr>
          <p:spPr>
            <a:xfrm rot="16200000" flipV="1">
              <a:off x="10116011" y="3285106"/>
              <a:ext cx="12700" cy="420624"/>
            </a:xfrm>
            <a:prstGeom prst="curvedConnector3">
              <a:avLst>
                <a:gd name="adj1" fmla="val 936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92" name="椭圆 1091">
              <a:extLst>
                <a:ext uri="{FF2B5EF4-FFF2-40B4-BE49-F238E27FC236}">
                  <a16:creationId xmlns:a16="http://schemas.microsoft.com/office/drawing/2014/main" id="{90229281-C524-21AF-379F-E3AE9D8A390E}"/>
                </a:ext>
              </a:extLst>
            </p:cNvPr>
            <p:cNvSpPr/>
            <p:nvPr/>
          </p:nvSpPr>
          <p:spPr>
            <a:xfrm>
              <a:off x="9848549" y="3144898"/>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3" name="椭圆 1092">
              <a:extLst>
                <a:ext uri="{FF2B5EF4-FFF2-40B4-BE49-F238E27FC236}">
                  <a16:creationId xmlns:a16="http://schemas.microsoft.com/office/drawing/2014/main" id="{F32F05EB-6C6C-F7D6-3975-9345FCC6A01C}"/>
                </a:ext>
              </a:extLst>
            </p:cNvPr>
            <p:cNvSpPr/>
            <p:nvPr/>
          </p:nvSpPr>
          <p:spPr>
            <a:xfrm>
              <a:off x="9848549" y="3855082"/>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10" name="文本框 1109">
            <a:extLst>
              <a:ext uri="{FF2B5EF4-FFF2-40B4-BE49-F238E27FC236}">
                <a16:creationId xmlns:a16="http://schemas.microsoft.com/office/drawing/2014/main" id="{FA4BCCB0-DA30-90DE-1CDA-0FBDF26FB17B}"/>
              </a:ext>
            </a:extLst>
          </p:cNvPr>
          <p:cNvSpPr txBox="1"/>
          <p:nvPr/>
        </p:nvSpPr>
        <p:spPr>
          <a:xfrm>
            <a:off x="2206921" y="5884216"/>
            <a:ext cx="8094448" cy="707886"/>
          </a:xfrm>
          <a:prstGeom prst="rect">
            <a:avLst/>
          </a:prstGeom>
          <a:noFill/>
        </p:spPr>
        <p:txBody>
          <a:bodyPr wrap="square" rtlCol="0">
            <a:spAutoFit/>
          </a:bodyPr>
          <a:lstStyle/>
          <a:p>
            <a:r>
              <a:rPr kumimoji="1" lang="zh-CN" altLang="en-US" sz="2000" b="1" dirty="0">
                <a:solidFill>
                  <a:srgbClr val="0070C0"/>
                </a:solidFill>
                <a:latin typeface="Microsoft YaHei" panose="020B0503020204020204" pitchFamily="34" charset="-122"/>
                <a:ea typeface="Microsoft YaHei" panose="020B0503020204020204" pitchFamily="34" charset="-122"/>
              </a:rPr>
              <a:t>思考</a:t>
            </a:r>
            <a:r>
              <a:rPr kumimoji="1" lang="zh-CN" altLang="en-US" sz="2000" dirty="0">
                <a:latin typeface="Microsoft YaHei" panose="020B0503020204020204" pitchFamily="34" charset="-122"/>
                <a:ea typeface="Microsoft YaHei" panose="020B0503020204020204" pitchFamily="34" charset="-122"/>
              </a:rPr>
              <a:t>：怪物一旦被赶走就不在了，也就是说边的权重会</a:t>
            </a:r>
            <a:r>
              <a:rPr kumimoji="1" lang="zh-CN" altLang="en-US" sz="2000" dirty="0">
                <a:solidFill>
                  <a:srgbClr val="00B0F0"/>
                </a:solidFill>
                <a:latin typeface="Microsoft YaHei" panose="020B0503020204020204" pitchFamily="34" charset="-122"/>
                <a:ea typeface="Microsoft YaHei" panose="020B0503020204020204" pitchFamily="34" charset="-122"/>
              </a:rPr>
              <a:t>变化</a:t>
            </a:r>
            <a:r>
              <a:rPr kumimoji="1" lang="zh-CN" altLang="en-US" sz="2000" dirty="0">
                <a:latin typeface="Microsoft YaHei" panose="020B0503020204020204" pitchFamily="34" charset="-122"/>
                <a:ea typeface="Microsoft YaHei" panose="020B0503020204020204" pitchFamily="34" charset="-122"/>
              </a:rPr>
              <a:t>，那么在寻找最短路径的过程中，需不需要考虑位置上的怪物被赶走后的情况？</a:t>
            </a:r>
          </a:p>
        </p:txBody>
      </p:sp>
      <p:sp>
        <p:nvSpPr>
          <p:cNvPr id="1069" name="Rectangle 53">
            <a:extLst>
              <a:ext uri="{FF2B5EF4-FFF2-40B4-BE49-F238E27FC236}">
                <a16:creationId xmlns:a16="http://schemas.microsoft.com/office/drawing/2014/main" id="{020D8A5E-6BF9-060C-A586-B3A84E0E75F2}"/>
              </a:ext>
            </a:extLst>
          </p:cNvPr>
          <p:cNvSpPr>
            <a:spLocks noChangeArrowheads="1"/>
          </p:cNvSpPr>
          <p:nvPr/>
        </p:nvSpPr>
        <p:spPr bwMode="auto">
          <a:xfrm>
            <a:off x="7158899" y="47230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0" name="Rectangle 58">
            <a:extLst>
              <a:ext uri="{FF2B5EF4-FFF2-40B4-BE49-F238E27FC236}">
                <a16:creationId xmlns:a16="http://schemas.microsoft.com/office/drawing/2014/main" id="{6CCC970A-DFFE-DFB0-3053-A72D84425A00}"/>
              </a:ext>
            </a:extLst>
          </p:cNvPr>
          <p:cNvSpPr>
            <a:spLocks noChangeArrowheads="1"/>
          </p:cNvSpPr>
          <p:nvPr/>
        </p:nvSpPr>
        <p:spPr bwMode="auto">
          <a:xfrm>
            <a:off x="7493801" y="4380347"/>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1" name="Rectangle 59">
            <a:extLst>
              <a:ext uri="{FF2B5EF4-FFF2-40B4-BE49-F238E27FC236}">
                <a16:creationId xmlns:a16="http://schemas.microsoft.com/office/drawing/2014/main" id="{CD32025F-5495-6529-663E-F2EB6376D97E}"/>
              </a:ext>
            </a:extLst>
          </p:cNvPr>
          <p:cNvSpPr>
            <a:spLocks noChangeArrowheads="1"/>
          </p:cNvSpPr>
          <p:nvPr/>
        </p:nvSpPr>
        <p:spPr bwMode="auto">
          <a:xfrm>
            <a:off x="7493801" y="4723015"/>
            <a:ext cx="334902" cy="342668"/>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2" name="Rectangle 60">
            <a:extLst>
              <a:ext uri="{FF2B5EF4-FFF2-40B4-BE49-F238E27FC236}">
                <a16:creationId xmlns:a16="http://schemas.microsoft.com/office/drawing/2014/main" id="{86E0F05C-683B-C778-0923-0BEC3D5CD668}"/>
              </a:ext>
            </a:extLst>
          </p:cNvPr>
          <p:cNvSpPr>
            <a:spLocks noChangeArrowheads="1"/>
          </p:cNvSpPr>
          <p:nvPr/>
        </p:nvSpPr>
        <p:spPr bwMode="auto">
          <a:xfrm>
            <a:off x="7493801" y="5065683"/>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3" name="Rectangle 65">
            <a:extLst>
              <a:ext uri="{FF2B5EF4-FFF2-40B4-BE49-F238E27FC236}">
                <a16:creationId xmlns:a16="http://schemas.microsoft.com/office/drawing/2014/main" id="{7DCD4B5D-A8DD-07C4-803B-F6810B6981F6}"/>
              </a:ext>
            </a:extLst>
          </p:cNvPr>
          <p:cNvSpPr>
            <a:spLocks noChangeArrowheads="1"/>
          </p:cNvSpPr>
          <p:nvPr/>
        </p:nvSpPr>
        <p:spPr bwMode="auto">
          <a:xfrm>
            <a:off x="7828703" y="47230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8" name="右箭头 1087">
            <a:extLst>
              <a:ext uri="{FF2B5EF4-FFF2-40B4-BE49-F238E27FC236}">
                <a16:creationId xmlns:a16="http://schemas.microsoft.com/office/drawing/2014/main" id="{17BB4943-C50F-2B10-EA02-C54FAB5450AB}"/>
              </a:ext>
            </a:extLst>
          </p:cNvPr>
          <p:cNvSpPr/>
          <p:nvPr/>
        </p:nvSpPr>
        <p:spPr>
          <a:xfrm>
            <a:off x="8512055" y="4766061"/>
            <a:ext cx="676656" cy="373213"/>
          </a:xfrm>
          <a:prstGeom prst="rightArrow">
            <a:avLst/>
          </a:prstGeom>
          <a:solidFill>
            <a:srgbClr val="51AD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09" name="Picture 4">
            <a:extLst>
              <a:ext uri="{FF2B5EF4-FFF2-40B4-BE49-F238E27FC236}">
                <a16:creationId xmlns:a16="http://schemas.microsoft.com/office/drawing/2014/main" id="{D4573921-46EB-1565-049B-C02D99611FA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7491432" y="4769702"/>
            <a:ext cx="353937" cy="272164"/>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组合 119">
            <a:extLst>
              <a:ext uri="{FF2B5EF4-FFF2-40B4-BE49-F238E27FC236}">
                <a16:creationId xmlns:a16="http://schemas.microsoft.com/office/drawing/2014/main" id="{80BC80CB-A5C1-EE60-57BD-22E437B4EAD6}"/>
              </a:ext>
            </a:extLst>
          </p:cNvPr>
          <p:cNvGrpSpPr/>
          <p:nvPr/>
        </p:nvGrpSpPr>
        <p:grpSpPr>
          <a:xfrm>
            <a:off x="9379157" y="4433106"/>
            <a:ext cx="992124" cy="1031019"/>
            <a:chOff x="9379157" y="4433106"/>
            <a:chExt cx="992124" cy="1031019"/>
          </a:xfrm>
        </p:grpSpPr>
        <p:sp>
          <p:nvSpPr>
            <p:cNvPr id="1100" name="椭圆 1099">
              <a:extLst>
                <a:ext uri="{FF2B5EF4-FFF2-40B4-BE49-F238E27FC236}">
                  <a16:creationId xmlns:a16="http://schemas.microsoft.com/office/drawing/2014/main" id="{1A3BD4C1-56EC-A158-5A40-FA00DEBB9E95}"/>
                </a:ext>
              </a:extLst>
            </p:cNvPr>
            <p:cNvSpPr/>
            <p:nvPr/>
          </p:nvSpPr>
          <p:spPr>
            <a:xfrm>
              <a:off x="9836357" y="4891402"/>
              <a:ext cx="114300" cy="1143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1" name="椭圆 1100">
              <a:extLst>
                <a:ext uri="{FF2B5EF4-FFF2-40B4-BE49-F238E27FC236}">
                  <a16:creationId xmlns:a16="http://schemas.microsoft.com/office/drawing/2014/main" id="{0DF1934D-433D-5176-5F24-4461F2FC6356}"/>
                </a:ext>
              </a:extLst>
            </p:cNvPr>
            <p:cNvSpPr/>
            <p:nvPr/>
          </p:nvSpPr>
          <p:spPr>
            <a:xfrm>
              <a:off x="9379157" y="4904102"/>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2" name="椭圆 1101">
              <a:extLst>
                <a:ext uri="{FF2B5EF4-FFF2-40B4-BE49-F238E27FC236}">
                  <a16:creationId xmlns:a16="http://schemas.microsoft.com/office/drawing/2014/main" id="{870CCFB3-D9F5-2EAB-3A72-979B677E9F42}"/>
                </a:ext>
              </a:extLst>
            </p:cNvPr>
            <p:cNvSpPr/>
            <p:nvPr/>
          </p:nvSpPr>
          <p:spPr>
            <a:xfrm>
              <a:off x="10256981" y="4891402"/>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03" name="曲线连接符 1102">
              <a:extLst>
                <a:ext uri="{FF2B5EF4-FFF2-40B4-BE49-F238E27FC236}">
                  <a16:creationId xmlns:a16="http://schemas.microsoft.com/office/drawing/2014/main" id="{9FB76A1B-27EF-39FC-1B8D-993A7C63462D}"/>
                </a:ext>
              </a:extLst>
            </p:cNvPr>
            <p:cNvCxnSpPr>
              <a:cxnSpLocks/>
              <a:stCxn id="1101" idx="4"/>
              <a:endCxn id="1100" idx="4"/>
            </p:cNvCxnSpPr>
            <p:nvPr/>
          </p:nvCxnSpPr>
          <p:spPr>
            <a:xfrm rot="5400000" flipH="1" flipV="1">
              <a:off x="9658557" y="4783452"/>
              <a:ext cx="12700" cy="457200"/>
            </a:xfrm>
            <a:prstGeom prst="curvedConnector3">
              <a:avLst>
                <a:gd name="adj1" fmla="val -864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04" name="曲线连接符 1103">
              <a:extLst>
                <a:ext uri="{FF2B5EF4-FFF2-40B4-BE49-F238E27FC236}">
                  <a16:creationId xmlns:a16="http://schemas.microsoft.com/office/drawing/2014/main" id="{0C1F4A4E-362D-F6EE-8869-85D69C758011}"/>
                </a:ext>
              </a:extLst>
            </p:cNvPr>
            <p:cNvCxnSpPr>
              <a:cxnSpLocks/>
              <a:stCxn id="1100" idx="0"/>
              <a:endCxn id="1101" idx="0"/>
            </p:cNvCxnSpPr>
            <p:nvPr/>
          </p:nvCxnSpPr>
          <p:spPr>
            <a:xfrm rot="16200000" flipH="1" flipV="1">
              <a:off x="9658557" y="4669152"/>
              <a:ext cx="12700" cy="457200"/>
            </a:xfrm>
            <a:prstGeom prst="curvedConnector3">
              <a:avLst>
                <a:gd name="adj1" fmla="val -864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曲线连接符 1104">
              <a:extLst>
                <a:ext uri="{FF2B5EF4-FFF2-40B4-BE49-F238E27FC236}">
                  <a16:creationId xmlns:a16="http://schemas.microsoft.com/office/drawing/2014/main" id="{E4842BF6-2F3B-9551-8F2C-EC4400B6A4DF}"/>
                </a:ext>
              </a:extLst>
            </p:cNvPr>
            <p:cNvCxnSpPr>
              <a:cxnSpLocks/>
              <a:stCxn id="1100" idx="4"/>
              <a:endCxn id="1102" idx="4"/>
            </p:cNvCxnSpPr>
            <p:nvPr/>
          </p:nvCxnSpPr>
          <p:spPr>
            <a:xfrm rot="16200000" flipH="1">
              <a:off x="10103819" y="4795390"/>
              <a:ext cx="12700" cy="420624"/>
            </a:xfrm>
            <a:prstGeom prst="curvedConnector3">
              <a:avLst>
                <a:gd name="adj1" fmla="val 108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曲线连接符 1105">
              <a:extLst>
                <a:ext uri="{FF2B5EF4-FFF2-40B4-BE49-F238E27FC236}">
                  <a16:creationId xmlns:a16="http://schemas.microsoft.com/office/drawing/2014/main" id="{39B296D3-2E57-ED89-406A-62A0F2E6A008}"/>
                </a:ext>
              </a:extLst>
            </p:cNvPr>
            <p:cNvCxnSpPr>
              <a:cxnSpLocks/>
              <a:stCxn id="1102" idx="0"/>
              <a:endCxn id="1100" idx="0"/>
            </p:cNvCxnSpPr>
            <p:nvPr/>
          </p:nvCxnSpPr>
          <p:spPr>
            <a:xfrm rot="16200000" flipV="1">
              <a:off x="10103819" y="4681090"/>
              <a:ext cx="12700" cy="420624"/>
            </a:xfrm>
            <a:prstGeom prst="curvedConnector3">
              <a:avLst>
                <a:gd name="adj1" fmla="val 936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07" name="椭圆 1106">
              <a:extLst>
                <a:ext uri="{FF2B5EF4-FFF2-40B4-BE49-F238E27FC236}">
                  <a16:creationId xmlns:a16="http://schemas.microsoft.com/office/drawing/2014/main" id="{9E09A136-9AE8-0513-023A-FCA7179C97BC}"/>
                </a:ext>
              </a:extLst>
            </p:cNvPr>
            <p:cNvSpPr/>
            <p:nvPr/>
          </p:nvSpPr>
          <p:spPr>
            <a:xfrm>
              <a:off x="9836357" y="4540882"/>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8" name="椭圆 1107">
              <a:extLst>
                <a:ext uri="{FF2B5EF4-FFF2-40B4-BE49-F238E27FC236}">
                  <a16:creationId xmlns:a16="http://schemas.microsoft.com/office/drawing/2014/main" id="{BA0A0751-3CDD-4822-1D52-C91CC7904A28}"/>
                </a:ext>
              </a:extLst>
            </p:cNvPr>
            <p:cNvSpPr/>
            <p:nvPr/>
          </p:nvSpPr>
          <p:spPr>
            <a:xfrm>
              <a:off x="9836357" y="5251066"/>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3" name="文本框 1112">
              <a:extLst>
                <a:ext uri="{FF2B5EF4-FFF2-40B4-BE49-F238E27FC236}">
                  <a16:creationId xmlns:a16="http://schemas.microsoft.com/office/drawing/2014/main" id="{5D8246ED-3966-8DA0-01FB-158B5AFB85BF}"/>
                </a:ext>
              </a:extLst>
            </p:cNvPr>
            <p:cNvSpPr txBox="1"/>
            <p:nvPr/>
          </p:nvSpPr>
          <p:spPr>
            <a:xfrm>
              <a:off x="9511617" y="4433106"/>
              <a:ext cx="301686" cy="369332"/>
            </a:xfrm>
            <a:prstGeom prst="rect">
              <a:avLst/>
            </a:prstGeom>
            <a:noFill/>
          </p:spPr>
          <p:txBody>
            <a:bodyPr wrap="none" rtlCol="0">
              <a:spAutoFit/>
            </a:bodyPr>
            <a:lstStyle/>
            <a:p>
              <a:r>
                <a:rPr kumimoji="1" lang="en-US" altLang="zh-CN" dirty="0">
                  <a:solidFill>
                    <a:srgbClr val="C00000"/>
                  </a:solidFill>
                </a:rPr>
                <a:t>2</a:t>
              </a:r>
              <a:endParaRPr kumimoji="1" lang="zh-CN" altLang="en-US" dirty="0">
                <a:solidFill>
                  <a:srgbClr val="C00000"/>
                </a:solidFill>
              </a:endParaRPr>
            </a:p>
          </p:txBody>
        </p:sp>
        <p:sp>
          <p:nvSpPr>
            <p:cNvPr id="1114" name="文本框 1113">
              <a:extLst>
                <a:ext uri="{FF2B5EF4-FFF2-40B4-BE49-F238E27FC236}">
                  <a16:creationId xmlns:a16="http://schemas.microsoft.com/office/drawing/2014/main" id="{5E94FC25-13AE-9C24-DF00-24F03A856B3A}"/>
                </a:ext>
              </a:extLst>
            </p:cNvPr>
            <p:cNvSpPr txBox="1"/>
            <p:nvPr/>
          </p:nvSpPr>
          <p:spPr>
            <a:xfrm>
              <a:off x="9999683" y="5094793"/>
              <a:ext cx="301686" cy="369332"/>
            </a:xfrm>
            <a:prstGeom prst="rect">
              <a:avLst/>
            </a:prstGeom>
            <a:noFill/>
          </p:spPr>
          <p:txBody>
            <a:bodyPr wrap="none" rtlCol="0">
              <a:spAutoFit/>
            </a:bodyPr>
            <a:lstStyle/>
            <a:p>
              <a:r>
                <a:rPr kumimoji="1" lang="en-US" altLang="zh-CN" dirty="0">
                  <a:solidFill>
                    <a:srgbClr val="C00000"/>
                  </a:solidFill>
                </a:rPr>
                <a:t>2</a:t>
              </a:r>
              <a:endParaRPr kumimoji="1" lang="zh-CN" altLang="en-US" dirty="0">
                <a:solidFill>
                  <a:srgbClr val="C00000"/>
                </a:solidFill>
              </a:endParaRPr>
            </a:p>
          </p:txBody>
        </p:sp>
      </p:grpSp>
    </p:spTree>
    <p:extLst>
      <p:ext uri="{BB962C8B-B14F-4D97-AF65-F5344CB8AC3E}">
        <p14:creationId xmlns:p14="http://schemas.microsoft.com/office/powerpoint/2010/main" val="220821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8" grpId="0"/>
      <p:bldP spid="1089" grpId="0"/>
      <p:bldP spid="11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7FA26CE-CD31-CD81-EB73-E51F9E86E685}"/>
              </a:ext>
            </a:extLst>
          </p:cNvPr>
          <p:cNvGrpSpPr/>
          <p:nvPr>
            <p:custDataLst>
              <p:tags r:id="rId2"/>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5A984288-845A-DB1B-880F-A385A7B189EE}"/>
                </a:ext>
              </a:extLst>
            </p:cNvPr>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ColorBlock">
              <a:extLst>
                <a:ext uri="{FF2B5EF4-FFF2-40B4-BE49-F238E27FC236}">
                  <a16:creationId xmlns:a16="http://schemas.microsoft.com/office/drawing/2014/main" id="{6681246F-20F0-9FC5-403A-708B4BF83D69}"/>
                </a:ext>
              </a:extLst>
            </p:cNvPr>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ypeText">
              <a:extLst>
                <a:ext uri="{FF2B5EF4-FFF2-40B4-BE49-F238E27FC236}">
                  <a16:creationId xmlns:a16="http://schemas.microsoft.com/office/drawing/2014/main" id="{8A65D547-A2E4-2108-EE59-0BE7E07A2A51}"/>
                </a:ext>
              </a:extLst>
            </p:cNvPr>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1" name="TipText">
              <a:extLst>
                <a:ext uri="{FF2B5EF4-FFF2-40B4-BE49-F238E27FC236}">
                  <a16:creationId xmlns:a16="http://schemas.microsoft.com/office/drawing/2014/main" id="{C912365A-8768-1752-32F5-66C17C92BDF5}"/>
                </a:ext>
              </a:extLst>
            </p:cNvPr>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sp>
        <p:nvSpPr>
          <p:cNvPr id="13" name="文本框 12">
            <a:extLst>
              <a:ext uri="{FF2B5EF4-FFF2-40B4-BE49-F238E27FC236}">
                <a16:creationId xmlns:a16="http://schemas.microsoft.com/office/drawing/2014/main" id="{8F846CA1-0DB4-001D-1358-928E6AEF802B}"/>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求从起点到终点的最短路径，在图结构上需不需要考虑怪物被赶走后边权重发生变化的情况？</a:t>
            </a:r>
          </a:p>
        </p:txBody>
      </p:sp>
      <p:sp>
        <p:nvSpPr>
          <p:cNvPr id="14" name="文本框 13">
            <a:extLst>
              <a:ext uri="{FF2B5EF4-FFF2-40B4-BE49-F238E27FC236}">
                <a16:creationId xmlns:a16="http://schemas.microsoft.com/office/drawing/2014/main" id="{395A8751-DB65-2105-5967-704C1605C5EC}"/>
              </a:ext>
            </a:extLst>
          </p:cNvPr>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不需要</a:t>
            </a:r>
          </a:p>
        </p:txBody>
      </p:sp>
      <p:sp>
        <p:nvSpPr>
          <p:cNvPr id="15" name="文本框 14">
            <a:extLst>
              <a:ext uri="{FF2B5EF4-FFF2-40B4-BE49-F238E27FC236}">
                <a16:creationId xmlns:a16="http://schemas.microsoft.com/office/drawing/2014/main" id="{48403F18-1F86-9894-99A2-EB9A3341938D}"/>
              </a:ext>
            </a:extLst>
          </p:cNvPr>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需要</a:t>
            </a:r>
          </a:p>
        </p:txBody>
      </p:sp>
      <p:sp>
        <p:nvSpPr>
          <p:cNvPr id="17" name="文本框 16">
            <a:extLst>
              <a:ext uri="{FF2B5EF4-FFF2-40B4-BE49-F238E27FC236}">
                <a16:creationId xmlns:a16="http://schemas.microsoft.com/office/drawing/2014/main" id="{98B59C4F-BAB5-E4CC-D01B-A3529B841F53}"/>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2141486C-29DE-F84D-E4EA-4C608CEB6FD1}"/>
              </a:ext>
            </a:extLst>
          </p:cNvPr>
          <p:cNvSpPr>
            <a:spLocks noChangeAspect="1"/>
          </p:cNvSpPr>
          <p:nvPr>
            <p:custDataLst>
              <p:tags r:id="rId7"/>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072DABB7-F9B1-2F14-1B68-D512AC5AA555}"/>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en"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圆角矩形 21">
            <a:extLst>
              <a:ext uri="{FF2B5EF4-FFF2-40B4-BE49-F238E27FC236}">
                <a16:creationId xmlns:a16="http://schemas.microsoft.com/office/drawing/2014/main" id="{0C46D1FF-3AD5-D837-CB56-D9DC4D95C51A}"/>
              </a:ext>
            </a:extLst>
          </p:cNvPr>
          <p:cNvSpPr/>
          <p:nvPr>
            <p:custDataLst>
              <p:tags r:id="rId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kumimoji="1"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7" name="图片 6">
            <a:extLst>
              <a:ext uri="{FF2B5EF4-FFF2-40B4-BE49-F238E27FC236}">
                <a16:creationId xmlns:a16="http://schemas.microsoft.com/office/drawing/2014/main" id="{F4443A58-F994-D839-6863-2E94B9EE7569}"/>
              </a:ext>
            </a:extLst>
          </p:cNvPr>
          <p:cNvPicPr>
            <a:picLocks/>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30527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Dijkstra算法的应用：</a:t>
            </a:r>
            <a:r>
              <a:rPr lang="en-US" altLang="zh-CN" dirty="0"/>
              <a:t>Dragon</a:t>
            </a:r>
            <a:r>
              <a:rPr lang="zh-CN" altLang="en-US" dirty="0"/>
              <a:t> </a:t>
            </a:r>
            <a:r>
              <a:rPr lang="en-US" altLang="zh-CN" dirty="0"/>
              <a:t>Quest</a:t>
            </a:r>
            <a:endParaRPr lang="zh-CN" altLang="en-US" dirty="0"/>
          </a:p>
        </p:txBody>
      </p:sp>
      <p:grpSp>
        <p:nvGrpSpPr>
          <p:cNvPr id="10" name="Group 158">
            <a:extLst>
              <a:ext uri="{FF2B5EF4-FFF2-40B4-BE49-F238E27FC236}">
                <a16:creationId xmlns:a16="http://schemas.microsoft.com/office/drawing/2014/main" id="{E3872C0F-0002-CE42-EEFA-AAE0446D2699}"/>
              </a:ext>
            </a:extLst>
          </p:cNvPr>
          <p:cNvGrpSpPr>
            <a:grpSpLocks/>
          </p:cNvGrpSpPr>
          <p:nvPr/>
        </p:nvGrpSpPr>
        <p:grpSpPr bwMode="auto">
          <a:xfrm>
            <a:off x="1668523" y="1689781"/>
            <a:ext cx="3427513" cy="3478437"/>
            <a:chOff x="546" y="720"/>
            <a:chExt cx="1965" cy="1949"/>
          </a:xfrm>
        </p:grpSpPr>
        <p:sp>
          <p:nvSpPr>
            <p:cNvPr id="17" name="Rectangle 9">
              <a:extLst>
                <a:ext uri="{FF2B5EF4-FFF2-40B4-BE49-F238E27FC236}">
                  <a16:creationId xmlns:a16="http://schemas.microsoft.com/office/drawing/2014/main" id="{50AEC289-AD4B-834A-E004-D375D4F573BE}"/>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9" name="Rectangle 10">
              <a:extLst>
                <a:ext uri="{FF2B5EF4-FFF2-40B4-BE49-F238E27FC236}">
                  <a16:creationId xmlns:a16="http://schemas.microsoft.com/office/drawing/2014/main" id="{41F51508-2E55-4E0B-BBEC-BDF9D6D0C161}"/>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0" name="Rectangle 11">
              <a:extLst>
                <a:ext uri="{FF2B5EF4-FFF2-40B4-BE49-F238E27FC236}">
                  <a16:creationId xmlns:a16="http://schemas.microsoft.com/office/drawing/2014/main" id="{B2DAC3AC-1BA2-BBE3-221C-28EBC54D8046}"/>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21" name="Rectangle 12">
              <a:extLst>
                <a:ext uri="{FF2B5EF4-FFF2-40B4-BE49-F238E27FC236}">
                  <a16:creationId xmlns:a16="http://schemas.microsoft.com/office/drawing/2014/main" id="{D773E12D-5A03-EC17-9DF6-8D37AFF6E945}"/>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2" name="Rectangle 13">
              <a:extLst>
                <a:ext uri="{FF2B5EF4-FFF2-40B4-BE49-F238E27FC236}">
                  <a16:creationId xmlns:a16="http://schemas.microsoft.com/office/drawing/2014/main" id="{3B223C2C-27C5-0F91-75E1-296E1F5AA7DE}"/>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3" name="Rectangle 15">
              <a:extLst>
                <a:ext uri="{FF2B5EF4-FFF2-40B4-BE49-F238E27FC236}">
                  <a16:creationId xmlns:a16="http://schemas.microsoft.com/office/drawing/2014/main" id="{C36FFE7C-6510-68F1-AC43-7494900AC300}"/>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24" name="Rectangle 16">
              <a:extLst>
                <a:ext uri="{FF2B5EF4-FFF2-40B4-BE49-F238E27FC236}">
                  <a16:creationId xmlns:a16="http://schemas.microsoft.com/office/drawing/2014/main" id="{07E78A57-76A4-2EC8-69D9-2A40C4A56B74}"/>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5" name="Rectangle 17">
              <a:extLst>
                <a:ext uri="{FF2B5EF4-FFF2-40B4-BE49-F238E27FC236}">
                  <a16:creationId xmlns:a16="http://schemas.microsoft.com/office/drawing/2014/main" id="{164FBD93-DD50-A16D-D5DE-0094F6B9EA00}"/>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6" name="Rectangle 18">
              <a:extLst>
                <a:ext uri="{FF2B5EF4-FFF2-40B4-BE49-F238E27FC236}">
                  <a16:creationId xmlns:a16="http://schemas.microsoft.com/office/drawing/2014/main" id="{8FBFDD83-3B6D-5BCA-C3A4-8974DF3E094E}"/>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7" name="Rectangle 19">
              <a:extLst>
                <a:ext uri="{FF2B5EF4-FFF2-40B4-BE49-F238E27FC236}">
                  <a16:creationId xmlns:a16="http://schemas.microsoft.com/office/drawing/2014/main" id="{3EF6A074-7C91-D554-AB04-504A0D7AB763}"/>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8" name="Rectangle 21">
              <a:extLst>
                <a:ext uri="{FF2B5EF4-FFF2-40B4-BE49-F238E27FC236}">
                  <a16:creationId xmlns:a16="http://schemas.microsoft.com/office/drawing/2014/main" id="{D0FD600F-251B-ED2C-D576-DECC63796B12}"/>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9" name="Rectangle 22">
              <a:extLst>
                <a:ext uri="{FF2B5EF4-FFF2-40B4-BE49-F238E27FC236}">
                  <a16:creationId xmlns:a16="http://schemas.microsoft.com/office/drawing/2014/main" id="{2DFB0A95-3271-9F7D-3561-3EA80D16677B}"/>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0" name="Rectangle 23">
              <a:extLst>
                <a:ext uri="{FF2B5EF4-FFF2-40B4-BE49-F238E27FC236}">
                  <a16:creationId xmlns:a16="http://schemas.microsoft.com/office/drawing/2014/main" id="{A1A25561-0B42-C9A1-62C6-DCA4F9A28D54}"/>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1" name="Rectangle 24">
              <a:extLst>
                <a:ext uri="{FF2B5EF4-FFF2-40B4-BE49-F238E27FC236}">
                  <a16:creationId xmlns:a16="http://schemas.microsoft.com/office/drawing/2014/main" id="{2C9CCA00-7A1F-5FA8-DC79-9F35F5788A1D}"/>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2" name="Rectangle 25">
              <a:extLst>
                <a:ext uri="{FF2B5EF4-FFF2-40B4-BE49-F238E27FC236}">
                  <a16:creationId xmlns:a16="http://schemas.microsoft.com/office/drawing/2014/main" id="{98EC1821-4915-CDFC-80F7-F36FFFEA54A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3" name="Rectangle 27">
              <a:extLst>
                <a:ext uri="{FF2B5EF4-FFF2-40B4-BE49-F238E27FC236}">
                  <a16:creationId xmlns:a16="http://schemas.microsoft.com/office/drawing/2014/main" id="{2FD0EEFF-6777-F7A2-05A7-2C0A0B7C72F9}"/>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4" name="Rectangle 28">
              <a:extLst>
                <a:ext uri="{FF2B5EF4-FFF2-40B4-BE49-F238E27FC236}">
                  <a16:creationId xmlns:a16="http://schemas.microsoft.com/office/drawing/2014/main" id="{9BDBF056-E066-3E42-7C1F-58EBDDB504E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5" name="Rectangle 29">
              <a:extLst>
                <a:ext uri="{FF2B5EF4-FFF2-40B4-BE49-F238E27FC236}">
                  <a16:creationId xmlns:a16="http://schemas.microsoft.com/office/drawing/2014/main" id="{FDBE0980-07DC-9EB1-093D-49ABBD3821F6}"/>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6" name="Rectangle 30">
              <a:extLst>
                <a:ext uri="{FF2B5EF4-FFF2-40B4-BE49-F238E27FC236}">
                  <a16:creationId xmlns:a16="http://schemas.microsoft.com/office/drawing/2014/main" id="{448171B8-6F3F-7BFF-A132-8EB94CC1D772}"/>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7" name="Rectangle 31">
              <a:extLst>
                <a:ext uri="{FF2B5EF4-FFF2-40B4-BE49-F238E27FC236}">
                  <a16:creationId xmlns:a16="http://schemas.microsoft.com/office/drawing/2014/main" id="{8B6CBE8D-32EC-B601-E0C8-8A807B351977}"/>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8" name="Rectangle 33">
              <a:extLst>
                <a:ext uri="{FF2B5EF4-FFF2-40B4-BE49-F238E27FC236}">
                  <a16:creationId xmlns:a16="http://schemas.microsoft.com/office/drawing/2014/main" id="{D893173B-EE46-0C92-9EAD-B838F6D74091}"/>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9" name="Rectangle 34">
              <a:extLst>
                <a:ext uri="{FF2B5EF4-FFF2-40B4-BE49-F238E27FC236}">
                  <a16:creationId xmlns:a16="http://schemas.microsoft.com/office/drawing/2014/main" id="{70064C89-5491-69E1-035E-211B06F76221}"/>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0" name="Rectangle 35">
              <a:extLst>
                <a:ext uri="{FF2B5EF4-FFF2-40B4-BE49-F238E27FC236}">
                  <a16:creationId xmlns:a16="http://schemas.microsoft.com/office/drawing/2014/main" id="{E7660C47-4FDA-A6AF-2CAA-0B77D5D993A7}"/>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1" name="Rectangle 36">
              <a:extLst>
                <a:ext uri="{FF2B5EF4-FFF2-40B4-BE49-F238E27FC236}">
                  <a16:creationId xmlns:a16="http://schemas.microsoft.com/office/drawing/2014/main" id="{80A773C1-53E1-56C4-9663-4216828A1D85}"/>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2" name="Rectangle 37">
              <a:extLst>
                <a:ext uri="{FF2B5EF4-FFF2-40B4-BE49-F238E27FC236}">
                  <a16:creationId xmlns:a16="http://schemas.microsoft.com/office/drawing/2014/main" id="{C22EB639-B97A-6A0F-E9AC-91F1CB4D2ADD}"/>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3" name="Rectangle 39">
              <a:extLst>
                <a:ext uri="{FF2B5EF4-FFF2-40B4-BE49-F238E27FC236}">
                  <a16:creationId xmlns:a16="http://schemas.microsoft.com/office/drawing/2014/main" id="{221FB2D9-7C70-339D-8F9E-C743200DF790}"/>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4" name="Rectangle 40">
              <a:extLst>
                <a:ext uri="{FF2B5EF4-FFF2-40B4-BE49-F238E27FC236}">
                  <a16:creationId xmlns:a16="http://schemas.microsoft.com/office/drawing/2014/main" id="{1C93F5E1-13CD-AD99-681E-BDD36276ED69}"/>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5" name="Rectangle 41">
              <a:extLst>
                <a:ext uri="{FF2B5EF4-FFF2-40B4-BE49-F238E27FC236}">
                  <a16:creationId xmlns:a16="http://schemas.microsoft.com/office/drawing/2014/main" id="{056B6BED-9CA3-F4B1-8169-D4A9342B88CC}"/>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46" name="Rectangle 42">
              <a:extLst>
                <a:ext uri="{FF2B5EF4-FFF2-40B4-BE49-F238E27FC236}">
                  <a16:creationId xmlns:a16="http://schemas.microsoft.com/office/drawing/2014/main" id="{3DBD192F-E6C3-FAC2-1A08-4AB63AF9B116}"/>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7" name="Rectangle 43">
              <a:extLst>
                <a:ext uri="{FF2B5EF4-FFF2-40B4-BE49-F238E27FC236}">
                  <a16:creationId xmlns:a16="http://schemas.microsoft.com/office/drawing/2014/main" id="{1E6A10FA-751B-7FD6-56CC-8AE961708A7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8" name="Rectangle 45">
              <a:extLst>
                <a:ext uri="{FF2B5EF4-FFF2-40B4-BE49-F238E27FC236}">
                  <a16:creationId xmlns:a16="http://schemas.microsoft.com/office/drawing/2014/main" id="{E131F5BD-7BA8-889A-0665-8FEEA9FA9382}"/>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9" name="Rectangle 46">
              <a:extLst>
                <a:ext uri="{FF2B5EF4-FFF2-40B4-BE49-F238E27FC236}">
                  <a16:creationId xmlns:a16="http://schemas.microsoft.com/office/drawing/2014/main" id="{90AA0F77-0AB1-E5CB-EF1E-224790B7AC01}"/>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0" name="Rectangle 47">
              <a:extLst>
                <a:ext uri="{FF2B5EF4-FFF2-40B4-BE49-F238E27FC236}">
                  <a16:creationId xmlns:a16="http://schemas.microsoft.com/office/drawing/2014/main" id="{225FD48C-F320-1A88-B004-2C3C9C13CA56}"/>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1" name="Rectangle 48">
              <a:extLst>
                <a:ext uri="{FF2B5EF4-FFF2-40B4-BE49-F238E27FC236}">
                  <a16:creationId xmlns:a16="http://schemas.microsoft.com/office/drawing/2014/main" id="{85D118A7-9ECA-5B6D-FA18-431DE2B988E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2" name="Rectangle 49">
              <a:extLst>
                <a:ext uri="{FF2B5EF4-FFF2-40B4-BE49-F238E27FC236}">
                  <a16:creationId xmlns:a16="http://schemas.microsoft.com/office/drawing/2014/main" id="{0A323600-D6D3-C72C-D754-39C7697E52EF}"/>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3" name="Rectangle 51">
              <a:extLst>
                <a:ext uri="{FF2B5EF4-FFF2-40B4-BE49-F238E27FC236}">
                  <a16:creationId xmlns:a16="http://schemas.microsoft.com/office/drawing/2014/main" id="{0BE7A0B5-2DB8-B54F-02CF-E96630988330}"/>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4" name="Rectangle 52">
              <a:extLst>
                <a:ext uri="{FF2B5EF4-FFF2-40B4-BE49-F238E27FC236}">
                  <a16:creationId xmlns:a16="http://schemas.microsoft.com/office/drawing/2014/main" id="{81038550-39D4-3247-60A4-55D4D6EDAE47}"/>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5" name="Rectangle 53">
              <a:extLst>
                <a:ext uri="{FF2B5EF4-FFF2-40B4-BE49-F238E27FC236}">
                  <a16:creationId xmlns:a16="http://schemas.microsoft.com/office/drawing/2014/main" id="{1CF75D5B-2E15-DE8F-9094-54E34CBE721D}"/>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6" name="Rectangle 54">
              <a:extLst>
                <a:ext uri="{FF2B5EF4-FFF2-40B4-BE49-F238E27FC236}">
                  <a16:creationId xmlns:a16="http://schemas.microsoft.com/office/drawing/2014/main" id="{4665456A-B40C-769E-A837-985938EB03CE}"/>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7" name="Rectangle 55">
              <a:extLst>
                <a:ext uri="{FF2B5EF4-FFF2-40B4-BE49-F238E27FC236}">
                  <a16:creationId xmlns:a16="http://schemas.microsoft.com/office/drawing/2014/main" id="{EAD0D1B2-34D3-D2E5-AD35-62812BB1100C}"/>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8" name="Rectangle 57">
              <a:extLst>
                <a:ext uri="{FF2B5EF4-FFF2-40B4-BE49-F238E27FC236}">
                  <a16:creationId xmlns:a16="http://schemas.microsoft.com/office/drawing/2014/main" id="{D6912B0E-C52C-E42F-F031-85E2D6933396}"/>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9" name="Rectangle 58">
              <a:extLst>
                <a:ext uri="{FF2B5EF4-FFF2-40B4-BE49-F238E27FC236}">
                  <a16:creationId xmlns:a16="http://schemas.microsoft.com/office/drawing/2014/main" id="{1B0E2803-E830-11C3-66FC-89845E327504}"/>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0" name="Rectangle 59">
              <a:extLst>
                <a:ext uri="{FF2B5EF4-FFF2-40B4-BE49-F238E27FC236}">
                  <a16:creationId xmlns:a16="http://schemas.microsoft.com/office/drawing/2014/main" id="{88C1969C-9CDD-8267-4EA6-F5EBC29C486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1" name="Rectangle 60">
              <a:extLst>
                <a:ext uri="{FF2B5EF4-FFF2-40B4-BE49-F238E27FC236}">
                  <a16:creationId xmlns:a16="http://schemas.microsoft.com/office/drawing/2014/main" id="{1C0D67C6-6E6D-7904-B723-6945DC61FCE2}"/>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2" name="Rectangle 61">
              <a:extLst>
                <a:ext uri="{FF2B5EF4-FFF2-40B4-BE49-F238E27FC236}">
                  <a16:creationId xmlns:a16="http://schemas.microsoft.com/office/drawing/2014/main" id="{9A045F5A-56E8-413F-66F4-AA91A414CE67}"/>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3" name="Rectangle 63">
              <a:extLst>
                <a:ext uri="{FF2B5EF4-FFF2-40B4-BE49-F238E27FC236}">
                  <a16:creationId xmlns:a16="http://schemas.microsoft.com/office/drawing/2014/main" id="{66548D09-EB8E-5876-0542-118C6D3A855E}"/>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4" name="Rectangle 64">
              <a:extLst>
                <a:ext uri="{FF2B5EF4-FFF2-40B4-BE49-F238E27FC236}">
                  <a16:creationId xmlns:a16="http://schemas.microsoft.com/office/drawing/2014/main" id="{08A013CA-D335-5450-05E8-767BB7D778B1}"/>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5" name="Rectangle 65">
              <a:extLst>
                <a:ext uri="{FF2B5EF4-FFF2-40B4-BE49-F238E27FC236}">
                  <a16:creationId xmlns:a16="http://schemas.microsoft.com/office/drawing/2014/main" id="{D4162404-4B28-B804-BC2A-03EC7DFB3BEC}"/>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6" name="Rectangle 66">
              <a:extLst>
                <a:ext uri="{FF2B5EF4-FFF2-40B4-BE49-F238E27FC236}">
                  <a16:creationId xmlns:a16="http://schemas.microsoft.com/office/drawing/2014/main" id="{CC4FFF25-2252-69BA-FD7E-E3B34099DE6D}"/>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7" name="Rectangle 67">
              <a:extLst>
                <a:ext uri="{FF2B5EF4-FFF2-40B4-BE49-F238E27FC236}">
                  <a16:creationId xmlns:a16="http://schemas.microsoft.com/office/drawing/2014/main" id="{F9F8C66A-AA58-9975-9678-AE057F043A77}"/>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8" name="Rectangle 80">
              <a:extLst>
                <a:ext uri="{FF2B5EF4-FFF2-40B4-BE49-F238E27FC236}">
                  <a16:creationId xmlns:a16="http://schemas.microsoft.com/office/drawing/2014/main" id="{12062FA6-8BEB-E5D6-F493-A48BCC19A527}"/>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9" name="Rectangle 81">
              <a:extLst>
                <a:ext uri="{FF2B5EF4-FFF2-40B4-BE49-F238E27FC236}">
                  <a16:creationId xmlns:a16="http://schemas.microsoft.com/office/drawing/2014/main" id="{C1FD60D8-5095-7FFD-6F53-153D93081258}"/>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0" name="Rectangle 82">
              <a:extLst>
                <a:ext uri="{FF2B5EF4-FFF2-40B4-BE49-F238E27FC236}">
                  <a16:creationId xmlns:a16="http://schemas.microsoft.com/office/drawing/2014/main" id="{CC1D4FF3-4BF4-1B85-FE86-9C221A08D3E3}"/>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1" name="Rectangle 83">
              <a:extLst>
                <a:ext uri="{FF2B5EF4-FFF2-40B4-BE49-F238E27FC236}">
                  <a16:creationId xmlns:a16="http://schemas.microsoft.com/office/drawing/2014/main" id="{7C270E5A-45FD-0991-ACC8-CEB96833F50D}"/>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2" name="Rectangle 84">
              <a:extLst>
                <a:ext uri="{FF2B5EF4-FFF2-40B4-BE49-F238E27FC236}">
                  <a16:creationId xmlns:a16="http://schemas.microsoft.com/office/drawing/2014/main" id="{B5E794EC-506A-1A19-69B5-2575210D4CFE}"/>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3" name="Rectangle 86">
              <a:extLst>
                <a:ext uri="{FF2B5EF4-FFF2-40B4-BE49-F238E27FC236}">
                  <a16:creationId xmlns:a16="http://schemas.microsoft.com/office/drawing/2014/main" id="{09A4D380-2FA9-203B-A7EC-C0DE3D5FCF5B}"/>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4" name="Rectangle 87">
              <a:extLst>
                <a:ext uri="{FF2B5EF4-FFF2-40B4-BE49-F238E27FC236}">
                  <a16:creationId xmlns:a16="http://schemas.microsoft.com/office/drawing/2014/main" id="{8E5AC637-9084-601E-5CAB-49DBA6B3D705}"/>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5" name="Rectangle 88">
              <a:extLst>
                <a:ext uri="{FF2B5EF4-FFF2-40B4-BE49-F238E27FC236}">
                  <a16:creationId xmlns:a16="http://schemas.microsoft.com/office/drawing/2014/main" id="{C36F70C5-757D-C2EE-6C0A-1289AC216BDD}"/>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6" name="Rectangle 89">
              <a:extLst>
                <a:ext uri="{FF2B5EF4-FFF2-40B4-BE49-F238E27FC236}">
                  <a16:creationId xmlns:a16="http://schemas.microsoft.com/office/drawing/2014/main" id="{882A4801-989D-E13C-399F-D080F346E2C9}"/>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7" name="Rectangle 90">
              <a:extLst>
                <a:ext uri="{FF2B5EF4-FFF2-40B4-BE49-F238E27FC236}">
                  <a16:creationId xmlns:a16="http://schemas.microsoft.com/office/drawing/2014/main" id="{D3C71D39-9FBC-0AD4-9D8A-2460C7138AC4}"/>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8" name="Rectangle 92">
              <a:extLst>
                <a:ext uri="{FF2B5EF4-FFF2-40B4-BE49-F238E27FC236}">
                  <a16:creationId xmlns:a16="http://schemas.microsoft.com/office/drawing/2014/main" id="{29BFBD26-17B4-D276-DBA5-6DF207B9F73C}"/>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9" name="Rectangle 93">
              <a:extLst>
                <a:ext uri="{FF2B5EF4-FFF2-40B4-BE49-F238E27FC236}">
                  <a16:creationId xmlns:a16="http://schemas.microsoft.com/office/drawing/2014/main" id="{59B8E0D7-DF9F-4EA1-DF4C-10DB39F2807E}"/>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0" name="Rectangle 94">
              <a:extLst>
                <a:ext uri="{FF2B5EF4-FFF2-40B4-BE49-F238E27FC236}">
                  <a16:creationId xmlns:a16="http://schemas.microsoft.com/office/drawing/2014/main" id="{E39E28F9-0CE7-4A2C-FD35-F3D493E9F2FF}"/>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1" name="Rectangle 95">
              <a:extLst>
                <a:ext uri="{FF2B5EF4-FFF2-40B4-BE49-F238E27FC236}">
                  <a16:creationId xmlns:a16="http://schemas.microsoft.com/office/drawing/2014/main" id="{496D9F6B-4B53-C16E-8594-C2BE1856B02C}"/>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2" name="Rectangle 96">
              <a:extLst>
                <a:ext uri="{FF2B5EF4-FFF2-40B4-BE49-F238E27FC236}">
                  <a16:creationId xmlns:a16="http://schemas.microsoft.com/office/drawing/2014/main" id="{55A20F41-507A-B764-DBD0-1AEDAF858F61}"/>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3" name="Rectangle 98">
              <a:extLst>
                <a:ext uri="{FF2B5EF4-FFF2-40B4-BE49-F238E27FC236}">
                  <a16:creationId xmlns:a16="http://schemas.microsoft.com/office/drawing/2014/main" id="{02C0FD8E-BA82-4CA6-D653-AFA09DA6A359}"/>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4" name="Rectangle 99">
              <a:extLst>
                <a:ext uri="{FF2B5EF4-FFF2-40B4-BE49-F238E27FC236}">
                  <a16:creationId xmlns:a16="http://schemas.microsoft.com/office/drawing/2014/main" id="{9930F3A8-7D3C-0D5E-1FF3-4D2800B8AA30}"/>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5" name="Rectangle 100">
              <a:extLst>
                <a:ext uri="{FF2B5EF4-FFF2-40B4-BE49-F238E27FC236}">
                  <a16:creationId xmlns:a16="http://schemas.microsoft.com/office/drawing/2014/main" id="{C0F245B8-9FCE-7E0C-FA47-118ABC13EA71}"/>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6" name="Rectangle 101">
              <a:extLst>
                <a:ext uri="{FF2B5EF4-FFF2-40B4-BE49-F238E27FC236}">
                  <a16:creationId xmlns:a16="http://schemas.microsoft.com/office/drawing/2014/main" id="{84A3BC87-BCBB-2F75-6B35-2E941809C8A5}"/>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7" name="Rectangle 102">
              <a:extLst>
                <a:ext uri="{FF2B5EF4-FFF2-40B4-BE49-F238E27FC236}">
                  <a16:creationId xmlns:a16="http://schemas.microsoft.com/office/drawing/2014/main" id="{36458721-FD43-78D1-215B-71B85CC01A02}"/>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8" name="Rectangle 104">
              <a:extLst>
                <a:ext uri="{FF2B5EF4-FFF2-40B4-BE49-F238E27FC236}">
                  <a16:creationId xmlns:a16="http://schemas.microsoft.com/office/drawing/2014/main" id="{BB78EAA3-D4DB-0CD2-761B-7AC955AF6EBC}"/>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9" name="Rectangle 105">
              <a:extLst>
                <a:ext uri="{FF2B5EF4-FFF2-40B4-BE49-F238E27FC236}">
                  <a16:creationId xmlns:a16="http://schemas.microsoft.com/office/drawing/2014/main" id="{54530558-841E-F795-B544-96328C1CC3C5}"/>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0" name="Rectangle 106">
              <a:extLst>
                <a:ext uri="{FF2B5EF4-FFF2-40B4-BE49-F238E27FC236}">
                  <a16:creationId xmlns:a16="http://schemas.microsoft.com/office/drawing/2014/main" id="{91A4496B-754C-6845-DA53-B1607E583B5C}"/>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1" name="Rectangle 107">
              <a:extLst>
                <a:ext uri="{FF2B5EF4-FFF2-40B4-BE49-F238E27FC236}">
                  <a16:creationId xmlns:a16="http://schemas.microsoft.com/office/drawing/2014/main" id="{560BD40C-CC9C-793C-D819-127416475083}"/>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2" name="Rectangle 108">
              <a:extLst>
                <a:ext uri="{FF2B5EF4-FFF2-40B4-BE49-F238E27FC236}">
                  <a16:creationId xmlns:a16="http://schemas.microsoft.com/office/drawing/2014/main" id="{B64FB062-1C37-0702-5C17-E464E2D8D84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3" name="Rectangle 110">
              <a:extLst>
                <a:ext uri="{FF2B5EF4-FFF2-40B4-BE49-F238E27FC236}">
                  <a16:creationId xmlns:a16="http://schemas.microsoft.com/office/drawing/2014/main" id="{0267A8E2-E492-ED64-05FD-451F018E7765}"/>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4" name="Rectangle 111">
              <a:extLst>
                <a:ext uri="{FF2B5EF4-FFF2-40B4-BE49-F238E27FC236}">
                  <a16:creationId xmlns:a16="http://schemas.microsoft.com/office/drawing/2014/main" id="{160138EA-EB52-433C-2C27-4306CBC906F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5" name="Rectangle 112">
              <a:extLst>
                <a:ext uri="{FF2B5EF4-FFF2-40B4-BE49-F238E27FC236}">
                  <a16:creationId xmlns:a16="http://schemas.microsoft.com/office/drawing/2014/main" id="{21E06011-E271-6D58-2716-12EC72B36BEF}"/>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6" name="Rectangle 113">
              <a:extLst>
                <a:ext uri="{FF2B5EF4-FFF2-40B4-BE49-F238E27FC236}">
                  <a16:creationId xmlns:a16="http://schemas.microsoft.com/office/drawing/2014/main" id="{23177A54-D9BF-A156-F629-280FFD6B283E}"/>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7" name="Rectangle 114">
              <a:extLst>
                <a:ext uri="{FF2B5EF4-FFF2-40B4-BE49-F238E27FC236}">
                  <a16:creationId xmlns:a16="http://schemas.microsoft.com/office/drawing/2014/main" id="{FFDF499F-442D-FC9E-172A-08A03AE2F74E}"/>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8" name="Rectangle 116">
              <a:extLst>
                <a:ext uri="{FF2B5EF4-FFF2-40B4-BE49-F238E27FC236}">
                  <a16:creationId xmlns:a16="http://schemas.microsoft.com/office/drawing/2014/main" id="{39CCD07E-A021-39D0-34B0-79AAB7074BE4}"/>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9" name="Rectangle 117">
              <a:extLst>
                <a:ext uri="{FF2B5EF4-FFF2-40B4-BE49-F238E27FC236}">
                  <a16:creationId xmlns:a16="http://schemas.microsoft.com/office/drawing/2014/main" id="{A7786FBD-5C91-D816-5FA2-F85CF60F5CC4}"/>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0" name="Rectangle 118">
              <a:extLst>
                <a:ext uri="{FF2B5EF4-FFF2-40B4-BE49-F238E27FC236}">
                  <a16:creationId xmlns:a16="http://schemas.microsoft.com/office/drawing/2014/main" id="{93AC1C4B-23AA-A410-6A8D-0EA28E103648}"/>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1" name="Rectangle 119">
              <a:extLst>
                <a:ext uri="{FF2B5EF4-FFF2-40B4-BE49-F238E27FC236}">
                  <a16:creationId xmlns:a16="http://schemas.microsoft.com/office/drawing/2014/main" id="{B56E5C80-8B76-20E5-9F2F-E76D5803E56B}"/>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 name="Rectangle 120">
              <a:extLst>
                <a:ext uri="{FF2B5EF4-FFF2-40B4-BE49-F238E27FC236}">
                  <a16:creationId xmlns:a16="http://schemas.microsoft.com/office/drawing/2014/main" id="{0959A0EB-AA4F-9753-5FF1-2D7F109446D8}"/>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 name="Rectangle 122">
              <a:extLst>
                <a:ext uri="{FF2B5EF4-FFF2-40B4-BE49-F238E27FC236}">
                  <a16:creationId xmlns:a16="http://schemas.microsoft.com/office/drawing/2014/main" id="{FC24EC3B-74F3-5CDA-D4C7-ABDB602F4C5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 name="Rectangle 123">
              <a:extLst>
                <a:ext uri="{FF2B5EF4-FFF2-40B4-BE49-F238E27FC236}">
                  <a16:creationId xmlns:a16="http://schemas.microsoft.com/office/drawing/2014/main" id="{FF933C20-05D2-7713-8B2C-EB6FA2E556F4}"/>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5" name="Rectangle 124">
              <a:extLst>
                <a:ext uri="{FF2B5EF4-FFF2-40B4-BE49-F238E27FC236}">
                  <a16:creationId xmlns:a16="http://schemas.microsoft.com/office/drawing/2014/main" id="{F54AE101-1718-3B7B-428F-1DBA37D8BF7E}"/>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 name="Rectangle 125">
              <a:extLst>
                <a:ext uri="{FF2B5EF4-FFF2-40B4-BE49-F238E27FC236}">
                  <a16:creationId xmlns:a16="http://schemas.microsoft.com/office/drawing/2014/main" id="{434134A2-37E0-2E36-A852-74E8F421555E}"/>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 name="Rectangle 126">
              <a:extLst>
                <a:ext uri="{FF2B5EF4-FFF2-40B4-BE49-F238E27FC236}">
                  <a16:creationId xmlns:a16="http://schemas.microsoft.com/office/drawing/2014/main" id="{7E5E1F17-FB45-7489-9D49-4396227783A7}"/>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 name="Rectangle 128">
              <a:extLst>
                <a:ext uri="{FF2B5EF4-FFF2-40B4-BE49-F238E27FC236}">
                  <a16:creationId xmlns:a16="http://schemas.microsoft.com/office/drawing/2014/main" id="{3871D892-FD00-394F-4A0F-59523E634303}"/>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 name="Rectangle 129">
              <a:extLst>
                <a:ext uri="{FF2B5EF4-FFF2-40B4-BE49-F238E27FC236}">
                  <a16:creationId xmlns:a16="http://schemas.microsoft.com/office/drawing/2014/main" id="{D6EC0BF2-DCB2-1032-F773-F301A7601387}"/>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 name="Rectangle 130">
              <a:extLst>
                <a:ext uri="{FF2B5EF4-FFF2-40B4-BE49-F238E27FC236}">
                  <a16:creationId xmlns:a16="http://schemas.microsoft.com/office/drawing/2014/main" id="{E0968024-8AAC-FBDD-D15D-8D2EFA1262E1}"/>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 name="Rectangle 131">
              <a:extLst>
                <a:ext uri="{FF2B5EF4-FFF2-40B4-BE49-F238E27FC236}">
                  <a16:creationId xmlns:a16="http://schemas.microsoft.com/office/drawing/2014/main" id="{EB179BC7-3AC4-8EDA-D122-E703E249FBBF}"/>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2" name="Rectangle 132">
              <a:extLst>
                <a:ext uri="{FF2B5EF4-FFF2-40B4-BE49-F238E27FC236}">
                  <a16:creationId xmlns:a16="http://schemas.microsoft.com/office/drawing/2014/main" id="{F1716EA1-BC41-F294-3D54-51D21BD596B7}"/>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3" name="Rectangle 134">
              <a:extLst>
                <a:ext uri="{FF2B5EF4-FFF2-40B4-BE49-F238E27FC236}">
                  <a16:creationId xmlns:a16="http://schemas.microsoft.com/office/drawing/2014/main" id="{DF6998D3-8FEC-1F8D-29F2-E8515FFFC1F7}"/>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4" name="Rectangle 135">
              <a:extLst>
                <a:ext uri="{FF2B5EF4-FFF2-40B4-BE49-F238E27FC236}">
                  <a16:creationId xmlns:a16="http://schemas.microsoft.com/office/drawing/2014/main" id="{E0AEF9DB-55A7-65B2-37DC-D044A764E4FC}"/>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5" name="Rectangle 136">
              <a:extLst>
                <a:ext uri="{FF2B5EF4-FFF2-40B4-BE49-F238E27FC236}">
                  <a16:creationId xmlns:a16="http://schemas.microsoft.com/office/drawing/2014/main" id="{360EF2F9-8717-C2C3-6008-2BF01A27F2B9}"/>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6" name="Rectangle 137">
              <a:extLst>
                <a:ext uri="{FF2B5EF4-FFF2-40B4-BE49-F238E27FC236}">
                  <a16:creationId xmlns:a16="http://schemas.microsoft.com/office/drawing/2014/main" id="{6A7F7F56-EE04-1A06-D1D0-8EED4C47B5CF}"/>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7" name="Rectangle 138">
              <a:extLst>
                <a:ext uri="{FF2B5EF4-FFF2-40B4-BE49-F238E27FC236}">
                  <a16:creationId xmlns:a16="http://schemas.microsoft.com/office/drawing/2014/main" id="{536AF65E-E00C-8D65-5149-19CBAE4AA033}"/>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8" name="Text Box 146">
              <a:extLst>
                <a:ext uri="{FF2B5EF4-FFF2-40B4-BE49-F238E27FC236}">
                  <a16:creationId xmlns:a16="http://schemas.microsoft.com/office/drawing/2014/main" id="{EAE5DA1C-6396-32BF-93B5-72357AD2A2F8}"/>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9" name="Text Box 147">
              <a:extLst>
                <a:ext uri="{FF2B5EF4-FFF2-40B4-BE49-F238E27FC236}">
                  <a16:creationId xmlns:a16="http://schemas.microsoft.com/office/drawing/2014/main" id="{CD1875CD-61A4-7A01-F044-259D2444C62C}"/>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028" name="Picture 4">
            <a:extLst>
              <a:ext uri="{FF2B5EF4-FFF2-40B4-BE49-F238E27FC236}">
                <a16:creationId xmlns:a16="http://schemas.microsoft.com/office/drawing/2014/main" id="{D10A2C8E-5990-CE51-6E5D-97D7E9F66A1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3395362"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101EC51F-C6C1-C041-0BBD-080D863E1D1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2371620" y="4475475"/>
            <a:ext cx="353937" cy="2721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BD6FE519-5DDB-A306-8FF8-55613348CC15}"/>
                  </a:ext>
                </a:extLst>
              </p:cNvPr>
              <p:cNvSpPr txBox="1"/>
              <p:nvPr/>
            </p:nvSpPr>
            <p:spPr>
              <a:xfrm>
                <a:off x="5404774" y="1962920"/>
                <a:ext cx="5575193" cy="1015663"/>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关键数据结构</a:t>
                </a:r>
                <a:r>
                  <a:rPr kumimoji="1" lang="zh-CN" altLang="en-US" sz="2000" dirty="0">
                    <a:latin typeface="Microsoft YaHei" panose="020B0503020204020204" pitchFamily="34" charset="-122"/>
                    <a:ea typeface="Microsoft YaHei" panose="020B0503020204020204" pitchFamily="34" charset="-122"/>
                  </a:rPr>
                  <a:t>：勇者位置</a:t>
                </a:r>
                <a:r>
                  <a:rPr kumimoji="1" lang="en-US" altLang="zh-CN" sz="2000" dirty="0">
                    <a:latin typeface="Microsoft YaHei" panose="020B0503020204020204" pitchFamily="34" charset="-122"/>
                    <a:ea typeface="Microsoft YaHei" panose="020B0503020204020204" pitchFamily="34" charset="-122"/>
                  </a:rPr>
                  <a:t>Position(x,</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y,</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step)</a:t>
                </a:r>
              </a:p>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优先级比较</a:t>
                </a:r>
                <a:r>
                  <a:rPr kumimoji="1" lang="zh-CN" altLang="en-US" sz="2000" dirty="0">
                    <a:latin typeface="Microsoft YaHei" panose="020B0503020204020204" pitchFamily="34" charset="-122"/>
                    <a:ea typeface="Microsoft YaHei" panose="020B0503020204020204" pitchFamily="34" charset="-122"/>
                  </a:rPr>
                  <a:t>：</a:t>
                </a:r>
                <a14:m>
                  <m:oMath xmlns:m="http://schemas.openxmlformats.org/officeDocument/2006/math">
                    <m:r>
                      <a:rPr kumimoji="1" lang="en-US" altLang="zh-CN" sz="2000" b="0" i="1" smtClean="0">
                        <a:latin typeface="Cambria Math" panose="02040503050406030204" pitchFamily="18" charset="0"/>
                        <a:ea typeface="Microsoft YaHei" panose="020B0503020204020204" pitchFamily="34" charset="-122"/>
                      </a:rPr>
                      <m:t>𝑢</m:t>
                    </m:r>
                    <m:r>
                      <a:rPr kumimoji="1" lang="en-US" altLang="zh-CN" sz="2000" b="0" i="1" smtClean="0">
                        <a:latin typeface="Cambria Math" panose="02040503050406030204" pitchFamily="18" charset="0"/>
                        <a:ea typeface="Microsoft YaHei" panose="020B0503020204020204" pitchFamily="34" charset="-122"/>
                      </a:rPr>
                      <m:t>&lt;</m:t>
                    </m:r>
                    <m:r>
                      <a:rPr kumimoji="1" lang="en-US" altLang="zh-CN" sz="2000" b="0" i="1" smtClean="0">
                        <a:latin typeface="Cambria Math" panose="02040503050406030204" pitchFamily="18" charset="0"/>
                        <a:ea typeface="Microsoft YaHei" panose="020B0503020204020204" pitchFamily="34" charset="-122"/>
                      </a:rPr>
                      <m:t>𝑣</m:t>
                    </m:r>
                    <m:r>
                      <a:rPr kumimoji="1" lang="zh-CN" altLang="en-US" sz="2000" b="0" i="1" smtClean="0">
                        <a:latin typeface="Cambria Math" panose="02040503050406030204" pitchFamily="18" charset="0"/>
                        <a:ea typeface="Microsoft YaHei" panose="020B0503020204020204" pitchFamily="34" charset="-122"/>
                      </a:rPr>
                      <m:t> ⟺  </m:t>
                    </m:r>
                    <m:r>
                      <a:rPr kumimoji="1" lang="en-US" altLang="zh-CN" sz="2000" b="0" i="1" smtClean="0">
                        <a:latin typeface="Cambria Math" panose="02040503050406030204" pitchFamily="18" charset="0"/>
                        <a:ea typeface="Microsoft YaHei" panose="020B0503020204020204" pitchFamily="34" charset="-122"/>
                      </a:rPr>
                      <m:t>𝑢</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𝑠𝑡𝑒𝑝</m:t>
                    </m:r>
                    <m:r>
                      <a:rPr kumimoji="1" lang="en-US" altLang="zh-CN" sz="2000" b="0" i="1" smtClean="0">
                        <a:latin typeface="Cambria Math" panose="02040503050406030204" pitchFamily="18" charset="0"/>
                        <a:ea typeface="Microsoft YaHei" panose="020B0503020204020204" pitchFamily="34" charset="-122"/>
                      </a:rPr>
                      <m:t>&lt;</m:t>
                    </m:r>
                    <m:r>
                      <a:rPr kumimoji="1" lang="en-US" altLang="zh-CN" sz="2000" b="0" i="1" smtClean="0">
                        <a:latin typeface="Cambria Math" panose="02040503050406030204" pitchFamily="18" charset="0"/>
                        <a:ea typeface="Microsoft YaHei" panose="020B0503020204020204" pitchFamily="34" charset="-122"/>
                      </a:rPr>
                      <m:t>𝑣</m:t>
                    </m:r>
                    <m:r>
                      <a:rPr kumimoji="1" lang="en-US" altLang="zh-CN" sz="2000" b="0" i="1" smtClean="0">
                        <a:latin typeface="Cambria Math" panose="02040503050406030204" pitchFamily="18" charset="0"/>
                        <a:ea typeface="Microsoft YaHei" panose="020B0503020204020204" pitchFamily="34" charset="-122"/>
                      </a:rPr>
                      <m:t>.</m:t>
                    </m:r>
                    <m:r>
                      <a:rPr kumimoji="1" lang="en-US" altLang="zh-CN" sz="2000" b="0" i="1" smtClean="0">
                        <a:latin typeface="Cambria Math" panose="02040503050406030204" pitchFamily="18" charset="0"/>
                        <a:ea typeface="Microsoft YaHei" panose="020B0503020204020204" pitchFamily="34" charset="-122"/>
                      </a:rPr>
                      <m:t>𝑠𝑡𝑒𝑝</m:t>
                    </m:r>
                  </m:oMath>
                </a14:m>
                <a:endParaRPr kumimoji="1" lang="en-US" altLang="zh-CN" sz="2000" b="0" dirty="0">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关键步骤</a:t>
                </a:r>
                <a:r>
                  <a:rPr kumimoji="1" lang="zh-CN" altLang="en-US" sz="2000" dirty="0">
                    <a:latin typeface="Microsoft YaHei" panose="020B0503020204020204" pitchFamily="34" charset="-122"/>
                    <a:ea typeface="Microsoft YaHei" panose="020B0503020204020204" pitchFamily="34" charset="-122"/>
                  </a:rPr>
                  <a:t>：见下页</a:t>
                </a:r>
              </a:p>
            </p:txBody>
          </p:sp>
        </mc:Choice>
        <mc:Fallback xmlns="">
          <p:sp>
            <p:nvSpPr>
              <p:cNvPr id="124" name="文本框 123">
                <a:extLst>
                  <a:ext uri="{FF2B5EF4-FFF2-40B4-BE49-F238E27FC236}">
                    <a16:creationId xmlns:a16="http://schemas.microsoft.com/office/drawing/2014/main" id="{BD6FE519-5DDB-A306-8FF8-55613348CC15}"/>
                  </a:ext>
                </a:extLst>
              </p:cNvPr>
              <p:cNvSpPr txBox="1">
                <a:spLocks noRot="1" noChangeAspect="1" noMove="1" noResize="1" noEditPoints="1" noAdjustHandles="1" noChangeArrowheads="1" noChangeShapeType="1" noTextEdit="1"/>
              </p:cNvSpPr>
              <p:nvPr/>
            </p:nvSpPr>
            <p:spPr>
              <a:xfrm>
                <a:off x="5404774" y="1962920"/>
                <a:ext cx="5575193" cy="1015663"/>
              </a:xfrm>
              <a:prstGeom prst="rect">
                <a:avLst/>
              </a:prstGeom>
              <a:blipFill>
                <a:blip r:embed="rId4"/>
                <a:stretch>
                  <a:fillRect l="-909" t="-2469" b="-9877"/>
                </a:stretch>
              </a:blipFill>
            </p:spPr>
            <p:txBody>
              <a:bodyPr/>
              <a:lstStyle/>
              <a:p>
                <a:r>
                  <a:rPr lang="zh-CN" altLang="en-US">
                    <a:noFill/>
                  </a:rPr>
                  <a:t> </a:t>
                </a:r>
              </a:p>
            </p:txBody>
          </p:sp>
        </mc:Fallback>
      </mc:AlternateContent>
      <p:pic>
        <p:nvPicPr>
          <p:cNvPr id="125" name="Picture 4">
            <a:extLst>
              <a:ext uri="{FF2B5EF4-FFF2-40B4-BE49-F238E27FC236}">
                <a16:creationId xmlns:a16="http://schemas.microsoft.com/office/drawing/2014/main" id="{861CE6EB-FA85-EA89-3076-EA5AE7503A4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4400068"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2C44D6-EF5B-7797-79ED-E488C533E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729" y="1997517"/>
            <a:ext cx="1093028" cy="1576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68787C-38F8-EC67-4337-F6F5B9648AA2}"/>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4550648" y="5248777"/>
            <a:ext cx="617476" cy="640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6156FE-162D-0A5A-2583-1B52CB1389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2025" y="3358493"/>
            <a:ext cx="4499000" cy="253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1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Dijkstra算法的应用：</a:t>
            </a:r>
            <a:r>
              <a:rPr lang="en-US" altLang="zh-CN" dirty="0"/>
              <a:t>Dragon</a:t>
            </a:r>
            <a:r>
              <a:rPr lang="zh-CN" altLang="en-US" dirty="0"/>
              <a:t> </a:t>
            </a:r>
            <a:r>
              <a:rPr lang="en-US" altLang="zh-CN" dirty="0"/>
              <a:t>Quest</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B6A5E39-7E8B-9EBA-CF0F-163E73C720F9}"/>
                  </a:ext>
                </a:extLst>
              </p:cNvPr>
              <p:cNvSpPr txBox="1"/>
              <p:nvPr/>
            </p:nvSpPr>
            <p:spPr>
              <a:xfrm>
                <a:off x="838200" y="954485"/>
                <a:ext cx="11117940" cy="5632311"/>
              </a:xfrm>
              <a:prstGeom prst="rect">
                <a:avLst/>
              </a:prstGeom>
              <a:solidFill>
                <a:schemeClr val="bg1"/>
              </a:solidFill>
            </p:spPr>
            <p:txBody>
              <a:bodyPr wrap="square" rtlCol="0">
                <a:spAutoFit/>
              </a:bodyPr>
              <a:lstStyle/>
              <a:p>
                <a:pPr marL="457200" lvl="0" indent="-457200" eaLnBrk="0" fontAlgn="base" hangingPunct="0">
                  <a:spcBef>
                    <a:spcPct val="0"/>
                  </a:spcBef>
                  <a:spcAft>
                    <a:spcPct val="0"/>
                  </a:spcAft>
                  <a:buFont typeface="+mj-lt"/>
                  <a:buAutoNum type="arabicPeriod"/>
                </a:pPr>
                <a:r>
                  <a:rPr lang="zh-CN" altLang="zh-CN" sz="2000" b="1" dirty="0">
                    <a:latin typeface="Times New Roman" panose="02020603050405020304" pitchFamily="18" charset="0"/>
                    <a:cs typeface="Times New Roman" panose="02020603050405020304" pitchFamily="18" charset="0"/>
                  </a:rPr>
                  <a:t>while</a:t>
                </a:r>
                <a:r>
                  <a:rPr lang="zh-CN" altLang="zh-CN" sz="2000" dirty="0">
                    <a:latin typeface="Times New Roman" panose="02020603050405020304" pitchFamily="18" charset="0"/>
                    <a:cs typeface="Times New Roman" panose="02020603050405020304" pitchFamily="18" charset="0"/>
                  </a:rPr>
                  <a:t> IsEmpty(</a:t>
                </a:r>
                <a:r>
                  <a:rPr lang="en-US" altLang="zh-CN" sz="2000" i="1" dirty="0">
                    <a:latin typeface="Times New Roman" panose="02020603050405020304" pitchFamily="18" charset="0"/>
                    <a:cs typeface="Times New Roman" panose="02020603050405020304" pitchFamily="18" charset="0"/>
                  </a:rPr>
                  <a:t>Q</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 do</a:t>
                </a:r>
                <a:endParaRPr lang="zh-CN" altLang="zh-CN" sz="2800" dirty="0"/>
              </a:p>
              <a:p>
                <a:pPr marL="457200" lvl="0" indent="-457200" eaLnBrk="0" fontAlgn="base" hangingPunct="0">
                  <a:spcBef>
                    <a:spcPct val="0"/>
                  </a:spcBef>
                  <a:spcAft>
                    <a:spcPct val="0"/>
                  </a:spcAft>
                  <a:buFont typeface="+mj-lt"/>
                  <a:buAutoNum type="arabicPeriod"/>
                </a:pPr>
                <a:r>
                  <a:rPr lang="zh-CN"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zh-CN" altLang="zh-CN" sz="2000" i="1" dirty="0">
                    <a:latin typeface="Times New Roman" panose="02020603050405020304" pitchFamily="18" charset="0"/>
                    <a:cs typeface="Times New Roman" panose="02020603050405020304" pitchFamily="18" charset="0"/>
                  </a:rPr>
                  <a:t>u</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  </m:t>
                    </m:r>
                    <m:r>
                      <a:rPr lang="zh-CN" altLang="en-US" sz="2000">
                        <a:latin typeface="Cambria Math" panose="02040503050406030204" pitchFamily="18" charset="0"/>
                        <a:cs typeface="Times New Roman" panose="02020603050405020304" pitchFamily="18" charset="0"/>
                      </a:rPr>
                      <m:t>←</m:t>
                    </m:r>
                  </m:oMath>
                </a14:m>
                <a:r>
                  <a:rPr lang="zh-CN"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ExtractMin</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Q</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省略判断是否到达终点！</a:t>
                </a:r>
                <a:endParaRPr lang="en-US" altLang="zh-CN" sz="2000" dirty="0">
                  <a:solidFill>
                    <a:srgbClr val="00B0F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collectedist</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u.x</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u.y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false</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endParaRPr lang="en-US" altLang="zh-CN" sz="2000"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solidFill>
                      <a:schemeClr val="tx1"/>
                    </a:solidFill>
                    <a:latin typeface="Times New Roman" panose="02020603050405020304" pitchFamily="18" charset="0"/>
                    <a:cs typeface="Times New Roman" panose="02020603050405020304" pitchFamily="18" charset="0"/>
                  </a:rPr>
                  <a:t>collectedist</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i="1" dirty="0" err="1">
                    <a:solidFill>
                      <a:schemeClr val="tx1"/>
                    </a:solidFill>
                    <a:latin typeface="Times New Roman" panose="02020603050405020304" pitchFamily="18" charset="0"/>
                    <a:cs typeface="Times New Roman" panose="02020603050405020304" pitchFamily="18" charset="0"/>
                  </a:rPr>
                  <a:t>u.x</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i="1" dirty="0" err="1">
                    <a:solidFill>
                      <a:schemeClr val="tx1"/>
                    </a:solidFill>
                    <a:latin typeface="Times New Roman" panose="02020603050405020304" pitchFamily="18" charset="0"/>
                    <a:cs typeface="Times New Roman" panose="02020603050405020304" pitchFamily="18" charset="0"/>
                  </a:rPr>
                  <a:t>u.y</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true</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最短路径确定！</a:t>
                </a:r>
                <a:endParaRPr lang="en-US" altLang="zh-CN" sz="2000" dirty="0">
                  <a:solidFill>
                    <a:schemeClr val="tx1"/>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for</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i="1" dirty="0">
                    <a:solidFill>
                      <a:schemeClr val="tx1"/>
                    </a:solidFill>
                    <a:latin typeface="Times New Roman" panose="02020603050405020304" pitchFamily="18" charset="0"/>
                    <a:cs typeface="Times New Roman" panose="02020603050405020304" pitchFamily="18" charset="0"/>
                  </a:rPr>
                  <a:t>k</a:t>
                </a:r>
                <a:r>
                  <a:rPr lang="zh-CN" altLang="en-US" sz="20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0</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to</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3</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do</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nx</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adj</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][0]</a:t>
                </a:r>
              </a:p>
              <a:p>
                <a:pPr marL="457200" lvl="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ny</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2000" b="0" i="1" smtClean="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adj</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][1]</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1≤</m:t>
                    </m:r>
                    <m:r>
                      <a:rPr lang="en-US" altLang="zh-CN" sz="2000" b="0" i="1" smtClean="0">
                        <a:latin typeface="Cambria Math" panose="02040503050406030204" pitchFamily="18" charset="0"/>
                        <a:cs typeface="Times New Roman" panose="02020603050405020304" pitchFamily="18" charset="0"/>
                      </a:rPr>
                      <m:t>𝑛𝑥</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𝑛</m:t>
                    </m:r>
                  </m:oMath>
                </a14:m>
                <a:r>
                  <a:rPr lang="zh-CN" altLang="en-US" sz="2000" dirty="0">
                    <a:latin typeface="Times New Roman" panose="02020603050405020304" pitchFamily="18" charset="0"/>
                    <a:cs typeface="Times New Roman" panose="02020603050405020304" pitchFamily="18" charset="0"/>
                  </a:rPr>
                  <a:t> 且 </a:t>
                </a:r>
                <a14:m>
                  <m:oMath xmlns:m="http://schemas.openxmlformats.org/officeDocument/2006/math">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𝑛</m:t>
                    </m:r>
                    <m:r>
                      <m:rPr>
                        <m:sty m:val="p"/>
                      </m:rPr>
                      <a:rPr lang="en-US" altLang="zh-CN" sz="2000" i="1" smtClean="0">
                        <a:latin typeface="Cambria Math" panose="02040503050406030204" pitchFamily="18" charset="0"/>
                        <a:cs typeface="Times New Roman" panose="02020603050405020304" pitchFamily="18" charset="0"/>
                      </a:rPr>
                      <m:t>y</m:t>
                    </m:r>
                    <m:r>
                      <a:rPr lang="en-US" altLang="zh-CN" sz="2000" i="1">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𝑚</m:t>
                    </m:r>
                  </m:oMath>
                </a14:m>
                <a:r>
                  <a:rPr lang="zh-CN" altLang="en-US" sz="2000" dirty="0">
                    <a:latin typeface="Times New Roman" panose="02020603050405020304" pitchFamily="18" charset="0"/>
                    <a:cs typeface="Times New Roman" panose="02020603050405020304" pitchFamily="18" charset="0"/>
                  </a:rPr>
                  <a:t> 且 </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nx</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 且 </a:t>
                </a:r>
                <a:r>
                  <a:rPr lang="en" altLang="zh-CN" sz="2000" i="1" dirty="0" err="1">
                    <a:latin typeface="Times New Roman" panose="02020603050405020304" pitchFamily="18" charset="0"/>
                    <a:cs typeface="Times New Roman" panose="02020603050405020304" pitchFamily="18" charset="0"/>
                  </a:rPr>
                  <a:t>collectedist</a:t>
                </a:r>
                <a:r>
                  <a:rPr lang="zh-CN"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nx</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zh-CN" altLang="zh-CN" sz="2000" b="1" dirty="0">
                    <a:latin typeface="Times New Roman" panose="02020603050405020304" pitchFamily="18" charset="0"/>
                    <a:cs typeface="Times New Roman" panose="02020603050405020304" pitchFamily="18" charset="0"/>
                  </a:rPr>
                  <a:t>false</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then</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if</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step</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nx</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ny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&gt;</a:t>
                </a:r>
                <a:r>
                  <a:rPr lang="zh-CN" altLang="en-US" sz="2000"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u.step</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u.x</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u.y</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then</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solidFill>
                      <a:srgbClr val="C00000"/>
                    </a:solidFill>
                    <a:latin typeface="Times New Roman" panose="02020603050405020304" pitchFamily="18" charset="0"/>
                    <a:cs typeface="Times New Roman" panose="02020603050405020304" pitchFamily="18" charset="0"/>
                  </a:rPr>
                  <a:t>step</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nx</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ny</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rgbClr val="C00000"/>
                        </a:solidFill>
                        <a:latin typeface="Cambria Math" panose="02040503050406030204" pitchFamily="18" charset="0"/>
                        <a:cs typeface="Times New Roman" panose="02020603050405020304" pitchFamily="18" charset="0"/>
                      </a:rPr>
                      <m:t>←</m:t>
                    </m:r>
                  </m:oMath>
                </a14:m>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i="1" dirty="0">
                    <a:solidFill>
                      <a:srgbClr val="C00000"/>
                    </a:solidFill>
                    <a:latin typeface="Times New Roman" panose="02020603050405020304" pitchFamily="18" charset="0"/>
                    <a:cs typeface="Times New Roman" panose="02020603050405020304" pitchFamily="18" charset="0"/>
                  </a:rPr>
                  <a:t>u.step</a:t>
                </a:r>
                <a:r>
                  <a:rPr lang="zh-CN" altLang="en-US" sz="2000" i="1"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i="1" dirty="0">
                    <a:solidFill>
                      <a:srgbClr val="C00000"/>
                    </a:solidFill>
                    <a:latin typeface="Times New Roman" panose="02020603050405020304" pitchFamily="18" charset="0"/>
                    <a:cs typeface="Times New Roman" panose="02020603050405020304" pitchFamily="18" charset="0"/>
                  </a:rPr>
                  <a:t>M</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u.x</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u.y</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当前位置无怪物，则距离加</a:t>
                </a:r>
                <a:r>
                  <a:rPr lang="en-US" altLang="zh-CN" sz="2000" dirty="0">
                    <a:solidFill>
                      <a:srgbClr val="C00000"/>
                    </a:solidFill>
                    <a:latin typeface="Times New Roman" panose="02020603050405020304" pitchFamily="18" charset="0"/>
                    <a:cs typeface="Times New Roman" panose="02020603050405020304" pitchFamily="18" charset="0"/>
                  </a:rPr>
                  <a:t>1</a:t>
                </a:r>
                <a:r>
                  <a:rPr lang="zh-CN" altLang="en-US" sz="2000" dirty="0">
                    <a:solidFill>
                      <a:srgbClr val="C00000"/>
                    </a:solidFill>
                    <a:latin typeface="Times New Roman" panose="02020603050405020304" pitchFamily="18" charset="0"/>
                    <a:cs typeface="Times New Roman" panose="02020603050405020304" pitchFamily="18" charset="0"/>
                  </a:rPr>
                  <a:t>，有怪物加</a:t>
                </a:r>
                <a:r>
                  <a:rPr lang="en-US" altLang="zh-CN" sz="2000" dirty="0">
                    <a:solidFill>
                      <a:srgbClr val="C00000"/>
                    </a:solidFill>
                    <a:latin typeface="Times New Roman" panose="02020603050405020304" pitchFamily="18" charset="0"/>
                    <a:cs typeface="Times New Roman" panose="02020603050405020304" pitchFamily="18" charset="0"/>
                  </a:rPr>
                  <a:t>2</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solidFill>
                      <a:schemeClr val="tx1"/>
                    </a:solidFill>
                    <a:latin typeface="Times New Roman" panose="02020603050405020304" pitchFamily="18" charset="0"/>
                    <a:cs typeface="Times New Roman" panose="02020603050405020304" pitchFamily="18" charset="0"/>
                  </a:rPr>
                  <a:t>path</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i="1" dirty="0" err="1">
                    <a:solidFill>
                      <a:schemeClr val="tx1"/>
                    </a:solidFill>
                    <a:latin typeface="Times New Roman" panose="02020603050405020304" pitchFamily="18" charset="0"/>
                    <a:cs typeface="Times New Roman" panose="02020603050405020304" pitchFamily="18" charset="0"/>
                  </a:rPr>
                  <a:t>nx</a:t>
                </a:r>
                <a:r>
                  <a:rPr lang="en-US" altLang="zh-CN" sz="2000" dirty="0">
                    <a:solidFill>
                      <a:schemeClr val="tx1"/>
                    </a:solidFill>
                    <a:latin typeface="Times New Roman" panose="02020603050405020304" pitchFamily="18" charset="0"/>
                    <a:cs typeface="Times New Roman" panose="02020603050405020304" pitchFamily="18" charset="0"/>
                  </a:rPr>
                  <a:t>][</a:t>
                </a:r>
                <a:r>
                  <a:rPr lang="en-US" altLang="zh-CN" sz="2000" i="1" dirty="0" err="1">
                    <a:solidFill>
                      <a:schemeClr val="tx1"/>
                    </a:solidFill>
                    <a:latin typeface="Times New Roman" panose="02020603050405020304" pitchFamily="18" charset="0"/>
                    <a:cs typeface="Times New Roman" panose="02020603050405020304" pitchFamily="18" charset="0"/>
                  </a:rPr>
                  <a:t>ny</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sz="2000" smtClean="0">
                        <a:solidFill>
                          <a:schemeClr val="tx1"/>
                        </a:solidFill>
                        <a:latin typeface="Cambria Math" panose="02040503050406030204" pitchFamily="18" charset="0"/>
                        <a:cs typeface="Times New Roman" panose="02020603050405020304" pitchFamily="18" charset="0"/>
                      </a:rPr>
                      <m:t>←</m:t>
                    </m:r>
                  </m:oMath>
                </a14:m>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i="1" dirty="0">
                    <a:solidFill>
                      <a:schemeClr val="tx1"/>
                    </a:solidFill>
                    <a:latin typeface="Times New Roman" panose="02020603050405020304" pitchFamily="18" charset="0"/>
                    <a:cs typeface="Times New Roman" panose="02020603050405020304" pitchFamily="18" charset="0"/>
                  </a:rPr>
                  <a:t>k</a:t>
                </a:r>
              </a:p>
              <a:p>
                <a:pPr marL="457200" indent="-457200" eaLnBrk="0" fontAlgn="base" hangingPunct="0">
                  <a:spcBef>
                    <a:spcPct val="0"/>
                  </a:spcBef>
                  <a:spcAft>
                    <a:spcPct val="0"/>
                  </a:spcAft>
                  <a:buFont typeface="+mj-lt"/>
                  <a:buAutoNum type="arabicPeriod"/>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new</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Brave(</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nx</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ny</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step</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nx</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ny</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mn-ea"/>
                    <a:cs typeface="Times New Roman" panose="02020603050405020304" pitchFamily="18" charset="0"/>
                  </a:rPr>
                  <a:t>勇者到达新位置，入堆</a:t>
                </a:r>
                <a:endParaRPr lang="en-US" altLang="zh-CN" sz="2000" dirty="0">
                  <a:solidFill>
                    <a:srgbClr val="000000"/>
                  </a:solidFill>
                  <a:latin typeface="+mn-ea"/>
                  <a:cs typeface="Times New Roman" panose="02020603050405020304" pitchFamily="18" charset="0"/>
                </a:endParaRP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Insert(</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Q</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i="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p>
              <a:p>
                <a:pPr marL="457200" indent="-457200" eaLnBrk="0" fontAlgn="base" hangingPunct="0">
                  <a:spcBef>
                    <a:spcPct val="0"/>
                  </a:spcBef>
                  <a:spcAft>
                    <a:spcPct val="0"/>
                  </a:spcAft>
                  <a:buFont typeface="+mj-lt"/>
                  <a:buAutoNum type="arabicPeriod"/>
                </a:pPr>
                <a:r>
                  <a:rPr lang="en-US" altLang="zh-CN" sz="2000" b="1"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end</a:t>
                </a:r>
                <a:endParaRPr lang="zh-CN" altLang="zh-CN" sz="2000" b="1"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B6A5E39-7E8B-9EBA-CF0F-163E73C720F9}"/>
                  </a:ext>
                </a:extLst>
              </p:cNvPr>
              <p:cNvSpPr txBox="1">
                <a:spLocks noRot="1" noChangeAspect="1" noMove="1" noResize="1" noEditPoints="1" noAdjustHandles="1" noChangeArrowheads="1" noChangeShapeType="1" noTextEdit="1"/>
              </p:cNvSpPr>
              <p:nvPr/>
            </p:nvSpPr>
            <p:spPr>
              <a:xfrm>
                <a:off x="838200" y="954485"/>
                <a:ext cx="11117940" cy="5632311"/>
              </a:xfrm>
              <a:prstGeom prst="rect">
                <a:avLst/>
              </a:prstGeom>
              <a:blipFill>
                <a:blip r:embed="rId3"/>
                <a:stretch>
                  <a:fillRect l="-571" t="-676" b="-1126"/>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0C3DED5-108E-0C45-9780-04BB3BDA68B2}"/>
              </a:ext>
            </a:extLst>
          </p:cNvPr>
          <p:cNvSpPr txBox="1"/>
          <p:nvPr/>
        </p:nvSpPr>
        <p:spPr>
          <a:xfrm>
            <a:off x="4806941" y="4966331"/>
            <a:ext cx="5262979" cy="523220"/>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2800" dirty="0"/>
              <a:t>时间复杂度：</a:t>
            </a:r>
            <a:r>
              <a:rPr kumimoji="1" lang="en-US" altLang="zh-CN" sz="2800" dirty="0"/>
              <a:t>O((</a:t>
            </a:r>
            <a:r>
              <a:rPr kumimoji="1" lang="en-US" altLang="zh-CN" sz="2800" dirty="0" err="1"/>
              <a:t>mn</a:t>
            </a:r>
            <a:r>
              <a:rPr kumimoji="1" lang="en-US" altLang="zh-CN" sz="2800" dirty="0"/>
              <a:t>)</a:t>
            </a:r>
            <a:r>
              <a:rPr kumimoji="1" lang="zh-CN" altLang="en-US" sz="2800" dirty="0"/>
              <a:t>*</a:t>
            </a:r>
            <a:r>
              <a:rPr kumimoji="1" lang="en-US" altLang="zh-CN" sz="2800" dirty="0"/>
              <a:t>log(</a:t>
            </a:r>
            <a:r>
              <a:rPr kumimoji="1" lang="en-US" altLang="zh-CN" sz="2800" dirty="0" err="1"/>
              <a:t>mn</a:t>
            </a:r>
            <a:r>
              <a:rPr kumimoji="1" lang="en-US" altLang="zh-CN" sz="2800" dirty="0"/>
              <a:t>))</a:t>
            </a:r>
            <a:endParaRPr kumimoji="1" lang="zh-CN" altLang="en-US" sz="2800" dirty="0"/>
          </a:p>
        </p:txBody>
      </p:sp>
      <p:sp>
        <p:nvSpPr>
          <p:cNvPr id="7" name="文本框 6">
            <a:extLst>
              <a:ext uri="{FF2B5EF4-FFF2-40B4-BE49-F238E27FC236}">
                <a16:creationId xmlns:a16="http://schemas.microsoft.com/office/drawing/2014/main" id="{B8B319CA-D41B-D1ED-025F-AEAD5496F53E}"/>
              </a:ext>
            </a:extLst>
          </p:cNvPr>
          <p:cNvSpPr txBox="1"/>
          <p:nvPr/>
        </p:nvSpPr>
        <p:spPr>
          <a:xfrm>
            <a:off x="4613107" y="5903515"/>
            <a:ext cx="5471113" cy="523220"/>
          </a:xfrm>
          <a:prstGeom prst="rect">
            <a:avLst/>
          </a:prstGeom>
          <a:solidFill>
            <a:srgbClr val="51ADB7"/>
          </a:solidFill>
        </p:spPr>
        <p:txBody>
          <a:bodyPr wrap="none" rtlCol="0">
            <a:spAutoFit/>
          </a:bodyPr>
          <a:lstStyle/>
          <a:p>
            <a:r>
              <a:rPr kumimoji="1" lang="zh-CN" altLang="en-US" sz="2800" b="1" dirty="0">
                <a:solidFill>
                  <a:schemeClr val="bg1"/>
                </a:solidFill>
                <a:latin typeface="Microsoft YaHei" panose="020B0503020204020204" pitchFamily="34" charset="-122"/>
                <a:ea typeface="Microsoft YaHei" panose="020B0503020204020204" pitchFamily="34" charset="-122"/>
              </a:rPr>
              <a:t>思考</a:t>
            </a:r>
            <a:r>
              <a:rPr kumimoji="1" lang="zh-CN" altLang="en-US" sz="2800" dirty="0">
                <a:solidFill>
                  <a:schemeClr val="bg1"/>
                </a:solidFill>
                <a:latin typeface="Microsoft YaHei" panose="020B0503020204020204" pitchFamily="34" charset="-122"/>
                <a:ea typeface="Microsoft YaHei" panose="020B0503020204020204" pitchFamily="34" charset="-122"/>
              </a:rPr>
              <a:t>：可否用图的</a:t>
            </a:r>
            <a:r>
              <a:rPr kumimoji="1" lang="en-US" altLang="zh-CN" sz="2800" dirty="0">
                <a:solidFill>
                  <a:schemeClr val="bg1"/>
                </a:solidFill>
                <a:latin typeface="Microsoft YaHei" panose="020B0503020204020204" pitchFamily="34" charset="-122"/>
                <a:ea typeface="Microsoft YaHei" panose="020B0503020204020204" pitchFamily="34" charset="-122"/>
              </a:rPr>
              <a:t>BFS</a:t>
            </a:r>
            <a:r>
              <a:rPr kumimoji="1" lang="zh-CN" altLang="en-US" sz="2800" dirty="0">
                <a:solidFill>
                  <a:schemeClr val="bg1"/>
                </a:solidFill>
                <a:latin typeface="Microsoft YaHei" panose="020B0503020204020204" pitchFamily="34" charset="-122"/>
                <a:ea typeface="Microsoft YaHei" panose="020B0503020204020204" pitchFamily="34" charset="-122"/>
              </a:rPr>
              <a:t>算法求解？</a:t>
            </a:r>
          </a:p>
        </p:txBody>
      </p:sp>
    </p:spTree>
    <p:extLst>
      <p:ext uri="{BB962C8B-B14F-4D97-AF65-F5344CB8AC3E}">
        <p14:creationId xmlns:p14="http://schemas.microsoft.com/office/powerpoint/2010/main" val="13872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a:t>
            </a:r>
            <a:r>
              <a:rPr lang="en-US" altLang="zh-CN" dirty="0"/>
              <a:t>BFS</a:t>
            </a:r>
            <a:r>
              <a:rPr lang="zh-CN" altLang="en-US" dirty="0"/>
              <a:t>算法的应用：</a:t>
            </a:r>
            <a:r>
              <a:rPr lang="en-US" altLang="zh-CN" dirty="0"/>
              <a:t>Dragon</a:t>
            </a:r>
            <a:r>
              <a:rPr lang="zh-CN" altLang="en-US" dirty="0"/>
              <a:t> </a:t>
            </a:r>
            <a:r>
              <a:rPr lang="en-US" altLang="zh-CN" dirty="0"/>
              <a:t>Quest</a:t>
            </a:r>
            <a:endParaRPr lang="zh-CN" altLang="en-US" dirty="0"/>
          </a:p>
        </p:txBody>
      </p:sp>
      <p:grpSp>
        <p:nvGrpSpPr>
          <p:cNvPr id="10" name="Group 158">
            <a:extLst>
              <a:ext uri="{FF2B5EF4-FFF2-40B4-BE49-F238E27FC236}">
                <a16:creationId xmlns:a16="http://schemas.microsoft.com/office/drawing/2014/main" id="{E3872C0F-0002-CE42-EEFA-AAE0446D2699}"/>
              </a:ext>
            </a:extLst>
          </p:cNvPr>
          <p:cNvGrpSpPr>
            <a:grpSpLocks/>
          </p:cNvGrpSpPr>
          <p:nvPr/>
        </p:nvGrpSpPr>
        <p:grpSpPr bwMode="auto">
          <a:xfrm>
            <a:off x="1668523" y="1689781"/>
            <a:ext cx="3427513" cy="3478437"/>
            <a:chOff x="546" y="720"/>
            <a:chExt cx="1965" cy="1949"/>
          </a:xfrm>
        </p:grpSpPr>
        <p:sp>
          <p:nvSpPr>
            <p:cNvPr id="17" name="Rectangle 9">
              <a:extLst>
                <a:ext uri="{FF2B5EF4-FFF2-40B4-BE49-F238E27FC236}">
                  <a16:creationId xmlns:a16="http://schemas.microsoft.com/office/drawing/2014/main" id="{50AEC289-AD4B-834A-E004-D375D4F573BE}"/>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9" name="Rectangle 10">
              <a:extLst>
                <a:ext uri="{FF2B5EF4-FFF2-40B4-BE49-F238E27FC236}">
                  <a16:creationId xmlns:a16="http://schemas.microsoft.com/office/drawing/2014/main" id="{41F51508-2E55-4E0B-BBEC-BDF9D6D0C161}"/>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0" name="Rectangle 11">
              <a:extLst>
                <a:ext uri="{FF2B5EF4-FFF2-40B4-BE49-F238E27FC236}">
                  <a16:creationId xmlns:a16="http://schemas.microsoft.com/office/drawing/2014/main" id="{B2DAC3AC-1BA2-BBE3-221C-28EBC54D8046}"/>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21" name="Rectangle 12">
              <a:extLst>
                <a:ext uri="{FF2B5EF4-FFF2-40B4-BE49-F238E27FC236}">
                  <a16:creationId xmlns:a16="http://schemas.microsoft.com/office/drawing/2014/main" id="{D773E12D-5A03-EC17-9DF6-8D37AFF6E945}"/>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2" name="Rectangle 13">
              <a:extLst>
                <a:ext uri="{FF2B5EF4-FFF2-40B4-BE49-F238E27FC236}">
                  <a16:creationId xmlns:a16="http://schemas.microsoft.com/office/drawing/2014/main" id="{3B223C2C-27C5-0F91-75E1-296E1F5AA7DE}"/>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3" name="Rectangle 15">
              <a:extLst>
                <a:ext uri="{FF2B5EF4-FFF2-40B4-BE49-F238E27FC236}">
                  <a16:creationId xmlns:a16="http://schemas.microsoft.com/office/drawing/2014/main" id="{C36FFE7C-6510-68F1-AC43-7494900AC300}"/>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24" name="Rectangle 16">
              <a:extLst>
                <a:ext uri="{FF2B5EF4-FFF2-40B4-BE49-F238E27FC236}">
                  <a16:creationId xmlns:a16="http://schemas.microsoft.com/office/drawing/2014/main" id="{07E78A57-76A4-2EC8-69D9-2A40C4A56B74}"/>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5" name="Rectangle 17">
              <a:extLst>
                <a:ext uri="{FF2B5EF4-FFF2-40B4-BE49-F238E27FC236}">
                  <a16:creationId xmlns:a16="http://schemas.microsoft.com/office/drawing/2014/main" id="{164FBD93-DD50-A16D-D5DE-0094F6B9EA00}"/>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6" name="Rectangle 18">
              <a:extLst>
                <a:ext uri="{FF2B5EF4-FFF2-40B4-BE49-F238E27FC236}">
                  <a16:creationId xmlns:a16="http://schemas.microsoft.com/office/drawing/2014/main" id="{8FBFDD83-3B6D-5BCA-C3A4-8974DF3E094E}"/>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7" name="Rectangle 19">
              <a:extLst>
                <a:ext uri="{FF2B5EF4-FFF2-40B4-BE49-F238E27FC236}">
                  <a16:creationId xmlns:a16="http://schemas.microsoft.com/office/drawing/2014/main" id="{3EF6A074-7C91-D554-AB04-504A0D7AB763}"/>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8" name="Rectangle 21">
              <a:extLst>
                <a:ext uri="{FF2B5EF4-FFF2-40B4-BE49-F238E27FC236}">
                  <a16:creationId xmlns:a16="http://schemas.microsoft.com/office/drawing/2014/main" id="{D0FD600F-251B-ED2C-D576-DECC63796B12}"/>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9" name="Rectangle 22">
              <a:extLst>
                <a:ext uri="{FF2B5EF4-FFF2-40B4-BE49-F238E27FC236}">
                  <a16:creationId xmlns:a16="http://schemas.microsoft.com/office/drawing/2014/main" id="{2DFB0A95-3271-9F7D-3561-3EA80D16677B}"/>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0" name="Rectangle 23">
              <a:extLst>
                <a:ext uri="{FF2B5EF4-FFF2-40B4-BE49-F238E27FC236}">
                  <a16:creationId xmlns:a16="http://schemas.microsoft.com/office/drawing/2014/main" id="{A1A25561-0B42-C9A1-62C6-DCA4F9A28D54}"/>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1" name="Rectangle 24">
              <a:extLst>
                <a:ext uri="{FF2B5EF4-FFF2-40B4-BE49-F238E27FC236}">
                  <a16:creationId xmlns:a16="http://schemas.microsoft.com/office/drawing/2014/main" id="{2C9CCA00-7A1F-5FA8-DC79-9F35F5788A1D}"/>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2" name="Rectangle 25">
              <a:extLst>
                <a:ext uri="{FF2B5EF4-FFF2-40B4-BE49-F238E27FC236}">
                  <a16:creationId xmlns:a16="http://schemas.microsoft.com/office/drawing/2014/main" id="{98EC1821-4915-CDFC-80F7-F36FFFEA54A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3" name="Rectangle 27">
              <a:extLst>
                <a:ext uri="{FF2B5EF4-FFF2-40B4-BE49-F238E27FC236}">
                  <a16:creationId xmlns:a16="http://schemas.microsoft.com/office/drawing/2014/main" id="{2FD0EEFF-6777-F7A2-05A7-2C0A0B7C72F9}"/>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4" name="Rectangle 28">
              <a:extLst>
                <a:ext uri="{FF2B5EF4-FFF2-40B4-BE49-F238E27FC236}">
                  <a16:creationId xmlns:a16="http://schemas.microsoft.com/office/drawing/2014/main" id="{9BDBF056-E066-3E42-7C1F-58EBDDB504E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5" name="Rectangle 29">
              <a:extLst>
                <a:ext uri="{FF2B5EF4-FFF2-40B4-BE49-F238E27FC236}">
                  <a16:creationId xmlns:a16="http://schemas.microsoft.com/office/drawing/2014/main" id="{FDBE0980-07DC-9EB1-093D-49ABBD3821F6}"/>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6" name="Rectangle 30">
              <a:extLst>
                <a:ext uri="{FF2B5EF4-FFF2-40B4-BE49-F238E27FC236}">
                  <a16:creationId xmlns:a16="http://schemas.microsoft.com/office/drawing/2014/main" id="{448171B8-6F3F-7BFF-A132-8EB94CC1D772}"/>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7" name="Rectangle 31">
              <a:extLst>
                <a:ext uri="{FF2B5EF4-FFF2-40B4-BE49-F238E27FC236}">
                  <a16:creationId xmlns:a16="http://schemas.microsoft.com/office/drawing/2014/main" id="{8B6CBE8D-32EC-B601-E0C8-8A807B351977}"/>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8" name="Rectangle 33">
              <a:extLst>
                <a:ext uri="{FF2B5EF4-FFF2-40B4-BE49-F238E27FC236}">
                  <a16:creationId xmlns:a16="http://schemas.microsoft.com/office/drawing/2014/main" id="{D893173B-EE46-0C92-9EAD-B838F6D74091}"/>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9" name="Rectangle 34">
              <a:extLst>
                <a:ext uri="{FF2B5EF4-FFF2-40B4-BE49-F238E27FC236}">
                  <a16:creationId xmlns:a16="http://schemas.microsoft.com/office/drawing/2014/main" id="{70064C89-5491-69E1-035E-211B06F76221}"/>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0" name="Rectangle 35">
              <a:extLst>
                <a:ext uri="{FF2B5EF4-FFF2-40B4-BE49-F238E27FC236}">
                  <a16:creationId xmlns:a16="http://schemas.microsoft.com/office/drawing/2014/main" id="{E7660C47-4FDA-A6AF-2CAA-0B77D5D993A7}"/>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1" name="Rectangle 36">
              <a:extLst>
                <a:ext uri="{FF2B5EF4-FFF2-40B4-BE49-F238E27FC236}">
                  <a16:creationId xmlns:a16="http://schemas.microsoft.com/office/drawing/2014/main" id="{80A773C1-53E1-56C4-9663-4216828A1D85}"/>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2" name="Rectangle 37">
              <a:extLst>
                <a:ext uri="{FF2B5EF4-FFF2-40B4-BE49-F238E27FC236}">
                  <a16:creationId xmlns:a16="http://schemas.microsoft.com/office/drawing/2014/main" id="{C22EB639-B97A-6A0F-E9AC-91F1CB4D2ADD}"/>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3" name="Rectangle 39">
              <a:extLst>
                <a:ext uri="{FF2B5EF4-FFF2-40B4-BE49-F238E27FC236}">
                  <a16:creationId xmlns:a16="http://schemas.microsoft.com/office/drawing/2014/main" id="{221FB2D9-7C70-339D-8F9E-C743200DF790}"/>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4" name="Rectangle 40">
              <a:extLst>
                <a:ext uri="{FF2B5EF4-FFF2-40B4-BE49-F238E27FC236}">
                  <a16:creationId xmlns:a16="http://schemas.microsoft.com/office/drawing/2014/main" id="{1C93F5E1-13CD-AD99-681E-BDD36276ED69}"/>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5" name="Rectangle 41">
              <a:extLst>
                <a:ext uri="{FF2B5EF4-FFF2-40B4-BE49-F238E27FC236}">
                  <a16:creationId xmlns:a16="http://schemas.microsoft.com/office/drawing/2014/main" id="{056B6BED-9CA3-F4B1-8169-D4A9342B88CC}"/>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46" name="Rectangle 42">
              <a:extLst>
                <a:ext uri="{FF2B5EF4-FFF2-40B4-BE49-F238E27FC236}">
                  <a16:creationId xmlns:a16="http://schemas.microsoft.com/office/drawing/2014/main" id="{3DBD192F-E6C3-FAC2-1A08-4AB63AF9B116}"/>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7" name="Rectangle 43">
              <a:extLst>
                <a:ext uri="{FF2B5EF4-FFF2-40B4-BE49-F238E27FC236}">
                  <a16:creationId xmlns:a16="http://schemas.microsoft.com/office/drawing/2014/main" id="{1E6A10FA-751B-7FD6-56CC-8AE961708A7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8" name="Rectangle 45">
              <a:extLst>
                <a:ext uri="{FF2B5EF4-FFF2-40B4-BE49-F238E27FC236}">
                  <a16:creationId xmlns:a16="http://schemas.microsoft.com/office/drawing/2014/main" id="{E131F5BD-7BA8-889A-0665-8FEEA9FA9382}"/>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9" name="Rectangle 46">
              <a:extLst>
                <a:ext uri="{FF2B5EF4-FFF2-40B4-BE49-F238E27FC236}">
                  <a16:creationId xmlns:a16="http://schemas.microsoft.com/office/drawing/2014/main" id="{90AA0F77-0AB1-E5CB-EF1E-224790B7AC01}"/>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0" name="Rectangle 47">
              <a:extLst>
                <a:ext uri="{FF2B5EF4-FFF2-40B4-BE49-F238E27FC236}">
                  <a16:creationId xmlns:a16="http://schemas.microsoft.com/office/drawing/2014/main" id="{225FD48C-F320-1A88-B004-2C3C9C13CA56}"/>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1" name="Rectangle 48">
              <a:extLst>
                <a:ext uri="{FF2B5EF4-FFF2-40B4-BE49-F238E27FC236}">
                  <a16:creationId xmlns:a16="http://schemas.microsoft.com/office/drawing/2014/main" id="{85D118A7-9ECA-5B6D-FA18-431DE2B988E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2" name="Rectangle 49">
              <a:extLst>
                <a:ext uri="{FF2B5EF4-FFF2-40B4-BE49-F238E27FC236}">
                  <a16:creationId xmlns:a16="http://schemas.microsoft.com/office/drawing/2014/main" id="{0A323600-D6D3-C72C-D754-39C7697E52EF}"/>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3" name="Rectangle 51">
              <a:extLst>
                <a:ext uri="{FF2B5EF4-FFF2-40B4-BE49-F238E27FC236}">
                  <a16:creationId xmlns:a16="http://schemas.microsoft.com/office/drawing/2014/main" id="{0BE7A0B5-2DB8-B54F-02CF-E96630988330}"/>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4" name="Rectangle 52">
              <a:extLst>
                <a:ext uri="{FF2B5EF4-FFF2-40B4-BE49-F238E27FC236}">
                  <a16:creationId xmlns:a16="http://schemas.microsoft.com/office/drawing/2014/main" id="{81038550-39D4-3247-60A4-55D4D6EDAE47}"/>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5" name="Rectangle 53">
              <a:extLst>
                <a:ext uri="{FF2B5EF4-FFF2-40B4-BE49-F238E27FC236}">
                  <a16:creationId xmlns:a16="http://schemas.microsoft.com/office/drawing/2014/main" id="{1CF75D5B-2E15-DE8F-9094-54E34CBE721D}"/>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6" name="Rectangle 54">
              <a:extLst>
                <a:ext uri="{FF2B5EF4-FFF2-40B4-BE49-F238E27FC236}">
                  <a16:creationId xmlns:a16="http://schemas.microsoft.com/office/drawing/2014/main" id="{4665456A-B40C-769E-A837-985938EB03CE}"/>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7" name="Rectangle 55">
              <a:extLst>
                <a:ext uri="{FF2B5EF4-FFF2-40B4-BE49-F238E27FC236}">
                  <a16:creationId xmlns:a16="http://schemas.microsoft.com/office/drawing/2014/main" id="{EAD0D1B2-34D3-D2E5-AD35-62812BB1100C}"/>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8" name="Rectangle 57">
              <a:extLst>
                <a:ext uri="{FF2B5EF4-FFF2-40B4-BE49-F238E27FC236}">
                  <a16:creationId xmlns:a16="http://schemas.microsoft.com/office/drawing/2014/main" id="{D6912B0E-C52C-E42F-F031-85E2D6933396}"/>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9" name="Rectangle 58">
              <a:extLst>
                <a:ext uri="{FF2B5EF4-FFF2-40B4-BE49-F238E27FC236}">
                  <a16:creationId xmlns:a16="http://schemas.microsoft.com/office/drawing/2014/main" id="{1B0E2803-E830-11C3-66FC-89845E327504}"/>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0" name="Rectangle 59">
              <a:extLst>
                <a:ext uri="{FF2B5EF4-FFF2-40B4-BE49-F238E27FC236}">
                  <a16:creationId xmlns:a16="http://schemas.microsoft.com/office/drawing/2014/main" id="{88C1969C-9CDD-8267-4EA6-F5EBC29C486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1" name="Rectangle 60">
              <a:extLst>
                <a:ext uri="{FF2B5EF4-FFF2-40B4-BE49-F238E27FC236}">
                  <a16:creationId xmlns:a16="http://schemas.microsoft.com/office/drawing/2014/main" id="{1C0D67C6-6E6D-7904-B723-6945DC61FCE2}"/>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2" name="Rectangle 61">
              <a:extLst>
                <a:ext uri="{FF2B5EF4-FFF2-40B4-BE49-F238E27FC236}">
                  <a16:creationId xmlns:a16="http://schemas.microsoft.com/office/drawing/2014/main" id="{9A045F5A-56E8-413F-66F4-AA91A414CE67}"/>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3" name="Rectangle 63">
              <a:extLst>
                <a:ext uri="{FF2B5EF4-FFF2-40B4-BE49-F238E27FC236}">
                  <a16:creationId xmlns:a16="http://schemas.microsoft.com/office/drawing/2014/main" id="{66548D09-EB8E-5876-0542-118C6D3A855E}"/>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4" name="Rectangle 64">
              <a:extLst>
                <a:ext uri="{FF2B5EF4-FFF2-40B4-BE49-F238E27FC236}">
                  <a16:creationId xmlns:a16="http://schemas.microsoft.com/office/drawing/2014/main" id="{08A013CA-D335-5450-05E8-767BB7D778B1}"/>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5" name="Rectangle 65">
              <a:extLst>
                <a:ext uri="{FF2B5EF4-FFF2-40B4-BE49-F238E27FC236}">
                  <a16:creationId xmlns:a16="http://schemas.microsoft.com/office/drawing/2014/main" id="{D4162404-4B28-B804-BC2A-03EC7DFB3BEC}"/>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6" name="Rectangle 66">
              <a:extLst>
                <a:ext uri="{FF2B5EF4-FFF2-40B4-BE49-F238E27FC236}">
                  <a16:creationId xmlns:a16="http://schemas.microsoft.com/office/drawing/2014/main" id="{CC4FFF25-2252-69BA-FD7E-E3B34099DE6D}"/>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7" name="Rectangle 67">
              <a:extLst>
                <a:ext uri="{FF2B5EF4-FFF2-40B4-BE49-F238E27FC236}">
                  <a16:creationId xmlns:a16="http://schemas.microsoft.com/office/drawing/2014/main" id="{F9F8C66A-AA58-9975-9678-AE057F043A77}"/>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8" name="Rectangle 80">
              <a:extLst>
                <a:ext uri="{FF2B5EF4-FFF2-40B4-BE49-F238E27FC236}">
                  <a16:creationId xmlns:a16="http://schemas.microsoft.com/office/drawing/2014/main" id="{12062FA6-8BEB-E5D6-F493-A48BCC19A527}"/>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9" name="Rectangle 81">
              <a:extLst>
                <a:ext uri="{FF2B5EF4-FFF2-40B4-BE49-F238E27FC236}">
                  <a16:creationId xmlns:a16="http://schemas.microsoft.com/office/drawing/2014/main" id="{C1FD60D8-5095-7FFD-6F53-153D93081258}"/>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0" name="Rectangle 82">
              <a:extLst>
                <a:ext uri="{FF2B5EF4-FFF2-40B4-BE49-F238E27FC236}">
                  <a16:creationId xmlns:a16="http://schemas.microsoft.com/office/drawing/2014/main" id="{CC1D4FF3-4BF4-1B85-FE86-9C221A08D3E3}"/>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1" name="Rectangle 83">
              <a:extLst>
                <a:ext uri="{FF2B5EF4-FFF2-40B4-BE49-F238E27FC236}">
                  <a16:creationId xmlns:a16="http://schemas.microsoft.com/office/drawing/2014/main" id="{7C270E5A-45FD-0991-ACC8-CEB96833F50D}"/>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2" name="Rectangle 84">
              <a:extLst>
                <a:ext uri="{FF2B5EF4-FFF2-40B4-BE49-F238E27FC236}">
                  <a16:creationId xmlns:a16="http://schemas.microsoft.com/office/drawing/2014/main" id="{B5E794EC-506A-1A19-69B5-2575210D4CFE}"/>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3" name="Rectangle 86">
              <a:extLst>
                <a:ext uri="{FF2B5EF4-FFF2-40B4-BE49-F238E27FC236}">
                  <a16:creationId xmlns:a16="http://schemas.microsoft.com/office/drawing/2014/main" id="{09A4D380-2FA9-203B-A7EC-C0DE3D5FCF5B}"/>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4" name="Rectangle 87">
              <a:extLst>
                <a:ext uri="{FF2B5EF4-FFF2-40B4-BE49-F238E27FC236}">
                  <a16:creationId xmlns:a16="http://schemas.microsoft.com/office/drawing/2014/main" id="{8E5AC637-9084-601E-5CAB-49DBA6B3D705}"/>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5" name="Rectangle 88">
              <a:extLst>
                <a:ext uri="{FF2B5EF4-FFF2-40B4-BE49-F238E27FC236}">
                  <a16:creationId xmlns:a16="http://schemas.microsoft.com/office/drawing/2014/main" id="{C36F70C5-757D-C2EE-6C0A-1289AC216BDD}"/>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6" name="Rectangle 89">
              <a:extLst>
                <a:ext uri="{FF2B5EF4-FFF2-40B4-BE49-F238E27FC236}">
                  <a16:creationId xmlns:a16="http://schemas.microsoft.com/office/drawing/2014/main" id="{882A4801-989D-E13C-399F-D080F346E2C9}"/>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7" name="Rectangle 90">
              <a:extLst>
                <a:ext uri="{FF2B5EF4-FFF2-40B4-BE49-F238E27FC236}">
                  <a16:creationId xmlns:a16="http://schemas.microsoft.com/office/drawing/2014/main" id="{D3C71D39-9FBC-0AD4-9D8A-2460C7138AC4}"/>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8" name="Rectangle 92">
              <a:extLst>
                <a:ext uri="{FF2B5EF4-FFF2-40B4-BE49-F238E27FC236}">
                  <a16:creationId xmlns:a16="http://schemas.microsoft.com/office/drawing/2014/main" id="{29BFBD26-17B4-D276-DBA5-6DF207B9F73C}"/>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9" name="Rectangle 93">
              <a:extLst>
                <a:ext uri="{FF2B5EF4-FFF2-40B4-BE49-F238E27FC236}">
                  <a16:creationId xmlns:a16="http://schemas.microsoft.com/office/drawing/2014/main" id="{59B8E0D7-DF9F-4EA1-DF4C-10DB39F2807E}"/>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0" name="Rectangle 94">
              <a:extLst>
                <a:ext uri="{FF2B5EF4-FFF2-40B4-BE49-F238E27FC236}">
                  <a16:creationId xmlns:a16="http://schemas.microsoft.com/office/drawing/2014/main" id="{E39E28F9-0CE7-4A2C-FD35-F3D493E9F2FF}"/>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1" name="Rectangle 95">
              <a:extLst>
                <a:ext uri="{FF2B5EF4-FFF2-40B4-BE49-F238E27FC236}">
                  <a16:creationId xmlns:a16="http://schemas.microsoft.com/office/drawing/2014/main" id="{496D9F6B-4B53-C16E-8594-C2BE1856B02C}"/>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2" name="Rectangle 96">
              <a:extLst>
                <a:ext uri="{FF2B5EF4-FFF2-40B4-BE49-F238E27FC236}">
                  <a16:creationId xmlns:a16="http://schemas.microsoft.com/office/drawing/2014/main" id="{55A20F41-507A-B764-DBD0-1AEDAF858F61}"/>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3" name="Rectangle 98">
              <a:extLst>
                <a:ext uri="{FF2B5EF4-FFF2-40B4-BE49-F238E27FC236}">
                  <a16:creationId xmlns:a16="http://schemas.microsoft.com/office/drawing/2014/main" id="{02C0FD8E-BA82-4CA6-D653-AFA09DA6A359}"/>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4" name="Rectangle 99">
              <a:extLst>
                <a:ext uri="{FF2B5EF4-FFF2-40B4-BE49-F238E27FC236}">
                  <a16:creationId xmlns:a16="http://schemas.microsoft.com/office/drawing/2014/main" id="{9930F3A8-7D3C-0D5E-1FF3-4D2800B8AA30}"/>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5" name="Rectangle 100">
              <a:extLst>
                <a:ext uri="{FF2B5EF4-FFF2-40B4-BE49-F238E27FC236}">
                  <a16:creationId xmlns:a16="http://schemas.microsoft.com/office/drawing/2014/main" id="{C0F245B8-9FCE-7E0C-FA47-118ABC13EA71}"/>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6" name="Rectangle 101">
              <a:extLst>
                <a:ext uri="{FF2B5EF4-FFF2-40B4-BE49-F238E27FC236}">
                  <a16:creationId xmlns:a16="http://schemas.microsoft.com/office/drawing/2014/main" id="{84A3BC87-BCBB-2F75-6B35-2E941809C8A5}"/>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7" name="Rectangle 102">
              <a:extLst>
                <a:ext uri="{FF2B5EF4-FFF2-40B4-BE49-F238E27FC236}">
                  <a16:creationId xmlns:a16="http://schemas.microsoft.com/office/drawing/2014/main" id="{36458721-FD43-78D1-215B-71B85CC01A02}"/>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8" name="Rectangle 104">
              <a:extLst>
                <a:ext uri="{FF2B5EF4-FFF2-40B4-BE49-F238E27FC236}">
                  <a16:creationId xmlns:a16="http://schemas.microsoft.com/office/drawing/2014/main" id="{BB78EAA3-D4DB-0CD2-761B-7AC955AF6EBC}"/>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9" name="Rectangle 105">
              <a:extLst>
                <a:ext uri="{FF2B5EF4-FFF2-40B4-BE49-F238E27FC236}">
                  <a16:creationId xmlns:a16="http://schemas.microsoft.com/office/drawing/2014/main" id="{54530558-841E-F795-B544-96328C1CC3C5}"/>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0" name="Rectangle 106">
              <a:extLst>
                <a:ext uri="{FF2B5EF4-FFF2-40B4-BE49-F238E27FC236}">
                  <a16:creationId xmlns:a16="http://schemas.microsoft.com/office/drawing/2014/main" id="{91A4496B-754C-6845-DA53-B1607E583B5C}"/>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1" name="Rectangle 107">
              <a:extLst>
                <a:ext uri="{FF2B5EF4-FFF2-40B4-BE49-F238E27FC236}">
                  <a16:creationId xmlns:a16="http://schemas.microsoft.com/office/drawing/2014/main" id="{560BD40C-CC9C-793C-D819-127416475083}"/>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2" name="Rectangle 108">
              <a:extLst>
                <a:ext uri="{FF2B5EF4-FFF2-40B4-BE49-F238E27FC236}">
                  <a16:creationId xmlns:a16="http://schemas.microsoft.com/office/drawing/2014/main" id="{B64FB062-1C37-0702-5C17-E464E2D8D84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3" name="Rectangle 110">
              <a:extLst>
                <a:ext uri="{FF2B5EF4-FFF2-40B4-BE49-F238E27FC236}">
                  <a16:creationId xmlns:a16="http://schemas.microsoft.com/office/drawing/2014/main" id="{0267A8E2-E492-ED64-05FD-451F018E7765}"/>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4" name="Rectangle 111">
              <a:extLst>
                <a:ext uri="{FF2B5EF4-FFF2-40B4-BE49-F238E27FC236}">
                  <a16:creationId xmlns:a16="http://schemas.microsoft.com/office/drawing/2014/main" id="{160138EA-EB52-433C-2C27-4306CBC906F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5" name="Rectangle 112">
              <a:extLst>
                <a:ext uri="{FF2B5EF4-FFF2-40B4-BE49-F238E27FC236}">
                  <a16:creationId xmlns:a16="http://schemas.microsoft.com/office/drawing/2014/main" id="{21E06011-E271-6D58-2716-12EC72B36BEF}"/>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6" name="Rectangle 113">
              <a:extLst>
                <a:ext uri="{FF2B5EF4-FFF2-40B4-BE49-F238E27FC236}">
                  <a16:creationId xmlns:a16="http://schemas.microsoft.com/office/drawing/2014/main" id="{23177A54-D9BF-A156-F629-280FFD6B283E}"/>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7" name="Rectangle 114">
              <a:extLst>
                <a:ext uri="{FF2B5EF4-FFF2-40B4-BE49-F238E27FC236}">
                  <a16:creationId xmlns:a16="http://schemas.microsoft.com/office/drawing/2014/main" id="{FFDF499F-442D-FC9E-172A-08A03AE2F74E}"/>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8" name="Rectangle 116">
              <a:extLst>
                <a:ext uri="{FF2B5EF4-FFF2-40B4-BE49-F238E27FC236}">
                  <a16:creationId xmlns:a16="http://schemas.microsoft.com/office/drawing/2014/main" id="{39CCD07E-A021-39D0-34B0-79AAB7074BE4}"/>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9" name="Rectangle 117">
              <a:extLst>
                <a:ext uri="{FF2B5EF4-FFF2-40B4-BE49-F238E27FC236}">
                  <a16:creationId xmlns:a16="http://schemas.microsoft.com/office/drawing/2014/main" id="{A7786FBD-5C91-D816-5FA2-F85CF60F5CC4}"/>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0" name="Rectangle 118">
              <a:extLst>
                <a:ext uri="{FF2B5EF4-FFF2-40B4-BE49-F238E27FC236}">
                  <a16:creationId xmlns:a16="http://schemas.microsoft.com/office/drawing/2014/main" id="{93AC1C4B-23AA-A410-6A8D-0EA28E103648}"/>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1" name="Rectangle 119">
              <a:extLst>
                <a:ext uri="{FF2B5EF4-FFF2-40B4-BE49-F238E27FC236}">
                  <a16:creationId xmlns:a16="http://schemas.microsoft.com/office/drawing/2014/main" id="{B56E5C80-8B76-20E5-9F2F-E76D5803E56B}"/>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 name="Rectangle 120">
              <a:extLst>
                <a:ext uri="{FF2B5EF4-FFF2-40B4-BE49-F238E27FC236}">
                  <a16:creationId xmlns:a16="http://schemas.microsoft.com/office/drawing/2014/main" id="{0959A0EB-AA4F-9753-5FF1-2D7F109446D8}"/>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 name="Rectangle 122">
              <a:extLst>
                <a:ext uri="{FF2B5EF4-FFF2-40B4-BE49-F238E27FC236}">
                  <a16:creationId xmlns:a16="http://schemas.microsoft.com/office/drawing/2014/main" id="{FC24EC3B-74F3-5CDA-D4C7-ABDB602F4C5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 name="Rectangle 123">
              <a:extLst>
                <a:ext uri="{FF2B5EF4-FFF2-40B4-BE49-F238E27FC236}">
                  <a16:creationId xmlns:a16="http://schemas.microsoft.com/office/drawing/2014/main" id="{FF933C20-05D2-7713-8B2C-EB6FA2E556F4}"/>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5" name="Rectangle 124">
              <a:extLst>
                <a:ext uri="{FF2B5EF4-FFF2-40B4-BE49-F238E27FC236}">
                  <a16:creationId xmlns:a16="http://schemas.microsoft.com/office/drawing/2014/main" id="{F54AE101-1718-3B7B-428F-1DBA37D8BF7E}"/>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 name="Rectangle 125">
              <a:extLst>
                <a:ext uri="{FF2B5EF4-FFF2-40B4-BE49-F238E27FC236}">
                  <a16:creationId xmlns:a16="http://schemas.microsoft.com/office/drawing/2014/main" id="{434134A2-37E0-2E36-A852-74E8F421555E}"/>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 name="Rectangle 126">
              <a:extLst>
                <a:ext uri="{FF2B5EF4-FFF2-40B4-BE49-F238E27FC236}">
                  <a16:creationId xmlns:a16="http://schemas.microsoft.com/office/drawing/2014/main" id="{7E5E1F17-FB45-7489-9D49-4396227783A7}"/>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 name="Rectangle 128">
              <a:extLst>
                <a:ext uri="{FF2B5EF4-FFF2-40B4-BE49-F238E27FC236}">
                  <a16:creationId xmlns:a16="http://schemas.microsoft.com/office/drawing/2014/main" id="{3871D892-FD00-394F-4A0F-59523E634303}"/>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 name="Rectangle 129">
              <a:extLst>
                <a:ext uri="{FF2B5EF4-FFF2-40B4-BE49-F238E27FC236}">
                  <a16:creationId xmlns:a16="http://schemas.microsoft.com/office/drawing/2014/main" id="{D6EC0BF2-DCB2-1032-F773-F301A7601387}"/>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 name="Rectangle 130">
              <a:extLst>
                <a:ext uri="{FF2B5EF4-FFF2-40B4-BE49-F238E27FC236}">
                  <a16:creationId xmlns:a16="http://schemas.microsoft.com/office/drawing/2014/main" id="{E0968024-8AAC-FBDD-D15D-8D2EFA1262E1}"/>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 name="Rectangle 131">
              <a:extLst>
                <a:ext uri="{FF2B5EF4-FFF2-40B4-BE49-F238E27FC236}">
                  <a16:creationId xmlns:a16="http://schemas.microsoft.com/office/drawing/2014/main" id="{EB179BC7-3AC4-8EDA-D122-E703E249FBBF}"/>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2" name="Rectangle 132">
              <a:extLst>
                <a:ext uri="{FF2B5EF4-FFF2-40B4-BE49-F238E27FC236}">
                  <a16:creationId xmlns:a16="http://schemas.microsoft.com/office/drawing/2014/main" id="{F1716EA1-BC41-F294-3D54-51D21BD596B7}"/>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3" name="Rectangle 134">
              <a:extLst>
                <a:ext uri="{FF2B5EF4-FFF2-40B4-BE49-F238E27FC236}">
                  <a16:creationId xmlns:a16="http://schemas.microsoft.com/office/drawing/2014/main" id="{DF6998D3-8FEC-1F8D-29F2-E8515FFFC1F7}"/>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4" name="Rectangle 135">
              <a:extLst>
                <a:ext uri="{FF2B5EF4-FFF2-40B4-BE49-F238E27FC236}">
                  <a16:creationId xmlns:a16="http://schemas.microsoft.com/office/drawing/2014/main" id="{E0AEF9DB-55A7-65B2-37DC-D044A764E4FC}"/>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5" name="Rectangle 136">
              <a:extLst>
                <a:ext uri="{FF2B5EF4-FFF2-40B4-BE49-F238E27FC236}">
                  <a16:creationId xmlns:a16="http://schemas.microsoft.com/office/drawing/2014/main" id="{360EF2F9-8717-C2C3-6008-2BF01A27F2B9}"/>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6" name="Rectangle 137">
              <a:extLst>
                <a:ext uri="{FF2B5EF4-FFF2-40B4-BE49-F238E27FC236}">
                  <a16:creationId xmlns:a16="http://schemas.microsoft.com/office/drawing/2014/main" id="{6A7F7F56-EE04-1A06-D1D0-8EED4C47B5CF}"/>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7" name="Rectangle 138">
              <a:extLst>
                <a:ext uri="{FF2B5EF4-FFF2-40B4-BE49-F238E27FC236}">
                  <a16:creationId xmlns:a16="http://schemas.microsoft.com/office/drawing/2014/main" id="{536AF65E-E00C-8D65-5149-19CBAE4AA033}"/>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8" name="Text Box 146">
              <a:extLst>
                <a:ext uri="{FF2B5EF4-FFF2-40B4-BE49-F238E27FC236}">
                  <a16:creationId xmlns:a16="http://schemas.microsoft.com/office/drawing/2014/main" id="{EAE5DA1C-6396-32BF-93B5-72357AD2A2F8}"/>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9" name="Text Box 147">
              <a:extLst>
                <a:ext uri="{FF2B5EF4-FFF2-40B4-BE49-F238E27FC236}">
                  <a16:creationId xmlns:a16="http://schemas.microsoft.com/office/drawing/2014/main" id="{CD1875CD-61A4-7A01-F044-259D2444C62C}"/>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028" name="Picture 4">
            <a:extLst>
              <a:ext uri="{FF2B5EF4-FFF2-40B4-BE49-F238E27FC236}">
                <a16:creationId xmlns:a16="http://schemas.microsoft.com/office/drawing/2014/main" id="{D10A2C8E-5990-CE51-6E5D-97D7E9F66A11}"/>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flipH="1">
            <a:off x="3395362"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101EC51F-C6C1-C041-0BBD-080D863E1D1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flipH="1">
            <a:off x="2371620" y="4475475"/>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FA1F89-A67D-4BB3-8C7F-1755E2EF687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50648" y="5248777"/>
            <a:ext cx="617476" cy="640087"/>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a:extLst>
              <a:ext uri="{FF2B5EF4-FFF2-40B4-BE49-F238E27FC236}">
                <a16:creationId xmlns:a16="http://schemas.microsoft.com/office/drawing/2014/main" id="{861CE6EB-FA85-EA89-3076-EA5AE7503A4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flipH="1">
            <a:off x="4400068"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69B3495-F4CA-40EC-BA26-1DD1D69126C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98394" y="47094"/>
            <a:ext cx="2380733" cy="23807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2C44D6-EF5B-7797-79ED-E488C533E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729" y="1997517"/>
            <a:ext cx="1093028" cy="157693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E6D103F-6855-FCDB-0538-5CA2F114F1CF}"/>
              </a:ext>
            </a:extLst>
          </p:cNvPr>
          <p:cNvSpPr txBox="1"/>
          <p:nvPr/>
        </p:nvSpPr>
        <p:spPr>
          <a:xfrm>
            <a:off x="1923004" y="5999314"/>
            <a:ext cx="9497408" cy="461665"/>
          </a:xfrm>
          <a:prstGeom prst="rect">
            <a:avLst/>
          </a:prstGeom>
          <a:solidFill>
            <a:srgbClr val="51ADB7"/>
          </a:solidFill>
        </p:spPr>
        <p:txBody>
          <a:bodyPr wrap="none" rtlCol="0">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问题关键</a:t>
            </a:r>
            <a:r>
              <a:rPr kumimoji="1" lang="zh-CN" altLang="en-US" sz="2400" dirty="0">
                <a:solidFill>
                  <a:schemeClr val="bg1"/>
                </a:solidFill>
                <a:latin typeface="Microsoft YaHei" panose="020B0503020204020204" pitchFamily="34" charset="-122"/>
                <a:ea typeface="Microsoft YaHei" panose="020B0503020204020204" pitchFamily="34" charset="-122"/>
              </a:rPr>
              <a:t>：</a:t>
            </a:r>
            <a:r>
              <a:rPr kumimoji="1" lang="en-US" altLang="zh-CN" sz="2400" dirty="0">
                <a:solidFill>
                  <a:schemeClr val="bg1"/>
                </a:solidFill>
                <a:latin typeface="Microsoft YaHei" panose="020B0503020204020204" pitchFamily="34" charset="-122"/>
                <a:ea typeface="Microsoft YaHei" panose="020B0503020204020204" pitchFamily="34" charset="-122"/>
              </a:rPr>
              <a:t>BFS</a:t>
            </a:r>
            <a:r>
              <a:rPr kumimoji="1" lang="zh-CN" altLang="en-US" sz="2400" dirty="0">
                <a:solidFill>
                  <a:schemeClr val="bg1"/>
                </a:solidFill>
                <a:latin typeface="Microsoft YaHei" panose="020B0503020204020204" pitchFamily="34" charset="-122"/>
                <a:ea typeface="Microsoft YaHei" panose="020B0503020204020204" pitchFamily="34" charset="-122"/>
              </a:rPr>
              <a:t>求最短路径，要求图中所有边</a:t>
            </a:r>
            <a:r>
              <a:rPr kumimoji="1" lang="zh-CN" altLang="en-US" sz="2400" dirty="0">
                <a:solidFill>
                  <a:srgbClr val="FFFF00"/>
                </a:solidFill>
                <a:latin typeface="Microsoft YaHei" panose="020B0503020204020204" pitchFamily="34" charset="-122"/>
                <a:ea typeface="Microsoft YaHei" panose="020B0503020204020204" pitchFamily="34" charset="-122"/>
              </a:rPr>
              <a:t>无权重</a:t>
            </a:r>
            <a:r>
              <a:rPr kumimoji="1" lang="zh-CN" altLang="en-US" sz="2400" dirty="0">
                <a:solidFill>
                  <a:schemeClr val="bg1"/>
                </a:solidFill>
                <a:latin typeface="Microsoft YaHei" panose="020B0503020204020204" pitchFamily="34" charset="-122"/>
                <a:ea typeface="Microsoft YaHei" panose="020B0503020204020204" pitchFamily="34" charset="-122"/>
              </a:rPr>
              <a:t>或者</a:t>
            </a:r>
            <a:r>
              <a:rPr kumimoji="1" lang="zh-CN" altLang="en-US" sz="2400" dirty="0">
                <a:solidFill>
                  <a:srgbClr val="FFFF00"/>
                </a:solidFill>
                <a:latin typeface="Microsoft YaHei" panose="020B0503020204020204" pitchFamily="34" charset="-122"/>
                <a:ea typeface="Microsoft YaHei" panose="020B0503020204020204" pitchFamily="34" charset="-122"/>
              </a:rPr>
              <a:t>权重相同</a:t>
            </a:r>
            <a:r>
              <a:rPr kumimoji="1" lang="zh-CN" altLang="en-US" sz="2400" dirty="0">
                <a:solidFill>
                  <a:schemeClr val="bg1"/>
                </a:solidFill>
                <a:latin typeface="Microsoft YaHei" panose="020B0503020204020204" pitchFamily="34" charset="-122"/>
                <a:ea typeface="Microsoft YaHei" panose="020B0503020204020204" pitchFamily="34" charset="-122"/>
              </a:rPr>
              <a:t>！</a:t>
            </a:r>
          </a:p>
        </p:txBody>
      </p:sp>
      <p:sp>
        <p:nvSpPr>
          <p:cNvPr id="5" name="文本框 4">
            <a:extLst>
              <a:ext uri="{FF2B5EF4-FFF2-40B4-BE49-F238E27FC236}">
                <a16:creationId xmlns:a16="http://schemas.microsoft.com/office/drawing/2014/main" id="{1E493EB0-C76C-5B8E-6CCE-C5EEC96F36BC}"/>
              </a:ext>
            </a:extLst>
          </p:cNvPr>
          <p:cNvSpPr txBox="1"/>
          <p:nvPr/>
        </p:nvSpPr>
        <p:spPr>
          <a:xfrm>
            <a:off x="5427632" y="2093252"/>
            <a:ext cx="5575193" cy="3477875"/>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问题描述</a:t>
            </a:r>
            <a:r>
              <a:rPr kumimoji="1" lang="zh-CN" altLang="en-US" sz="2000" dirty="0">
                <a:latin typeface="Microsoft YaHei" panose="020B0503020204020204" pitchFamily="34" charset="-122"/>
                <a:ea typeface="Microsoft YaHei" panose="020B0503020204020204" pitchFamily="34" charset="-122"/>
              </a:rPr>
              <a:t>：勇者义彦想要尽快地通过迷宫，但迷宫有些（可通过的）位置上有怪物出没，而打败怪物需要多花一步时间，求义彦从入口到达出口的最少步数（最短路径）。</a:t>
            </a:r>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1" dirty="0">
                <a:latin typeface="Microsoft YaHei" panose="020B0503020204020204" pitchFamily="34" charset="-122"/>
                <a:ea typeface="Microsoft YaHei" panose="020B0503020204020204" pitchFamily="34" charset="-122"/>
              </a:rPr>
              <a:t>注意</a:t>
            </a:r>
            <a:r>
              <a:rPr kumimoji="1" lang="zh-CN" altLang="en-US" sz="2000" dirty="0">
                <a:latin typeface="Microsoft YaHei" panose="020B0503020204020204" pitchFamily="34" charset="-122"/>
                <a:ea typeface="Microsoft YaHei" panose="020B0503020204020204" pitchFamily="34" charset="-122"/>
              </a:rPr>
              <a:t>：各位置上的怪物一旦被赶跑，就不会再回来，也就是说该位置后面可以自由通过了。</a:t>
            </a:r>
            <a:endParaRPr kumimoji="1" lang="en-US" altLang="zh-CN" sz="2000" dirty="0">
              <a:latin typeface="Microsoft YaHei" panose="020B0503020204020204" pitchFamily="34" charset="-122"/>
              <a:ea typeface="Microsoft YaHei" panose="020B0503020204020204" pitchFamily="34" charset="-122"/>
            </a:endParaRPr>
          </a:p>
          <a:p>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b="1" dirty="0">
                <a:latin typeface="Microsoft YaHei" panose="020B0503020204020204" pitchFamily="34" charset="-122"/>
                <a:ea typeface="Microsoft YaHei" panose="020B0503020204020204" pitchFamily="34" charset="-122"/>
              </a:rPr>
              <a:t>数据结构</a:t>
            </a:r>
            <a:r>
              <a:rPr kumimoji="1" lang="zh-CN" altLang="en-US" sz="2000" dirty="0">
                <a:latin typeface="Microsoft YaHei" panose="020B0503020204020204" pitchFamily="34" charset="-122"/>
                <a:ea typeface="Microsoft YaHei" panose="020B0503020204020204" pitchFamily="34" charset="-122"/>
              </a:rPr>
              <a:t>：迷宫</a:t>
            </a:r>
            <a:r>
              <a:rPr kumimoji="1" lang="en-US" altLang="zh-CN" sz="2000" dirty="0">
                <a:latin typeface="Microsoft YaHei" panose="020B0503020204020204" pitchFamily="34" charset="-122"/>
                <a:ea typeface="Microsoft YaHei" panose="020B0503020204020204" pitchFamily="34" charset="-122"/>
              </a:rPr>
              <a:t>M[1..n][1..m]</a:t>
            </a: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][j]=0</a:t>
            </a:r>
            <a:r>
              <a:rPr kumimoji="1" lang="zh-CN" altLang="en-US" sz="2000" dirty="0">
                <a:latin typeface="Microsoft YaHei" panose="020B0503020204020204" pitchFamily="34" charset="-122"/>
                <a:ea typeface="Microsoft YaHei" panose="020B0503020204020204" pitchFamily="34" charset="-122"/>
              </a:rPr>
              <a:t>  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有障碍</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][j]=1</a:t>
            </a:r>
            <a:r>
              <a:rPr kumimoji="1" lang="zh-CN" altLang="en-US" sz="2000" dirty="0">
                <a:latin typeface="Microsoft YaHei" panose="020B0503020204020204" pitchFamily="34" charset="-122"/>
                <a:ea typeface="Microsoft YaHei" panose="020B0503020204020204" pitchFamily="34" charset="-122"/>
              </a:rPr>
              <a:t>  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可通过</a:t>
            </a:r>
            <a:endParaRPr kumimoji="1" lang="en-US" altLang="zh-CN" sz="2000" dirty="0">
              <a:latin typeface="Microsoft YaHei" panose="020B0503020204020204" pitchFamily="34" charset="-122"/>
              <a:ea typeface="Microsoft YaHei" panose="020B0503020204020204" pitchFamily="34" charset="-122"/>
            </a:endParaRPr>
          </a:p>
          <a:p>
            <a:pPr marL="342900" indent="-342900">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][j]=2</a:t>
            </a:r>
            <a:r>
              <a:rPr kumimoji="1" lang="zh-CN" altLang="en-US" sz="2000" dirty="0">
                <a:latin typeface="Microsoft YaHei" panose="020B0503020204020204" pitchFamily="34" charset="-122"/>
                <a:ea typeface="Microsoft YaHei" panose="020B0503020204020204" pitchFamily="34" charset="-122"/>
              </a:rPr>
              <a:t>  表示位置上有怪物出没！</a:t>
            </a:r>
          </a:p>
        </p:txBody>
      </p:sp>
    </p:spTree>
    <p:extLst>
      <p:ext uri="{BB962C8B-B14F-4D97-AF65-F5344CB8AC3E}">
        <p14:creationId xmlns:p14="http://schemas.microsoft.com/office/powerpoint/2010/main" val="1303097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a:t>
            </a:r>
            <a:r>
              <a:rPr lang="en-US" altLang="zh-CN" dirty="0"/>
              <a:t>BFS</a:t>
            </a:r>
            <a:r>
              <a:rPr lang="zh-CN" altLang="en-US" dirty="0"/>
              <a:t>算法的应用：</a:t>
            </a:r>
            <a:r>
              <a:rPr lang="en-US" altLang="zh-CN" dirty="0"/>
              <a:t>Dragon</a:t>
            </a:r>
            <a:r>
              <a:rPr lang="zh-CN" altLang="en-US" dirty="0"/>
              <a:t> </a:t>
            </a:r>
            <a:r>
              <a:rPr lang="en-US" altLang="zh-CN" dirty="0"/>
              <a:t>Quest</a:t>
            </a:r>
            <a:endParaRPr lang="zh-CN" altLang="en-US" dirty="0"/>
          </a:p>
        </p:txBody>
      </p:sp>
      <p:grpSp>
        <p:nvGrpSpPr>
          <p:cNvPr id="10" name="Group 158">
            <a:extLst>
              <a:ext uri="{FF2B5EF4-FFF2-40B4-BE49-F238E27FC236}">
                <a16:creationId xmlns:a16="http://schemas.microsoft.com/office/drawing/2014/main" id="{E3872C0F-0002-CE42-EEFA-AAE0446D2699}"/>
              </a:ext>
            </a:extLst>
          </p:cNvPr>
          <p:cNvGrpSpPr>
            <a:grpSpLocks/>
          </p:cNvGrpSpPr>
          <p:nvPr/>
        </p:nvGrpSpPr>
        <p:grpSpPr bwMode="auto">
          <a:xfrm>
            <a:off x="1668523" y="1689781"/>
            <a:ext cx="3427513" cy="3478437"/>
            <a:chOff x="546" y="720"/>
            <a:chExt cx="1965" cy="1949"/>
          </a:xfrm>
        </p:grpSpPr>
        <p:sp>
          <p:nvSpPr>
            <p:cNvPr id="17" name="Rectangle 9">
              <a:extLst>
                <a:ext uri="{FF2B5EF4-FFF2-40B4-BE49-F238E27FC236}">
                  <a16:creationId xmlns:a16="http://schemas.microsoft.com/office/drawing/2014/main" id="{50AEC289-AD4B-834A-E004-D375D4F573BE}"/>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9" name="Rectangle 10">
              <a:extLst>
                <a:ext uri="{FF2B5EF4-FFF2-40B4-BE49-F238E27FC236}">
                  <a16:creationId xmlns:a16="http://schemas.microsoft.com/office/drawing/2014/main" id="{41F51508-2E55-4E0B-BBEC-BDF9D6D0C161}"/>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0" name="Rectangle 11">
              <a:extLst>
                <a:ext uri="{FF2B5EF4-FFF2-40B4-BE49-F238E27FC236}">
                  <a16:creationId xmlns:a16="http://schemas.microsoft.com/office/drawing/2014/main" id="{B2DAC3AC-1BA2-BBE3-221C-28EBC54D8046}"/>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21" name="Rectangle 12">
              <a:extLst>
                <a:ext uri="{FF2B5EF4-FFF2-40B4-BE49-F238E27FC236}">
                  <a16:creationId xmlns:a16="http://schemas.microsoft.com/office/drawing/2014/main" id="{D773E12D-5A03-EC17-9DF6-8D37AFF6E945}"/>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2" name="Rectangle 13">
              <a:extLst>
                <a:ext uri="{FF2B5EF4-FFF2-40B4-BE49-F238E27FC236}">
                  <a16:creationId xmlns:a16="http://schemas.microsoft.com/office/drawing/2014/main" id="{3B223C2C-27C5-0F91-75E1-296E1F5AA7DE}"/>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3" name="Rectangle 15">
              <a:extLst>
                <a:ext uri="{FF2B5EF4-FFF2-40B4-BE49-F238E27FC236}">
                  <a16:creationId xmlns:a16="http://schemas.microsoft.com/office/drawing/2014/main" id="{C36FFE7C-6510-68F1-AC43-7494900AC300}"/>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24" name="Rectangle 16">
              <a:extLst>
                <a:ext uri="{FF2B5EF4-FFF2-40B4-BE49-F238E27FC236}">
                  <a16:creationId xmlns:a16="http://schemas.microsoft.com/office/drawing/2014/main" id="{07E78A57-76A4-2EC8-69D9-2A40C4A56B74}"/>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5" name="Rectangle 17">
              <a:extLst>
                <a:ext uri="{FF2B5EF4-FFF2-40B4-BE49-F238E27FC236}">
                  <a16:creationId xmlns:a16="http://schemas.microsoft.com/office/drawing/2014/main" id="{164FBD93-DD50-A16D-D5DE-0094F6B9EA00}"/>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6" name="Rectangle 18">
              <a:extLst>
                <a:ext uri="{FF2B5EF4-FFF2-40B4-BE49-F238E27FC236}">
                  <a16:creationId xmlns:a16="http://schemas.microsoft.com/office/drawing/2014/main" id="{8FBFDD83-3B6D-5BCA-C3A4-8974DF3E094E}"/>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7" name="Rectangle 19">
              <a:extLst>
                <a:ext uri="{FF2B5EF4-FFF2-40B4-BE49-F238E27FC236}">
                  <a16:creationId xmlns:a16="http://schemas.microsoft.com/office/drawing/2014/main" id="{3EF6A074-7C91-D554-AB04-504A0D7AB763}"/>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8" name="Rectangle 21">
              <a:extLst>
                <a:ext uri="{FF2B5EF4-FFF2-40B4-BE49-F238E27FC236}">
                  <a16:creationId xmlns:a16="http://schemas.microsoft.com/office/drawing/2014/main" id="{D0FD600F-251B-ED2C-D576-DECC63796B12}"/>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9" name="Rectangle 22">
              <a:extLst>
                <a:ext uri="{FF2B5EF4-FFF2-40B4-BE49-F238E27FC236}">
                  <a16:creationId xmlns:a16="http://schemas.microsoft.com/office/drawing/2014/main" id="{2DFB0A95-3271-9F7D-3561-3EA80D16677B}"/>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0" name="Rectangle 23">
              <a:extLst>
                <a:ext uri="{FF2B5EF4-FFF2-40B4-BE49-F238E27FC236}">
                  <a16:creationId xmlns:a16="http://schemas.microsoft.com/office/drawing/2014/main" id="{A1A25561-0B42-C9A1-62C6-DCA4F9A28D54}"/>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1" name="Rectangle 24">
              <a:extLst>
                <a:ext uri="{FF2B5EF4-FFF2-40B4-BE49-F238E27FC236}">
                  <a16:creationId xmlns:a16="http://schemas.microsoft.com/office/drawing/2014/main" id="{2C9CCA00-7A1F-5FA8-DC79-9F35F5788A1D}"/>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2" name="Rectangle 25">
              <a:extLst>
                <a:ext uri="{FF2B5EF4-FFF2-40B4-BE49-F238E27FC236}">
                  <a16:creationId xmlns:a16="http://schemas.microsoft.com/office/drawing/2014/main" id="{98EC1821-4915-CDFC-80F7-F36FFFEA54A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3" name="Rectangle 27">
              <a:extLst>
                <a:ext uri="{FF2B5EF4-FFF2-40B4-BE49-F238E27FC236}">
                  <a16:creationId xmlns:a16="http://schemas.microsoft.com/office/drawing/2014/main" id="{2FD0EEFF-6777-F7A2-05A7-2C0A0B7C72F9}"/>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4" name="Rectangle 28">
              <a:extLst>
                <a:ext uri="{FF2B5EF4-FFF2-40B4-BE49-F238E27FC236}">
                  <a16:creationId xmlns:a16="http://schemas.microsoft.com/office/drawing/2014/main" id="{9BDBF056-E066-3E42-7C1F-58EBDDB504E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5" name="Rectangle 29">
              <a:extLst>
                <a:ext uri="{FF2B5EF4-FFF2-40B4-BE49-F238E27FC236}">
                  <a16:creationId xmlns:a16="http://schemas.microsoft.com/office/drawing/2014/main" id="{FDBE0980-07DC-9EB1-093D-49ABBD3821F6}"/>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6" name="Rectangle 30">
              <a:extLst>
                <a:ext uri="{FF2B5EF4-FFF2-40B4-BE49-F238E27FC236}">
                  <a16:creationId xmlns:a16="http://schemas.microsoft.com/office/drawing/2014/main" id="{448171B8-6F3F-7BFF-A132-8EB94CC1D772}"/>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7" name="Rectangle 31">
              <a:extLst>
                <a:ext uri="{FF2B5EF4-FFF2-40B4-BE49-F238E27FC236}">
                  <a16:creationId xmlns:a16="http://schemas.microsoft.com/office/drawing/2014/main" id="{8B6CBE8D-32EC-B601-E0C8-8A807B351977}"/>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8" name="Rectangle 33">
              <a:extLst>
                <a:ext uri="{FF2B5EF4-FFF2-40B4-BE49-F238E27FC236}">
                  <a16:creationId xmlns:a16="http://schemas.microsoft.com/office/drawing/2014/main" id="{D893173B-EE46-0C92-9EAD-B838F6D74091}"/>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9" name="Rectangle 34">
              <a:extLst>
                <a:ext uri="{FF2B5EF4-FFF2-40B4-BE49-F238E27FC236}">
                  <a16:creationId xmlns:a16="http://schemas.microsoft.com/office/drawing/2014/main" id="{70064C89-5491-69E1-035E-211B06F76221}"/>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0" name="Rectangle 35">
              <a:extLst>
                <a:ext uri="{FF2B5EF4-FFF2-40B4-BE49-F238E27FC236}">
                  <a16:creationId xmlns:a16="http://schemas.microsoft.com/office/drawing/2014/main" id="{E7660C47-4FDA-A6AF-2CAA-0B77D5D993A7}"/>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1" name="Rectangle 36">
              <a:extLst>
                <a:ext uri="{FF2B5EF4-FFF2-40B4-BE49-F238E27FC236}">
                  <a16:creationId xmlns:a16="http://schemas.microsoft.com/office/drawing/2014/main" id="{80A773C1-53E1-56C4-9663-4216828A1D85}"/>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2" name="Rectangle 37">
              <a:extLst>
                <a:ext uri="{FF2B5EF4-FFF2-40B4-BE49-F238E27FC236}">
                  <a16:creationId xmlns:a16="http://schemas.microsoft.com/office/drawing/2014/main" id="{C22EB639-B97A-6A0F-E9AC-91F1CB4D2ADD}"/>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3" name="Rectangle 39">
              <a:extLst>
                <a:ext uri="{FF2B5EF4-FFF2-40B4-BE49-F238E27FC236}">
                  <a16:creationId xmlns:a16="http://schemas.microsoft.com/office/drawing/2014/main" id="{221FB2D9-7C70-339D-8F9E-C743200DF790}"/>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4" name="Rectangle 40">
              <a:extLst>
                <a:ext uri="{FF2B5EF4-FFF2-40B4-BE49-F238E27FC236}">
                  <a16:creationId xmlns:a16="http://schemas.microsoft.com/office/drawing/2014/main" id="{1C93F5E1-13CD-AD99-681E-BDD36276ED69}"/>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5" name="Rectangle 41">
              <a:extLst>
                <a:ext uri="{FF2B5EF4-FFF2-40B4-BE49-F238E27FC236}">
                  <a16:creationId xmlns:a16="http://schemas.microsoft.com/office/drawing/2014/main" id="{056B6BED-9CA3-F4B1-8169-D4A9342B88CC}"/>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46" name="Rectangle 42">
              <a:extLst>
                <a:ext uri="{FF2B5EF4-FFF2-40B4-BE49-F238E27FC236}">
                  <a16:creationId xmlns:a16="http://schemas.microsoft.com/office/drawing/2014/main" id="{3DBD192F-E6C3-FAC2-1A08-4AB63AF9B116}"/>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7" name="Rectangle 43">
              <a:extLst>
                <a:ext uri="{FF2B5EF4-FFF2-40B4-BE49-F238E27FC236}">
                  <a16:creationId xmlns:a16="http://schemas.microsoft.com/office/drawing/2014/main" id="{1E6A10FA-751B-7FD6-56CC-8AE961708A7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8" name="Rectangle 45">
              <a:extLst>
                <a:ext uri="{FF2B5EF4-FFF2-40B4-BE49-F238E27FC236}">
                  <a16:creationId xmlns:a16="http://schemas.microsoft.com/office/drawing/2014/main" id="{E131F5BD-7BA8-889A-0665-8FEEA9FA9382}"/>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9" name="Rectangle 46">
              <a:extLst>
                <a:ext uri="{FF2B5EF4-FFF2-40B4-BE49-F238E27FC236}">
                  <a16:creationId xmlns:a16="http://schemas.microsoft.com/office/drawing/2014/main" id="{90AA0F77-0AB1-E5CB-EF1E-224790B7AC01}"/>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0" name="Rectangle 47">
              <a:extLst>
                <a:ext uri="{FF2B5EF4-FFF2-40B4-BE49-F238E27FC236}">
                  <a16:creationId xmlns:a16="http://schemas.microsoft.com/office/drawing/2014/main" id="{225FD48C-F320-1A88-B004-2C3C9C13CA56}"/>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1" name="Rectangle 48">
              <a:extLst>
                <a:ext uri="{FF2B5EF4-FFF2-40B4-BE49-F238E27FC236}">
                  <a16:creationId xmlns:a16="http://schemas.microsoft.com/office/drawing/2014/main" id="{85D118A7-9ECA-5B6D-FA18-431DE2B988E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2" name="Rectangle 49">
              <a:extLst>
                <a:ext uri="{FF2B5EF4-FFF2-40B4-BE49-F238E27FC236}">
                  <a16:creationId xmlns:a16="http://schemas.microsoft.com/office/drawing/2014/main" id="{0A323600-D6D3-C72C-D754-39C7697E52EF}"/>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3" name="Rectangle 51">
              <a:extLst>
                <a:ext uri="{FF2B5EF4-FFF2-40B4-BE49-F238E27FC236}">
                  <a16:creationId xmlns:a16="http://schemas.microsoft.com/office/drawing/2014/main" id="{0BE7A0B5-2DB8-B54F-02CF-E96630988330}"/>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4" name="Rectangle 52">
              <a:extLst>
                <a:ext uri="{FF2B5EF4-FFF2-40B4-BE49-F238E27FC236}">
                  <a16:creationId xmlns:a16="http://schemas.microsoft.com/office/drawing/2014/main" id="{81038550-39D4-3247-60A4-55D4D6EDAE47}"/>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5" name="Rectangle 53">
              <a:extLst>
                <a:ext uri="{FF2B5EF4-FFF2-40B4-BE49-F238E27FC236}">
                  <a16:creationId xmlns:a16="http://schemas.microsoft.com/office/drawing/2014/main" id="{1CF75D5B-2E15-DE8F-9094-54E34CBE721D}"/>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6" name="Rectangle 54">
              <a:extLst>
                <a:ext uri="{FF2B5EF4-FFF2-40B4-BE49-F238E27FC236}">
                  <a16:creationId xmlns:a16="http://schemas.microsoft.com/office/drawing/2014/main" id="{4665456A-B40C-769E-A837-985938EB03CE}"/>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7" name="Rectangle 55">
              <a:extLst>
                <a:ext uri="{FF2B5EF4-FFF2-40B4-BE49-F238E27FC236}">
                  <a16:creationId xmlns:a16="http://schemas.microsoft.com/office/drawing/2014/main" id="{EAD0D1B2-34D3-D2E5-AD35-62812BB1100C}"/>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8" name="Rectangle 57">
              <a:extLst>
                <a:ext uri="{FF2B5EF4-FFF2-40B4-BE49-F238E27FC236}">
                  <a16:creationId xmlns:a16="http://schemas.microsoft.com/office/drawing/2014/main" id="{D6912B0E-C52C-E42F-F031-85E2D6933396}"/>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9" name="Rectangle 58">
              <a:extLst>
                <a:ext uri="{FF2B5EF4-FFF2-40B4-BE49-F238E27FC236}">
                  <a16:creationId xmlns:a16="http://schemas.microsoft.com/office/drawing/2014/main" id="{1B0E2803-E830-11C3-66FC-89845E327504}"/>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0" name="Rectangle 59">
              <a:extLst>
                <a:ext uri="{FF2B5EF4-FFF2-40B4-BE49-F238E27FC236}">
                  <a16:creationId xmlns:a16="http://schemas.microsoft.com/office/drawing/2014/main" id="{88C1969C-9CDD-8267-4EA6-F5EBC29C486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1" name="Rectangle 60">
              <a:extLst>
                <a:ext uri="{FF2B5EF4-FFF2-40B4-BE49-F238E27FC236}">
                  <a16:creationId xmlns:a16="http://schemas.microsoft.com/office/drawing/2014/main" id="{1C0D67C6-6E6D-7904-B723-6945DC61FCE2}"/>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2" name="Rectangle 61">
              <a:extLst>
                <a:ext uri="{FF2B5EF4-FFF2-40B4-BE49-F238E27FC236}">
                  <a16:creationId xmlns:a16="http://schemas.microsoft.com/office/drawing/2014/main" id="{9A045F5A-56E8-413F-66F4-AA91A414CE67}"/>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3" name="Rectangle 63">
              <a:extLst>
                <a:ext uri="{FF2B5EF4-FFF2-40B4-BE49-F238E27FC236}">
                  <a16:creationId xmlns:a16="http://schemas.microsoft.com/office/drawing/2014/main" id="{66548D09-EB8E-5876-0542-118C6D3A855E}"/>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4" name="Rectangle 64">
              <a:extLst>
                <a:ext uri="{FF2B5EF4-FFF2-40B4-BE49-F238E27FC236}">
                  <a16:creationId xmlns:a16="http://schemas.microsoft.com/office/drawing/2014/main" id="{08A013CA-D335-5450-05E8-767BB7D778B1}"/>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5" name="Rectangle 65">
              <a:extLst>
                <a:ext uri="{FF2B5EF4-FFF2-40B4-BE49-F238E27FC236}">
                  <a16:creationId xmlns:a16="http://schemas.microsoft.com/office/drawing/2014/main" id="{D4162404-4B28-B804-BC2A-03EC7DFB3BEC}"/>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6" name="Rectangle 66">
              <a:extLst>
                <a:ext uri="{FF2B5EF4-FFF2-40B4-BE49-F238E27FC236}">
                  <a16:creationId xmlns:a16="http://schemas.microsoft.com/office/drawing/2014/main" id="{CC4FFF25-2252-69BA-FD7E-E3B34099DE6D}"/>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7" name="Rectangle 67">
              <a:extLst>
                <a:ext uri="{FF2B5EF4-FFF2-40B4-BE49-F238E27FC236}">
                  <a16:creationId xmlns:a16="http://schemas.microsoft.com/office/drawing/2014/main" id="{F9F8C66A-AA58-9975-9678-AE057F043A77}"/>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8" name="Rectangle 80">
              <a:extLst>
                <a:ext uri="{FF2B5EF4-FFF2-40B4-BE49-F238E27FC236}">
                  <a16:creationId xmlns:a16="http://schemas.microsoft.com/office/drawing/2014/main" id="{12062FA6-8BEB-E5D6-F493-A48BCC19A527}"/>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9" name="Rectangle 81">
              <a:extLst>
                <a:ext uri="{FF2B5EF4-FFF2-40B4-BE49-F238E27FC236}">
                  <a16:creationId xmlns:a16="http://schemas.microsoft.com/office/drawing/2014/main" id="{C1FD60D8-5095-7FFD-6F53-153D93081258}"/>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0" name="Rectangle 82">
              <a:extLst>
                <a:ext uri="{FF2B5EF4-FFF2-40B4-BE49-F238E27FC236}">
                  <a16:creationId xmlns:a16="http://schemas.microsoft.com/office/drawing/2014/main" id="{CC1D4FF3-4BF4-1B85-FE86-9C221A08D3E3}"/>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1" name="Rectangle 83">
              <a:extLst>
                <a:ext uri="{FF2B5EF4-FFF2-40B4-BE49-F238E27FC236}">
                  <a16:creationId xmlns:a16="http://schemas.microsoft.com/office/drawing/2014/main" id="{7C270E5A-45FD-0991-ACC8-CEB96833F50D}"/>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2" name="Rectangle 84">
              <a:extLst>
                <a:ext uri="{FF2B5EF4-FFF2-40B4-BE49-F238E27FC236}">
                  <a16:creationId xmlns:a16="http://schemas.microsoft.com/office/drawing/2014/main" id="{B5E794EC-506A-1A19-69B5-2575210D4CFE}"/>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3" name="Rectangle 86">
              <a:extLst>
                <a:ext uri="{FF2B5EF4-FFF2-40B4-BE49-F238E27FC236}">
                  <a16:creationId xmlns:a16="http://schemas.microsoft.com/office/drawing/2014/main" id="{09A4D380-2FA9-203B-A7EC-C0DE3D5FCF5B}"/>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4" name="Rectangle 87">
              <a:extLst>
                <a:ext uri="{FF2B5EF4-FFF2-40B4-BE49-F238E27FC236}">
                  <a16:creationId xmlns:a16="http://schemas.microsoft.com/office/drawing/2014/main" id="{8E5AC637-9084-601E-5CAB-49DBA6B3D705}"/>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5" name="Rectangle 88">
              <a:extLst>
                <a:ext uri="{FF2B5EF4-FFF2-40B4-BE49-F238E27FC236}">
                  <a16:creationId xmlns:a16="http://schemas.microsoft.com/office/drawing/2014/main" id="{C36F70C5-757D-C2EE-6C0A-1289AC216BDD}"/>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6" name="Rectangle 89">
              <a:extLst>
                <a:ext uri="{FF2B5EF4-FFF2-40B4-BE49-F238E27FC236}">
                  <a16:creationId xmlns:a16="http://schemas.microsoft.com/office/drawing/2014/main" id="{882A4801-989D-E13C-399F-D080F346E2C9}"/>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7" name="Rectangle 90">
              <a:extLst>
                <a:ext uri="{FF2B5EF4-FFF2-40B4-BE49-F238E27FC236}">
                  <a16:creationId xmlns:a16="http://schemas.microsoft.com/office/drawing/2014/main" id="{D3C71D39-9FBC-0AD4-9D8A-2460C7138AC4}"/>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8" name="Rectangle 92">
              <a:extLst>
                <a:ext uri="{FF2B5EF4-FFF2-40B4-BE49-F238E27FC236}">
                  <a16:creationId xmlns:a16="http://schemas.microsoft.com/office/drawing/2014/main" id="{29BFBD26-17B4-D276-DBA5-6DF207B9F73C}"/>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9" name="Rectangle 93">
              <a:extLst>
                <a:ext uri="{FF2B5EF4-FFF2-40B4-BE49-F238E27FC236}">
                  <a16:creationId xmlns:a16="http://schemas.microsoft.com/office/drawing/2014/main" id="{59B8E0D7-DF9F-4EA1-DF4C-10DB39F2807E}"/>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0" name="Rectangle 94">
              <a:extLst>
                <a:ext uri="{FF2B5EF4-FFF2-40B4-BE49-F238E27FC236}">
                  <a16:creationId xmlns:a16="http://schemas.microsoft.com/office/drawing/2014/main" id="{E39E28F9-0CE7-4A2C-FD35-F3D493E9F2FF}"/>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1" name="Rectangle 95">
              <a:extLst>
                <a:ext uri="{FF2B5EF4-FFF2-40B4-BE49-F238E27FC236}">
                  <a16:creationId xmlns:a16="http://schemas.microsoft.com/office/drawing/2014/main" id="{496D9F6B-4B53-C16E-8594-C2BE1856B02C}"/>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2" name="Rectangle 96">
              <a:extLst>
                <a:ext uri="{FF2B5EF4-FFF2-40B4-BE49-F238E27FC236}">
                  <a16:creationId xmlns:a16="http://schemas.microsoft.com/office/drawing/2014/main" id="{55A20F41-507A-B764-DBD0-1AEDAF858F61}"/>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3" name="Rectangle 98">
              <a:extLst>
                <a:ext uri="{FF2B5EF4-FFF2-40B4-BE49-F238E27FC236}">
                  <a16:creationId xmlns:a16="http://schemas.microsoft.com/office/drawing/2014/main" id="{02C0FD8E-BA82-4CA6-D653-AFA09DA6A359}"/>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4" name="Rectangle 99">
              <a:extLst>
                <a:ext uri="{FF2B5EF4-FFF2-40B4-BE49-F238E27FC236}">
                  <a16:creationId xmlns:a16="http://schemas.microsoft.com/office/drawing/2014/main" id="{9930F3A8-7D3C-0D5E-1FF3-4D2800B8AA30}"/>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5" name="Rectangle 100">
              <a:extLst>
                <a:ext uri="{FF2B5EF4-FFF2-40B4-BE49-F238E27FC236}">
                  <a16:creationId xmlns:a16="http://schemas.microsoft.com/office/drawing/2014/main" id="{C0F245B8-9FCE-7E0C-FA47-118ABC13EA71}"/>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6" name="Rectangle 101">
              <a:extLst>
                <a:ext uri="{FF2B5EF4-FFF2-40B4-BE49-F238E27FC236}">
                  <a16:creationId xmlns:a16="http://schemas.microsoft.com/office/drawing/2014/main" id="{84A3BC87-BCBB-2F75-6B35-2E941809C8A5}"/>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7" name="Rectangle 102">
              <a:extLst>
                <a:ext uri="{FF2B5EF4-FFF2-40B4-BE49-F238E27FC236}">
                  <a16:creationId xmlns:a16="http://schemas.microsoft.com/office/drawing/2014/main" id="{36458721-FD43-78D1-215B-71B85CC01A02}"/>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8" name="Rectangle 104">
              <a:extLst>
                <a:ext uri="{FF2B5EF4-FFF2-40B4-BE49-F238E27FC236}">
                  <a16:creationId xmlns:a16="http://schemas.microsoft.com/office/drawing/2014/main" id="{BB78EAA3-D4DB-0CD2-761B-7AC955AF6EBC}"/>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9" name="Rectangle 105">
              <a:extLst>
                <a:ext uri="{FF2B5EF4-FFF2-40B4-BE49-F238E27FC236}">
                  <a16:creationId xmlns:a16="http://schemas.microsoft.com/office/drawing/2014/main" id="{54530558-841E-F795-B544-96328C1CC3C5}"/>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0" name="Rectangle 106">
              <a:extLst>
                <a:ext uri="{FF2B5EF4-FFF2-40B4-BE49-F238E27FC236}">
                  <a16:creationId xmlns:a16="http://schemas.microsoft.com/office/drawing/2014/main" id="{91A4496B-754C-6845-DA53-B1607E583B5C}"/>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1" name="Rectangle 107">
              <a:extLst>
                <a:ext uri="{FF2B5EF4-FFF2-40B4-BE49-F238E27FC236}">
                  <a16:creationId xmlns:a16="http://schemas.microsoft.com/office/drawing/2014/main" id="{560BD40C-CC9C-793C-D819-127416475083}"/>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2" name="Rectangle 108">
              <a:extLst>
                <a:ext uri="{FF2B5EF4-FFF2-40B4-BE49-F238E27FC236}">
                  <a16:creationId xmlns:a16="http://schemas.microsoft.com/office/drawing/2014/main" id="{B64FB062-1C37-0702-5C17-E464E2D8D84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3" name="Rectangle 110">
              <a:extLst>
                <a:ext uri="{FF2B5EF4-FFF2-40B4-BE49-F238E27FC236}">
                  <a16:creationId xmlns:a16="http://schemas.microsoft.com/office/drawing/2014/main" id="{0267A8E2-E492-ED64-05FD-451F018E7765}"/>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4" name="Rectangle 111">
              <a:extLst>
                <a:ext uri="{FF2B5EF4-FFF2-40B4-BE49-F238E27FC236}">
                  <a16:creationId xmlns:a16="http://schemas.microsoft.com/office/drawing/2014/main" id="{160138EA-EB52-433C-2C27-4306CBC906F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5" name="Rectangle 112">
              <a:extLst>
                <a:ext uri="{FF2B5EF4-FFF2-40B4-BE49-F238E27FC236}">
                  <a16:creationId xmlns:a16="http://schemas.microsoft.com/office/drawing/2014/main" id="{21E06011-E271-6D58-2716-12EC72B36BEF}"/>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6" name="Rectangle 113">
              <a:extLst>
                <a:ext uri="{FF2B5EF4-FFF2-40B4-BE49-F238E27FC236}">
                  <a16:creationId xmlns:a16="http://schemas.microsoft.com/office/drawing/2014/main" id="{23177A54-D9BF-A156-F629-280FFD6B283E}"/>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7" name="Rectangle 114">
              <a:extLst>
                <a:ext uri="{FF2B5EF4-FFF2-40B4-BE49-F238E27FC236}">
                  <a16:creationId xmlns:a16="http://schemas.microsoft.com/office/drawing/2014/main" id="{FFDF499F-442D-FC9E-172A-08A03AE2F74E}"/>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8" name="Rectangle 116">
              <a:extLst>
                <a:ext uri="{FF2B5EF4-FFF2-40B4-BE49-F238E27FC236}">
                  <a16:creationId xmlns:a16="http://schemas.microsoft.com/office/drawing/2014/main" id="{39CCD07E-A021-39D0-34B0-79AAB7074BE4}"/>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9" name="Rectangle 117">
              <a:extLst>
                <a:ext uri="{FF2B5EF4-FFF2-40B4-BE49-F238E27FC236}">
                  <a16:creationId xmlns:a16="http://schemas.microsoft.com/office/drawing/2014/main" id="{A7786FBD-5C91-D816-5FA2-F85CF60F5CC4}"/>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0" name="Rectangle 118">
              <a:extLst>
                <a:ext uri="{FF2B5EF4-FFF2-40B4-BE49-F238E27FC236}">
                  <a16:creationId xmlns:a16="http://schemas.microsoft.com/office/drawing/2014/main" id="{93AC1C4B-23AA-A410-6A8D-0EA28E103648}"/>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1" name="Rectangle 119">
              <a:extLst>
                <a:ext uri="{FF2B5EF4-FFF2-40B4-BE49-F238E27FC236}">
                  <a16:creationId xmlns:a16="http://schemas.microsoft.com/office/drawing/2014/main" id="{B56E5C80-8B76-20E5-9F2F-E76D5803E56B}"/>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 name="Rectangle 120">
              <a:extLst>
                <a:ext uri="{FF2B5EF4-FFF2-40B4-BE49-F238E27FC236}">
                  <a16:creationId xmlns:a16="http://schemas.microsoft.com/office/drawing/2014/main" id="{0959A0EB-AA4F-9753-5FF1-2D7F109446D8}"/>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 name="Rectangle 122">
              <a:extLst>
                <a:ext uri="{FF2B5EF4-FFF2-40B4-BE49-F238E27FC236}">
                  <a16:creationId xmlns:a16="http://schemas.microsoft.com/office/drawing/2014/main" id="{FC24EC3B-74F3-5CDA-D4C7-ABDB602F4C5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 name="Rectangle 123">
              <a:extLst>
                <a:ext uri="{FF2B5EF4-FFF2-40B4-BE49-F238E27FC236}">
                  <a16:creationId xmlns:a16="http://schemas.microsoft.com/office/drawing/2014/main" id="{FF933C20-05D2-7713-8B2C-EB6FA2E556F4}"/>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5" name="Rectangle 124">
              <a:extLst>
                <a:ext uri="{FF2B5EF4-FFF2-40B4-BE49-F238E27FC236}">
                  <a16:creationId xmlns:a16="http://schemas.microsoft.com/office/drawing/2014/main" id="{F54AE101-1718-3B7B-428F-1DBA37D8BF7E}"/>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 name="Rectangle 125">
              <a:extLst>
                <a:ext uri="{FF2B5EF4-FFF2-40B4-BE49-F238E27FC236}">
                  <a16:creationId xmlns:a16="http://schemas.microsoft.com/office/drawing/2014/main" id="{434134A2-37E0-2E36-A852-74E8F421555E}"/>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 name="Rectangle 126">
              <a:extLst>
                <a:ext uri="{FF2B5EF4-FFF2-40B4-BE49-F238E27FC236}">
                  <a16:creationId xmlns:a16="http://schemas.microsoft.com/office/drawing/2014/main" id="{7E5E1F17-FB45-7489-9D49-4396227783A7}"/>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 name="Rectangle 128">
              <a:extLst>
                <a:ext uri="{FF2B5EF4-FFF2-40B4-BE49-F238E27FC236}">
                  <a16:creationId xmlns:a16="http://schemas.microsoft.com/office/drawing/2014/main" id="{3871D892-FD00-394F-4A0F-59523E634303}"/>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 name="Rectangle 129">
              <a:extLst>
                <a:ext uri="{FF2B5EF4-FFF2-40B4-BE49-F238E27FC236}">
                  <a16:creationId xmlns:a16="http://schemas.microsoft.com/office/drawing/2014/main" id="{D6EC0BF2-DCB2-1032-F773-F301A7601387}"/>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 name="Rectangle 130">
              <a:extLst>
                <a:ext uri="{FF2B5EF4-FFF2-40B4-BE49-F238E27FC236}">
                  <a16:creationId xmlns:a16="http://schemas.microsoft.com/office/drawing/2014/main" id="{E0968024-8AAC-FBDD-D15D-8D2EFA1262E1}"/>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 name="Rectangle 131">
              <a:extLst>
                <a:ext uri="{FF2B5EF4-FFF2-40B4-BE49-F238E27FC236}">
                  <a16:creationId xmlns:a16="http://schemas.microsoft.com/office/drawing/2014/main" id="{EB179BC7-3AC4-8EDA-D122-E703E249FBBF}"/>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2" name="Rectangle 132">
              <a:extLst>
                <a:ext uri="{FF2B5EF4-FFF2-40B4-BE49-F238E27FC236}">
                  <a16:creationId xmlns:a16="http://schemas.microsoft.com/office/drawing/2014/main" id="{F1716EA1-BC41-F294-3D54-51D21BD596B7}"/>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3" name="Rectangle 134">
              <a:extLst>
                <a:ext uri="{FF2B5EF4-FFF2-40B4-BE49-F238E27FC236}">
                  <a16:creationId xmlns:a16="http://schemas.microsoft.com/office/drawing/2014/main" id="{DF6998D3-8FEC-1F8D-29F2-E8515FFFC1F7}"/>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4" name="Rectangle 135">
              <a:extLst>
                <a:ext uri="{FF2B5EF4-FFF2-40B4-BE49-F238E27FC236}">
                  <a16:creationId xmlns:a16="http://schemas.microsoft.com/office/drawing/2014/main" id="{E0AEF9DB-55A7-65B2-37DC-D044A764E4FC}"/>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5" name="Rectangle 136">
              <a:extLst>
                <a:ext uri="{FF2B5EF4-FFF2-40B4-BE49-F238E27FC236}">
                  <a16:creationId xmlns:a16="http://schemas.microsoft.com/office/drawing/2014/main" id="{360EF2F9-8717-C2C3-6008-2BF01A27F2B9}"/>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6" name="Rectangle 137">
              <a:extLst>
                <a:ext uri="{FF2B5EF4-FFF2-40B4-BE49-F238E27FC236}">
                  <a16:creationId xmlns:a16="http://schemas.microsoft.com/office/drawing/2014/main" id="{6A7F7F56-EE04-1A06-D1D0-8EED4C47B5CF}"/>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7" name="Rectangle 138">
              <a:extLst>
                <a:ext uri="{FF2B5EF4-FFF2-40B4-BE49-F238E27FC236}">
                  <a16:creationId xmlns:a16="http://schemas.microsoft.com/office/drawing/2014/main" id="{536AF65E-E00C-8D65-5149-19CBAE4AA033}"/>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8" name="Text Box 146">
              <a:extLst>
                <a:ext uri="{FF2B5EF4-FFF2-40B4-BE49-F238E27FC236}">
                  <a16:creationId xmlns:a16="http://schemas.microsoft.com/office/drawing/2014/main" id="{EAE5DA1C-6396-32BF-93B5-72357AD2A2F8}"/>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9" name="Text Box 147">
              <a:extLst>
                <a:ext uri="{FF2B5EF4-FFF2-40B4-BE49-F238E27FC236}">
                  <a16:creationId xmlns:a16="http://schemas.microsoft.com/office/drawing/2014/main" id="{CD1875CD-61A4-7A01-F044-259D2444C62C}"/>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028" name="Picture 4">
            <a:extLst>
              <a:ext uri="{FF2B5EF4-FFF2-40B4-BE49-F238E27FC236}">
                <a16:creationId xmlns:a16="http://schemas.microsoft.com/office/drawing/2014/main" id="{D10A2C8E-5990-CE51-6E5D-97D7E9F66A1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3395362"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101EC51F-C6C1-C041-0BBD-080D863E1D1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2371620" y="4475475"/>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FA1F89-A67D-4BB3-8C7F-1755E2EF687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550648" y="5248777"/>
            <a:ext cx="617476" cy="640087"/>
          </a:xfrm>
          <a:prstGeom prst="rect">
            <a:avLst/>
          </a:prstGeom>
          <a:noFill/>
          <a:extLst>
            <a:ext uri="{909E8E84-426E-40DD-AFC4-6F175D3DCCD1}">
              <a14:hiddenFill xmlns:a14="http://schemas.microsoft.com/office/drawing/2010/main">
                <a:solidFill>
                  <a:srgbClr val="FFFFFF"/>
                </a:solidFill>
              </a14:hiddenFill>
            </a:ext>
          </a:extLst>
        </p:spPr>
      </p:pic>
      <p:sp>
        <p:nvSpPr>
          <p:cNvPr id="124" name="文本框 123">
            <a:extLst>
              <a:ext uri="{FF2B5EF4-FFF2-40B4-BE49-F238E27FC236}">
                <a16:creationId xmlns:a16="http://schemas.microsoft.com/office/drawing/2014/main" id="{BD6FE519-5DDB-A306-8FF8-55613348CC15}"/>
              </a:ext>
            </a:extLst>
          </p:cNvPr>
          <p:cNvSpPr txBox="1"/>
          <p:nvPr/>
        </p:nvSpPr>
        <p:spPr>
          <a:xfrm>
            <a:off x="5339239" y="1086699"/>
            <a:ext cx="5575193" cy="1015663"/>
          </a:xfrm>
          <a:prstGeom prst="rect">
            <a:avLst/>
          </a:prstGeom>
          <a:noFill/>
        </p:spPr>
        <p:txBody>
          <a:bodyPr wrap="square" rtlCol="0">
            <a:spAutoFit/>
          </a:bodyPr>
          <a:lstStyle/>
          <a:p>
            <a:r>
              <a:rPr kumimoji="1" lang="zh-CN" altLang="en-US" sz="2000" b="1" dirty="0">
                <a:latin typeface="Microsoft YaHei" panose="020B0503020204020204" pitchFamily="34" charset="-122"/>
                <a:ea typeface="Microsoft YaHei" panose="020B0503020204020204" pitchFamily="34" charset="-122"/>
              </a:rPr>
              <a:t>数据结构</a:t>
            </a:r>
            <a:r>
              <a:rPr kumimoji="1" lang="zh-CN" altLang="en-US" sz="2000" dirty="0">
                <a:latin typeface="Microsoft YaHei" panose="020B0503020204020204" pitchFamily="34" charset="-122"/>
                <a:ea typeface="Microsoft YaHei" panose="020B0503020204020204" pitchFamily="34" charset="-122"/>
              </a:rPr>
              <a:t>：迷宫</a:t>
            </a:r>
            <a:r>
              <a:rPr kumimoji="1" lang="en-US" altLang="zh-CN" sz="2000" dirty="0">
                <a:latin typeface="Microsoft YaHei" panose="020B0503020204020204" pitchFamily="34" charset="-122"/>
                <a:ea typeface="Microsoft YaHei" panose="020B0503020204020204" pitchFamily="34" charset="-122"/>
              </a:rPr>
              <a:t>M[1..n,</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1..m],</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][j]=0</a:t>
            </a:r>
            <a:r>
              <a:rPr kumimoji="1" lang="zh-CN" altLang="en-US" sz="2000" dirty="0">
                <a:latin typeface="Microsoft YaHei" panose="020B0503020204020204" pitchFamily="34" charset="-122"/>
                <a:ea typeface="Microsoft YaHei" panose="020B0503020204020204" pitchFamily="34" charset="-122"/>
              </a:rPr>
              <a:t>表示有障碍，</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][j]=1</a:t>
            </a:r>
            <a:r>
              <a:rPr kumimoji="1" lang="zh-CN" altLang="en-US" sz="2000" dirty="0">
                <a:latin typeface="Microsoft YaHei" panose="020B0503020204020204" pitchFamily="34" charset="-122"/>
                <a:ea typeface="Microsoft YaHei" panose="020B0503020204020204" pitchFamily="34" charset="-122"/>
              </a:rPr>
              <a:t>表示位置</a:t>
            </a:r>
            <a:r>
              <a:rPr kumimoji="1" lang="en-US" altLang="zh-CN" sz="2000" dirty="0">
                <a:latin typeface="Microsoft YaHei" panose="020B0503020204020204" pitchFamily="34" charset="-122"/>
                <a:ea typeface="Microsoft YaHei" panose="020B0503020204020204" pitchFamily="34" charset="-122"/>
              </a:rPr>
              <a:t>(</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a:t>
            </a:r>
            <a:r>
              <a:rPr kumimoji="1" lang="zh-CN" altLang="en-US" sz="2000" dirty="0">
                <a:latin typeface="Microsoft YaHei" panose="020B0503020204020204" pitchFamily="34" charset="-122"/>
                <a:ea typeface="Microsoft YaHei" panose="020B0503020204020204" pitchFamily="34" charset="-122"/>
              </a:rPr>
              <a:t>可通过，而</a:t>
            </a:r>
            <a:r>
              <a:rPr kumimoji="1" lang="en-US" altLang="zh-CN" sz="2000" dirty="0">
                <a:latin typeface="Microsoft YaHei" panose="020B0503020204020204" pitchFamily="34" charset="-122"/>
                <a:ea typeface="Microsoft YaHei" panose="020B0503020204020204" pitchFamily="34" charset="-122"/>
              </a:rPr>
              <a:t>M[</a:t>
            </a:r>
            <a:r>
              <a:rPr kumimoji="1" lang="en-US" altLang="zh-CN" sz="2000" dirty="0" err="1">
                <a:latin typeface="Microsoft YaHei" panose="020B0503020204020204" pitchFamily="34" charset="-122"/>
                <a:ea typeface="Microsoft YaHei" panose="020B0503020204020204" pitchFamily="34" charset="-122"/>
              </a:rPr>
              <a:t>i</a:t>
            </a:r>
            <a:r>
              <a:rPr kumimoji="1" lang="en-US" altLang="zh-CN" sz="2000" dirty="0">
                <a:latin typeface="Microsoft YaHei" panose="020B0503020204020204" pitchFamily="34" charset="-122"/>
                <a:ea typeface="Microsoft YaHei" panose="020B0503020204020204" pitchFamily="34" charset="-122"/>
              </a:rPr>
              <a:t>][j]=2</a:t>
            </a:r>
            <a:r>
              <a:rPr kumimoji="1" lang="zh-CN" altLang="en-US" sz="2000" dirty="0">
                <a:latin typeface="Microsoft YaHei" panose="020B0503020204020204" pitchFamily="34" charset="-122"/>
                <a:ea typeface="Microsoft YaHei" panose="020B0503020204020204" pitchFamily="34" charset="-122"/>
              </a:rPr>
              <a:t>表示位置上有怪物出没！</a:t>
            </a:r>
          </a:p>
        </p:txBody>
      </p:sp>
      <p:pic>
        <p:nvPicPr>
          <p:cNvPr id="125" name="Picture 4">
            <a:extLst>
              <a:ext uri="{FF2B5EF4-FFF2-40B4-BE49-F238E27FC236}">
                <a16:creationId xmlns:a16="http://schemas.microsoft.com/office/drawing/2014/main" id="{861CE6EB-FA85-EA89-3076-EA5AE7503A4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4400068"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2C44D6-EF5B-7797-79ED-E488C533E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729" y="1997517"/>
            <a:ext cx="1093028" cy="157693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713512F-8ABB-0019-4F51-D5A73AA883E4}"/>
              </a:ext>
            </a:extLst>
          </p:cNvPr>
          <p:cNvSpPr txBox="1"/>
          <p:nvPr/>
        </p:nvSpPr>
        <p:spPr>
          <a:xfrm>
            <a:off x="5382275" y="2260364"/>
            <a:ext cx="6171915" cy="369332"/>
          </a:xfrm>
          <a:prstGeom prst="rect">
            <a:avLst/>
          </a:prstGeom>
          <a:solidFill>
            <a:srgbClr val="009999"/>
          </a:solid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rPr>
              <a:t>思路</a:t>
            </a:r>
            <a:r>
              <a:rPr kumimoji="1" lang="zh-CN" altLang="en-US" dirty="0">
                <a:solidFill>
                  <a:schemeClr val="bg1"/>
                </a:solidFill>
                <a:latin typeface="Microsoft YaHei" panose="020B0503020204020204" pitchFamily="34" charset="-122"/>
                <a:ea typeface="Microsoft YaHei" panose="020B0503020204020204" pitchFamily="34" charset="-122"/>
              </a:rPr>
              <a:t>：将迷宫转换为有向图，但区分有怪物和无怪物的位置！</a:t>
            </a:r>
          </a:p>
        </p:txBody>
      </p:sp>
      <p:sp>
        <p:nvSpPr>
          <p:cNvPr id="6" name="Rectangle 53">
            <a:extLst>
              <a:ext uri="{FF2B5EF4-FFF2-40B4-BE49-F238E27FC236}">
                <a16:creationId xmlns:a16="http://schemas.microsoft.com/office/drawing/2014/main" id="{B16EBFD6-50BB-DF38-DB2E-E2AAFDFCB520}"/>
              </a:ext>
            </a:extLst>
          </p:cNvPr>
          <p:cNvSpPr>
            <a:spLocks noChangeArrowheads="1"/>
          </p:cNvSpPr>
          <p:nvPr/>
        </p:nvSpPr>
        <p:spPr bwMode="auto">
          <a:xfrm>
            <a:off x="7146139" y="33356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 name="Rectangle 58">
            <a:extLst>
              <a:ext uri="{FF2B5EF4-FFF2-40B4-BE49-F238E27FC236}">
                <a16:creationId xmlns:a16="http://schemas.microsoft.com/office/drawing/2014/main" id="{271B4B29-7B8A-BA2B-EB05-D7CBFD8BD122}"/>
              </a:ext>
            </a:extLst>
          </p:cNvPr>
          <p:cNvSpPr>
            <a:spLocks noChangeArrowheads="1"/>
          </p:cNvSpPr>
          <p:nvPr/>
        </p:nvSpPr>
        <p:spPr bwMode="auto">
          <a:xfrm>
            <a:off x="7481041" y="2992947"/>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8" name="Rectangle 59">
            <a:extLst>
              <a:ext uri="{FF2B5EF4-FFF2-40B4-BE49-F238E27FC236}">
                <a16:creationId xmlns:a16="http://schemas.microsoft.com/office/drawing/2014/main" id="{90BD91B6-B766-21C5-95B9-C46CDC83E54A}"/>
              </a:ext>
            </a:extLst>
          </p:cNvPr>
          <p:cNvSpPr>
            <a:spLocks noChangeArrowheads="1"/>
          </p:cNvSpPr>
          <p:nvPr/>
        </p:nvSpPr>
        <p:spPr bwMode="auto">
          <a:xfrm>
            <a:off x="7481041" y="3335615"/>
            <a:ext cx="334902" cy="342668"/>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 name="Rectangle 60">
            <a:extLst>
              <a:ext uri="{FF2B5EF4-FFF2-40B4-BE49-F238E27FC236}">
                <a16:creationId xmlns:a16="http://schemas.microsoft.com/office/drawing/2014/main" id="{993DD7B3-6E3D-A92E-7C11-2E556E15320E}"/>
              </a:ext>
            </a:extLst>
          </p:cNvPr>
          <p:cNvSpPr>
            <a:spLocks noChangeArrowheads="1"/>
          </p:cNvSpPr>
          <p:nvPr/>
        </p:nvSpPr>
        <p:spPr bwMode="auto">
          <a:xfrm>
            <a:off x="7481041" y="3678283"/>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 name="Rectangle 65">
            <a:extLst>
              <a:ext uri="{FF2B5EF4-FFF2-40B4-BE49-F238E27FC236}">
                <a16:creationId xmlns:a16="http://schemas.microsoft.com/office/drawing/2014/main" id="{27D8794D-921F-E1B1-26C0-D9164CB21508}"/>
              </a:ext>
            </a:extLst>
          </p:cNvPr>
          <p:cNvSpPr>
            <a:spLocks noChangeArrowheads="1"/>
          </p:cNvSpPr>
          <p:nvPr/>
        </p:nvSpPr>
        <p:spPr bwMode="auto">
          <a:xfrm>
            <a:off x="7815943" y="33356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3" name="椭圆 12">
            <a:extLst>
              <a:ext uri="{FF2B5EF4-FFF2-40B4-BE49-F238E27FC236}">
                <a16:creationId xmlns:a16="http://schemas.microsoft.com/office/drawing/2014/main" id="{22F73368-BD0D-E013-8907-7EF2F9F2FE2C}"/>
              </a:ext>
            </a:extLst>
          </p:cNvPr>
          <p:cNvSpPr/>
          <p:nvPr/>
        </p:nvSpPr>
        <p:spPr>
          <a:xfrm>
            <a:off x="9848549" y="3495418"/>
            <a:ext cx="114300" cy="1143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BC55220F-6273-0327-EACB-23030780F0A1}"/>
              </a:ext>
            </a:extLst>
          </p:cNvPr>
          <p:cNvSpPr/>
          <p:nvPr/>
        </p:nvSpPr>
        <p:spPr>
          <a:xfrm>
            <a:off x="9391349" y="3508118"/>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E74EDDD9-A2CF-DFA3-9FB2-D32C3A289CAE}"/>
              </a:ext>
            </a:extLst>
          </p:cNvPr>
          <p:cNvSpPr/>
          <p:nvPr/>
        </p:nvSpPr>
        <p:spPr>
          <a:xfrm>
            <a:off x="10269173" y="3495418"/>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6" name="曲线连接符 1035">
            <a:extLst>
              <a:ext uri="{FF2B5EF4-FFF2-40B4-BE49-F238E27FC236}">
                <a16:creationId xmlns:a16="http://schemas.microsoft.com/office/drawing/2014/main" id="{DD27764D-AACA-F045-20F5-CF60A730C689}"/>
              </a:ext>
            </a:extLst>
          </p:cNvPr>
          <p:cNvCxnSpPr>
            <a:cxnSpLocks/>
            <a:stCxn id="14" idx="4"/>
            <a:endCxn id="13" idx="4"/>
          </p:cNvCxnSpPr>
          <p:nvPr/>
        </p:nvCxnSpPr>
        <p:spPr>
          <a:xfrm rot="5400000" flipH="1" flipV="1">
            <a:off x="9670749" y="3387468"/>
            <a:ext cx="12700" cy="457200"/>
          </a:xfrm>
          <a:prstGeom prst="curvedConnector3">
            <a:avLst>
              <a:gd name="adj1" fmla="val -864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4" name="曲线连接符 1043">
            <a:extLst>
              <a:ext uri="{FF2B5EF4-FFF2-40B4-BE49-F238E27FC236}">
                <a16:creationId xmlns:a16="http://schemas.microsoft.com/office/drawing/2014/main" id="{F22B0776-74E4-766C-2760-51DADA876520}"/>
              </a:ext>
            </a:extLst>
          </p:cNvPr>
          <p:cNvCxnSpPr>
            <a:cxnSpLocks/>
            <a:stCxn id="13" idx="1"/>
            <a:endCxn id="14" idx="0"/>
          </p:cNvCxnSpPr>
          <p:nvPr/>
        </p:nvCxnSpPr>
        <p:spPr>
          <a:xfrm rot="16200000" flipV="1">
            <a:off x="9654875" y="3301743"/>
            <a:ext cx="4039" cy="416789"/>
          </a:xfrm>
          <a:prstGeom prst="curvedConnector3">
            <a:avLst>
              <a:gd name="adj1" fmla="val 378167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9" name="曲线连接符 1048">
            <a:extLst>
              <a:ext uri="{FF2B5EF4-FFF2-40B4-BE49-F238E27FC236}">
                <a16:creationId xmlns:a16="http://schemas.microsoft.com/office/drawing/2014/main" id="{BAE5B69D-44B6-5AD6-7F33-7A3A2B06DB61}"/>
              </a:ext>
            </a:extLst>
          </p:cNvPr>
          <p:cNvCxnSpPr>
            <a:cxnSpLocks/>
            <a:stCxn id="13" idx="7"/>
            <a:endCxn id="16" idx="0"/>
          </p:cNvCxnSpPr>
          <p:nvPr/>
        </p:nvCxnSpPr>
        <p:spPr>
          <a:xfrm rot="5400000" flipH="1" flipV="1">
            <a:off x="10127847" y="3313682"/>
            <a:ext cx="16739" cy="380213"/>
          </a:xfrm>
          <a:prstGeom prst="curvedConnector3">
            <a:avLst>
              <a:gd name="adj1" fmla="val 63589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53" name="曲线连接符 1052">
            <a:extLst>
              <a:ext uri="{FF2B5EF4-FFF2-40B4-BE49-F238E27FC236}">
                <a16:creationId xmlns:a16="http://schemas.microsoft.com/office/drawing/2014/main" id="{85AC5A3C-8116-358F-B581-5A9FEF9C8F7B}"/>
              </a:ext>
            </a:extLst>
          </p:cNvPr>
          <p:cNvCxnSpPr>
            <a:cxnSpLocks/>
            <a:stCxn id="16" idx="4"/>
            <a:endCxn id="13" idx="4"/>
          </p:cNvCxnSpPr>
          <p:nvPr/>
        </p:nvCxnSpPr>
        <p:spPr>
          <a:xfrm rot="5400000">
            <a:off x="10116011" y="3399406"/>
            <a:ext cx="12700" cy="420624"/>
          </a:xfrm>
          <a:prstGeom prst="curvedConnector3">
            <a:avLst>
              <a:gd name="adj1" fmla="val 116202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67" name="右箭头 1066">
            <a:extLst>
              <a:ext uri="{FF2B5EF4-FFF2-40B4-BE49-F238E27FC236}">
                <a16:creationId xmlns:a16="http://schemas.microsoft.com/office/drawing/2014/main" id="{8DDB0F45-7AA7-26C2-702F-228E0C4452C8}"/>
              </a:ext>
            </a:extLst>
          </p:cNvPr>
          <p:cNvSpPr/>
          <p:nvPr/>
        </p:nvSpPr>
        <p:spPr>
          <a:xfrm>
            <a:off x="8499295" y="3378661"/>
            <a:ext cx="676656" cy="373213"/>
          </a:xfrm>
          <a:prstGeom prst="rightArrow">
            <a:avLst/>
          </a:prstGeom>
          <a:solidFill>
            <a:srgbClr val="51AD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8" name="文本框 1067">
            <a:extLst>
              <a:ext uri="{FF2B5EF4-FFF2-40B4-BE49-F238E27FC236}">
                <a16:creationId xmlns:a16="http://schemas.microsoft.com/office/drawing/2014/main" id="{ED469670-19A1-65F7-C326-E1FEBED3EB41}"/>
              </a:ext>
            </a:extLst>
          </p:cNvPr>
          <p:cNvSpPr txBox="1"/>
          <p:nvPr/>
        </p:nvSpPr>
        <p:spPr>
          <a:xfrm>
            <a:off x="10556453" y="3033753"/>
            <a:ext cx="1439002" cy="923330"/>
          </a:xfrm>
          <a:prstGeom prst="rect">
            <a:avLst/>
          </a:prstGeom>
          <a:noFill/>
        </p:spPr>
        <p:txBody>
          <a:bodyPr wrap="square" rtlCol="0">
            <a:spAutoFit/>
          </a:bodyPr>
          <a:lstStyle/>
          <a:p>
            <a:r>
              <a:rPr kumimoji="1" lang="zh-CN" altLang="en-US" dirty="0"/>
              <a:t>设所有入边与出边的权重为</a:t>
            </a:r>
            <a:r>
              <a:rPr kumimoji="1" lang="en-US" altLang="zh-CN" dirty="0"/>
              <a:t>1</a:t>
            </a:r>
            <a:endParaRPr kumimoji="1" lang="zh-CN" altLang="en-US" dirty="0"/>
          </a:p>
        </p:txBody>
      </p:sp>
      <p:sp>
        <p:nvSpPr>
          <p:cNvPr id="1069" name="Rectangle 53">
            <a:extLst>
              <a:ext uri="{FF2B5EF4-FFF2-40B4-BE49-F238E27FC236}">
                <a16:creationId xmlns:a16="http://schemas.microsoft.com/office/drawing/2014/main" id="{020D8A5E-6BF9-060C-A586-B3A84E0E75F2}"/>
              </a:ext>
            </a:extLst>
          </p:cNvPr>
          <p:cNvSpPr>
            <a:spLocks noChangeArrowheads="1"/>
          </p:cNvSpPr>
          <p:nvPr/>
        </p:nvSpPr>
        <p:spPr bwMode="auto">
          <a:xfrm>
            <a:off x="7158899" y="47230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0" name="Rectangle 58">
            <a:extLst>
              <a:ext uri="{FF2B5EF4-FFF2-40B4-BE49-F238E27FC236}">
                <a16:creationId xmlns:a16="http://schemas.microsoft.com/office/drawing/2014/main" id="{6CCC970A-DFFE-DFB0-3053-A72D84425A00}"/>
              </a:ext>
            </a:extLst>
          </p:cNvPr>
          <p:cNvSpPr>
            <a:spLocks noChangeArrowheads="1"/>
          </p:cNvSpPr>
          <p:nvPr/>
        </p:nvSpPr>
        <p:spPr bwMode="auto">
          <a:xfrm>
            <a:off x="7493801" y="4380347"/>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1" name="Rectangle 59">
            <a:extLst>
              <a:ext uri="{FF2B5EF4-FFF2-40B4-BE49-F238E27FC236}">
                <a16:creationId xmlns:a16="http://schemas.microsoft.com/office/drawing/2014/main" id="{CD32025F-5495-6529-663E-F2EB6376D97E}"/>
              </a:ext>
            </a:extLst>
          </p:cNvPr>
          <p:cNvSpPr>
            <a:spLocks noChangeArrowheads="1"/>
          </p:cNvSpPr>
          <p:nvPr/>
        </p:nvSpPr>
        <p:spPr bwMode="auto">
          <a:xfrm>
            <a:off x="7493801" y="4723015"/>
            <a:ext cx="334902" cy="342668"/>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2" name="Rectangle 60">
            <a:extLst>
              <a:ext uri="{FF2B5EF4-FFF2-40B4-BE49-F238E27FC236}">
                <a16:creationId xmlns:a16="http://schemas.microsoft.com/office/drawing/2014/main" id="{86E0F05C-683B-C778-0923-0BEC3D5CD668}"/>
              </a:ext>
            </a:extLst>
          </p:cNvPr>
          <p:cNvSpPr>
            <a:spLocks noChangeArrowheads="1"/>
          </p:cNvSpPr>
          <p:nvPr/>
        </p:nvSpPr>
        <p:spPr bwMode="auto">
          <a:xfrm>
            <a:off x="7493801" y="5065683"/>
            <a:ext cx="334902" cy="342668"/>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73" name="Rectangle 65">
            <a:extLst>
              <a:ext uri="{FF2B5EF4-FFF2-40B4-BE49-F238E27FC236}">
                <a16:creationId xmlns:a16="http://schemas.microsoft.com/office/drawing/2014/main" id="{7DCD4B5D-A8DD-07C4-803B-F6810B6981F6}"/>
              </a:ext>
            </a:extLst>
          </p:cNvPr>
          <p:cNvSpPr>
            <a:spLocks noChangeArrowheads="1"/>
          </p:cNvSpPr>
          <p:nvPr/>
        </p:nvSpPr>
        <p:spPr bwMode="auto">
          <a:xfrm>
            <a:off x="7828703" y="4723015"/>
            <a:ext cx="334902" cy="342668"/>
          </a:xfrm>
          <a:prstGeom prst="rect">
            <a:avLst/>
          </a:prstGeom>
          <a:solidFill>
            <a:schemeClr val="accent6">
              <a:lumMod val="20000"/>
              <a:lumOff val="80000"/>
            </a:schemeClr>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8" name="右箭头 1087">
            <a:extLst>
              <a:ext uri="{FF2B5EF4-FFF2-40B4-BE49-F238E27FC236}">
                <a16:creationId xmlns:a16="http://schemas.microsoft.com/office/drawing/2014/main" id="{17BB4943-C50F-2B10-EA02-C54FAB5450AB}"/>
              </a:ext>
            </a:extLst>
          </p:cNvPr>
          <p:cNvSpPr/>
          <p:nvPr/>
        </p:nvSpPr>
        <p:spPr>
          <a:xfrm>
            <a:off x="8512055" y="4766061"/>
            <a:ext cx="676656" cy="373213"/>
          </a:xfrm>
          <a:prstGeom prst="rightArrow">
            <a:avLst/>
          </a:prstGeom>
          <a:solidFill>
            <a:srgbClr val="51AD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9" name="文本框 1088">
            <a:extLst>
              <a:ext uri="{FF2B5EF4-FFF2-40B4-BE49-F238E27FC236}">
                <a16:creationId xmlns:a16="http://schemas.microsoft.com/office/drawing/2014/main" id="{14BF49F6-8574-58CD-7872-6A515A8527D6}"/>
              </a:ext>
            </a:extLst>
          </p:cNvPr>
          <p:cNvSpPr txBox="1"/>
          <p:nvPr/>
        </p:nvSpPr>
        <p:spPr>
          <a:xfrm>
            <a:off x="10596645" y="4432793"/>
            <a:ext cx="1439002" cy="1200329"/>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添加一个“</a:t>
            </a:r>
            <a:r>
              <a:rPr kumimoji="1" lang="zh-CN" altLang="en-US" dirty="0">
                <a:solidFill>
                  <a:srgbClr val="0000FF"/>
                </a:solidFill>
                <a:latin typeface="Microsoft YaHei" panose="020B0503020204020204" pitchFamily="34" charset="-122"/>
                <a:ea typeface="Microsoft YaHei" panose="020B0503020204020204" pitchFamily="34" charset="-122"/>
              </a:rPr>
              <a:t>虚</a:t>
            </a:r>
            <a:r>
              <a:rPr kumimoji="1" lang="zh-CN" altLang="en-US" dirty="0">
                <a:latin typeface="Microsoft YaHei" panose="020B0503020204020204" pitchFamily="34" charset="-122"/>
                <a:ea typeface="Microsoft YaHei" panose="020B0503020204020204" pitchFamily="34" charset="-122"/>
              </a:rPr>
              <a:t>”结点，</a:t>
            </a:r>
            <a:r>
              <a:rPr kumimoji="1" lang="zh-CN" altLang="en-US" dirty="0">
                <a:solidFill>
                  <a:srgbClr val="C00000"/>
                </a:solidFill>
                <a:latin typeface="Microsoft YaHei" panose="020B0503020204020204" pitchFamily="34" charset="-122"/>
                <a:ea typeface="Microsoft YaHei" panose="020B0503020204020204" pitchFamily="34" charset="-122"/>
              </a:rPr>
              <a:t>保持所有边的权重为</a:t>
            </a:r>
            <a:r>
              <a:rPr kumimoji="1" lang="en-US" altLang="zh-CN" dirty="0">
                <a:solidFill>
                  <a:srgbClr val="C00000"/>
                </a:solidFill>
                <a:latin typeface="Microsoft YaHei" panose="020B0503020204020204" pitchFamily="34" charset="-122"/>
                <a:ea typeface="Microsoft YaHei" panose="020B0503020204020204" pitchFamily="34" charset="-122"/>
              </a:rPr>
              <a:t>1</a:t>
            </a:r>
            <a:r>
              <a:rPr kumimoji="1" lang="zh-CN" altLang="en-US" dirty="0">
                <a:solidFill>
                  <a:srgbClr val="C00000"/>
                </a:solidFill>
                <a:latin typeface="Microsoft YaHei" panose="020B0503020204020204" pitchFamily="34" charset="-122"/>
                <a:ea typeface="Microsoft YaHei" panose="020B0503020204020204" pitchFamily="34" charset="-122"/>
              </a:rPr>
              <a:t>！</a:t>
            </a:r>
          </a:p>
        </p:txBody>
      </p:sp>
      <p:sp>
        <p:nvSpPr>
          <p:cNvPr id="1090" name="文本框 1089">
            <a:extLst>
              <a:ext uri="{FF2B5EF4-FFF2-40B4-BE49-F238E27FC236}">
                <a16:creationId xmlns:a16="http://schemas.microsoft.com/office/drawing/2014/main" id="{7A929723-44F9-15DA-A41F-3B97B3E49881}"/>
              </a:ext>
            </a:extLst>
          </p:cNvPr>
          <p:cNvSpPr txBox="1"/>
          <p:nvPr/>
        </p:nvSpPr>
        <p:spPr>
          <a:xfrm>
            <a:off x="5271631" y="3304402"/>
            <a:ext cx="1821332" cy="369332"/>
          </a:xfrm>
          <a:prstGeom prst="rect">
            <a:avLst/>
          </a:prstGeom>
          <a:noFill/>
        </p:spPr>
        <p:txBody>
          <a:bodyPr wrap="none" rtlCol="0">
            <a:spAutoFit/>
          </a:bodyPr>
          <a:lstStyle/>
          <a:p>
            <a:r>
              <a:rPr kumimoji="1" lang="zh-CN" altLang="en-US" dirty="0"/>
              <a:t>中间位置无怪物</a:t>
            </a:r>
          </a:p>
        </p:txBody>
      </p:sp>
      <p:sp>
        <p:nvSpPr>
          <p:cNvPr id="1091" name="文本框 1090">
            <a:extLst>
              <a:ext uri="{FF2B5EF4-FFF2-40B4-BE49-F238E27FC236}">
                <a16:creationId xmlns:a16="http://schemas.microsoft.com/office/drawing/2014/main" id="{D0760856-4863-81BB-025D-CD9EDF48C271}"/>
              </a:ext>
            </a:extLst>
          </p:cNvPr>
          <p:cNvSpPr txBox="1"/>
          <p:nvPr/>
        </p:nvSpPr>
        <p:spPr>
          <a:xfrm>
            <a:off x="5296379" y="4698152"/>
            <a:ext cx="1800493" cy="369332"/>
          </a:xfrm>
          <a:prstGeom prst="rect">
            <a:avLst/>
          </a:prstGeom>
          <a:noFill/>
        </p:spPr>
        <p:txBody>
          <a:bodyPr wrap="none" rtlCol="0">
            <a:spAutoFit/>
          </a:bodyPr>
          <a:lstStyle/>
          <a:p>
            <a:r>
              <a:rPr kumimoji="1" lang="zh-CN" altLang="en-US" dirty="0"/>
              <a:t>中间位置有怪物</a:t>
            </a:r>
          </a:p>
        </p:txBody>
      </p:sp>
      <p:sp>
        <p:nvSpPr>
          <p:cNvPr id="1092" name="椭圆 1091">
            <a:extLst>
              <a:ext uri="{FF2B5EF4-FFF2-40B4-BE49-F238E27FC236}">
                <a16:creationId xmlns:a16="http://schemas.microsoft.com/office/drawing/2014/main" id="{90229281-C524-21AF-379F-E3AE9D8A390E}"/>
              </a:ext>
            </a:extLst>
          </p:cNvPr>
          <p:cNvSpPr/>
          <p:nvPr/>
        </p:nvSpPr>
        <p:spPr>
          <a:xfrm>
            <a:off x="9848549" y="3144898"/>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3" name="椭圆 1092">
            <a:extLst>
              <a:ext uri="{FF2B5EF4-FFF2-40B4-BE49-F238E27FC236}">
                <a16:creationId xmlns:a16="http://schemas.microsoft.com/office/drawing/2014/main" id="{F32F05EB-6C6C-F7D6-3975-9345FCC6A01C}"/>
              </a:ext>
            </a:extLst>
          </p:cNvPr>
          <p:cNvSpPr/>
          <p:nvPr/>
        </p:nvSpPr>
        <p:spPr>
          <a:xfrm>
            <a:off x="9848549" y="3855082"/>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09" name="Picture 4">
            <a:extLst>
              <a:ext uri="{FF2B5EF4-FFF2-40B4-BE49-F238E27FC236}">
                <a16:creationId xmlns:a16="http://schemas.microsoft.com/office/drawing/2014/main" id="{D4573921-46EB-1565-049B-C02D99611FA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7491432" y="4769702"/>
            <a:ext cx="353937" cy="272164"/>
          </a:xfrm>
          <a:prstGeom prst="rect">
            <a:avLst/>
          </a:prstGeom>
          <a:noFill/>
          <a:extLst>
            <a:ext uri="{909E8E84-426E-40DD-AFC4-6F175D3DCCD1}">
              <a14:hiddenFill xmlns:a14="http://schemas.microsoft.com/office/drawing/2010/main">
                <a:solidFill>
                  <a:srgbClr val="FFFFFF"/>
                </a:solidFill>
              </a14:hiddenFill>
            </a:ext>
          </a:extLst>
        </p:spPr>
      </p:pic>
      <p:sp>
        <p:nvSpPr>
          <p:cNvPr id="1110" name="文本框 1109">
            <a:extLst>
              <a:ext uri="{FF2B5EF4-FFF2-40B4-BE49-F238E27FC236}">
                <a16:creationId xmlns:a16="http://schemas.microsoft.com/office/drawing/2014/main" id="{FA4BCCB0-DA30-90DE-1CDA-0FBDF26FB17B}"/>
              </a:ext>
            </a:extLst>
          </p:cNvPr>
          <p:cNvSpPr txBox="1"/>
          <p:nvPr/>
        </p:nvSpPr>
        <p:spPr>
          <a:xfrm>
            <a:off x="2055752" y="5867869"/>
            <a:ext cx="8951771" cy="707886"/>
          </a:xfrm>
          <a:prstGeom prst="rect">
            <a:avLst/>
          </a:prstGeom>
          <a:noFill/>
        </p:spPr>
        <p:txBody>
          <a:bodyPr wrap="square" rtlCol="0">
            <a:spAutoFit/>
          </a:bodyPr>
          <a:lstStyle/>
          <a:p>
            <a:r>
              <a:rPr kumimoji="1" lang="zh-CN" altLang="en-US" sz="2000" b="1" dirty="0">
                <a:solidFill>
                  <a:srgbClr val="0070C0"/>
                </a:solidFill>
                <a:latin typeface="Microsoft YaHei" panose="020B0503020204020204" pitchFamily="34" charset="-122"/>
                <a:ea typeface="Microsoft YaHei" panose="020B0503020204020204" pitchFamily="34" charset="-122"/>
              </a:rPr>
              <a:t>思考</a:t>
            </a:r>
            <a:r>
              <a:rPr kumimoji="1" lang="zh-CN" altLang="en-US" sz="2000" dirty="0">
                <a:latin typeface="Microsoft YaHei" panose="020B0503020204020204" pitchFamily="34" charset="-122"/>
                <a:ea typeface="Microsoft YaHei" panose="020B0503020204020204" pitchFamily="34" charset="-122"/>
              </a:rPr>
              <a:t>：怪物一旦被赶走就不在了，也就是说图的</a:t>
            </a:r>
            <a:r>
              <a:rPr kumimoji="1" lang="zh-CN" altLang="en-US" sz="2000" dirty="0">
                <a:solidFill>
                  <a:srgbClr val="C00000"/>
                </a:solidFill>
                <a:latin typeface="Microsoft YaHei" panose="020B0503020204020204" pitchFamily="34" charset="-122"/>
                <a:ea typeface="Microsoft YaHei" panose="020B0503020204020204" pitchFamily="34" charset="-122"/>
              </a:rPr>
              <a:t>结点数和边数</a:t>
            </a:r>
            <a:r>
              <a:rPr kumimoji="1" lang="zh-CN" altLang="en-US" sz="2000" dirty="0">
                <a:latin typeface="Microsoft YaHei" panose="020B0503020204020204" pitchFamily="34" charset="-122"/>
                <a:ea typeface="Microsoft YaHei" panose="020B0503020204020204" pitchFamily="34" charset="-122"/>
              </a:rPr>
              <a:t>可能会变化，那么在寻找最短路径的过程中，需不需要考虑位置上的怪物被赶走后的情况？</a:t>
            </a:r>
          </a:p>
        </p:txBody>
      </p:sp>
      <p:grpSp>
        <p:nvGrpSpPr>
          <p:cNvPr id="1085" name="组合 1084">
            <a:extLst>
              <a:ext uri="{FF2B5EF4-FFF2-40B4-BE49-F238E27FC236}">
                <a16:creationId xmlns:a16="http://schemas.microsoft.com/office/drawing/2014/main" id="{9B5109AE-75D5-3D48-D71F-32AC7B2C2C71}"/>
              </a:ext>
            </a:extLst>
          </p:cNvPr>
          <p:cNvGrpSpPr/>
          <p:nvPr/>
        </p:nvGrpSpPr>
        <p:grpSpPr>
          <a:xfrm>
            <a:off x="9379157" y="4540882"/>
            <a:ext cx="992124" cy="824484"/>
            <a:chOff x="9379157" y="4540882"/>
            <a:chExt cx="992124" cy="824484"/>
          </a:xfrm>
        </p:grpSpPr>
        <p:sp>
          <p:nvSpPr>
            <p:cNvPr id="1100" name="椭圆 1099">
              <a:extLst>
                <a:ext uri="{FF2B5EF4-FFF2-40B4-BE49-F238E27FC236}">
                  <a16:creationId xmlns:a16="http://schemas.microsoft.com/office/drawing/2014/main" id="{1A3BD4C1-56EC-A158-5A40-FA00DEBB9E95}"/>
                </a:ext>
              </a:extLst>
            </p:cNvPr>
            <p:cNvSpPr/>
            <p:nvPr/>
          </p:nvSpPr>
          <p:spPr>
            <a:xfrm>
              <a:off x="9836357" y="4891402"/>
              <a:ext cx="114300" cy="11430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1" name="椭圆 1100">
              <a:extLst>
                <a:ext uri="{FF2B5EF4-FFF2-40B4-BE49-F238E27FC236}">
                  <a16:creationId xmlns:a16="http://schemas.microsoft.com/office/drawing/2014/main" id="{0DF1934D-433D-5176-5F24-4461F2FC6356}"/>
                </a:ext>
              </a:extLst>
            </p:cNvPr>
            <p:cNvSpPr/>
            <p:nvPr/>
          </p:nvSpPr>
          <p:spPr>
            <a:xfrm>
              <a:off x="9379157" y="4904102"/>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2" name="椭圆 1101">
              <a:extLst>
                <a:ext uri="{FF2B5EF4-FFF2-40B4-BE49-F238E27FC236}">
                  <a16:creationId xmlns:a16="http://schemas.microsoft.com/office/drawing/2014/main" id="{870CCFB3-D9F5-2EAB-3A72-979B677E9F42}"/>
                </a:ext>
              </a:extLst>
            </p:cNvPr>
            <p:cNvSpPr/>
            <p:nvPr/>
          </p:nvSpPr>
          <p:spPr>
            <a:xfrm>
              <a:off x="10256981" y="4891402"/>
              <a:ext cx="114300" cy="1143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03" name="曲线连接符 1102">
              <a:extLst>
                <a:ext uri="{FF2B5EF4-FFF2-40B4-BE49-F238E27FC236}">
                  <a16:creationId xmlns:a16="http://schemas.microsoft.com/office/drawing/2014/main" id="{9FB76A1B-27EF-39FC-1B8D-993A7C63462D}"/>
                </a:ext>
              </a:extLst>
            </p:cNvPr>
            <p:cNvCxnSpPr>
              <a:cxnSpLocks/>
              <a:stCxn id="1101" idx="4"/>
              <a:endCxn id="1100" idx="4"/>
            </p:cNvCxnSpPr>
            <p:nvPr/>
          </p:nvCxnSpPr>
          <p:spPr>
            <a:xfrm rot="5400000" flipH="1" flipV="1">
              <a:off x="9658557" y="4783452"/>
              <a:ext cx="12700" cy="457200"/>
            </a:xfrm>
            <a:prstGeom prst="curvedConnector3">
              <a:avLst>
                <a:gd name="adj1" fmla="val -864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06" name="曲线连接符 1105">
              <a:extLst>
                <a:ext uri="{FF2B5EF4-FFF2-40B4-BE49-F238E27FC236}">
                  <a16:creationId xmlns:a16="http://schemas.microsoft.com/office/drawing/2014/main" id="{39B296D3-2E57-ED89-406A-62A0F2E6A008}"/>
                </a:ext>
              </a:extLst>
            </p:cNvPr>
            <p:cNvCxnSpPr>
              <a:cxnSpLocks/>
              <a:stCxn id="1102" idx="4"/>
              <a:endCxn id="1100" idx="5"/>
            </p:cNvCxnSpPr>
            <p:nvPr/>
          </p:nvCxnSpPr>
          <p:spPr>
            <a:xfrm rot="5400000" flipH="1">
              <a:off x="10115655" y="4807227"/>
              <a:ext cx="16739" cy="380213"/>
            </a:xfrm>
            <a:prstGeom prst="curvedConnector3">
              <a:avLst>
                <a:gd name="adj1" fmla="val -81249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07" name="椭圆 1106">
              <a:extLst>
                <a:ext uri="{FF2B5EF4-FFF2-40B4-BE49-F238E27FC236}">
                  <a16:creationId xmlns:a16="http://schemas.microsoft.com/office/drawing/2014/main" id="{9E09A136-9AE8-0513-023A-FCA7179C97BC}"/>
                </a:ext>
              </a:extLst>
            </p:cNvPr>
            <p:cNvSpPr/>
            <p:nvPr/>
          </p:nvSpPr>
          <p:spPr>
            <a:xfrm>
              <a:off x="9836357" y="4540882"/>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8" name="椭圆 1107">
              <a:extLst>
                <a:ext uri="{FF2B5EF4-FFF2-40B4-BE49-F238E27FC236}">
                  <a16:creationId xmlns:a16="http://schemas.microsoft.com/office/drawing/2014/main" id="{BA0A0751-3CDD-4822-1D52-C91CC7904A28}"/>
                </a:ext>
              </a:extLst>
            </p:cNvPr>
            <p:cNvSpPr/>
            <p:nvPr/>
          </p:nvSpPr>
          <p:spPr>
            <a:xfrm>
              <a:off x="9836357" y="5251066"/>
              <a:ext cx="114300" cy="1143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CBEAEC13-332F-5CE3-7A5F-44E47EF67794}"/>
                </a:ext>
              </a:extLst>
            </p:cNvPr>
            <p:cNvSpPr/>
            <p:nvPr/>
          </p:nvSpPr>
          <p:spPr>
            <a:xfrm>
              <a:off x="9838291" y="4650260"/>
              <a:ext cx="114300" cy="114300"/>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0" name="曲线连接符 1039">
              <a:extLst>
                <a:ext uri="{FF2B5EF4-FFF2-40B4-BE49-F238E27FC236}">
                  <a16:creationId xmlns:a16="http://schemas.microsoft.com/office/drawing/2014/main" id="{F23E8545-1E9A-979F-D176-D65B62B58564}"/>
                </a:ext>
              </a:extLst>
            </p:cNvPr>
            <p:cNvCxnSpPr>
              <a:cxnSpLocks/>
              <a:stCxn id="1100" idx="0"/>
              <a:endCxn id="5" idx="4"/>
            </p:cNvCxnSpPr>
            <p:nvPr/>
          </p:nvCxnSpPr>
          <p:spPr>
            <a:xfrm rot="5400000" flipH="1" flipV="1">
              <a:off x="9831053" y="4827014"/>
              <a:ext cx="126842" cy="1934"/>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43" name="曲线连接符 1042">
              <a:extLst>
                <a:ext uri="{FF2B5EF4-FFF2-40B4-BE49-F238E27FC236}">
                  <a16:creationId xmlns:a16="http://schemas.microsoft.com/office/drawing/2014/main" id="{520034DB-B7FD-9176-C54A-7DE7692E60EB}"/>
                </a:ext>
              </a:extLst>
            </p:cNvPr>
            <p:cNvCxnSpPr>
              <a:cxnSpLocks/>
              <a:stCxn id="5" idx="2"/>
              <a:endCxn id="1101" idx="0"/>
            </p:cNvCxnSpPr>
            <p:nvPr/>
          </p:nvCxnSpPr>
          <p:spPr>
            <a:xfrm rot="10800000" flipV="1">
              <a:off x="9436307" y="4707410"/>
              <a:ext cx="401984" cy="19669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58" name="曲线连接符 1057">
              <a:extLst>
                <a:ext uri="{FF2B5EF4-FFF2-40B4-BE49-F238E27FC236}">
                  <a16:creationId xmlns:a16="http://schemas.microsoft.com/office/drawing/2014/main" id="{B42D9255-1485-511D-EC3D-BEAB26D185B5}"/>
                </a:ext>
              </a:extLst>
            </p:cNvPr>
            <p:cNvCxnSpPr>
              <a:cxnSpLocks/>
              <a:stCxn id="5" idx="6"/>
              <a:endCxn id="1102" idx="0"/>
            </p:cNvCxnSpPr>
            <p:nvPr/>
          </p:nvCxnSpPr>
          <p:spPr>
            <a:xfrm>
              <a:off x="9952591" y="4707410"/>
              <a:ext cx="361540" cy="183992"/>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818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085"/>
                                        </p:tgtEl>
                                        <p:attrNameLst>
                                          <p:attrName>style.visibility</p:attrName>
                                        </p:attrNameLst>
                                      </p:cBhvr>
                                      <p:to>
                                        <p:strVal val="visible"/>
                                      </p:to>
                                    </p:set>
                                    <p:animEffect transition="in" filter="checkerboard(across)">
                                      <p:cBhvr>
                                        <p:cTn id="11" dur="500"/>
                                        <p:tgtEl>
                                          <p:spTgt spid="108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8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110"/>
                                        </p:tgtEl>
                                        <p:attrNameLst>
                                          <p:attrName>style.visibility</p:attrName>
                                        </p:attrNameLst>
                                      </p:cBhvr>
                                      <p:to>
                                        <p:strVal val="visible"/>
                                      </p:to>
                                    </p:set>
                                    <p:animEffect transition="in" filter="checkerboard(across)">
                                      <p:cBhvr>
                                        <p:cTn id="20" dur="500"/>
                                        <p:tgtEl>
                                          <p:spTgt spid="1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 grpId="0" animBg="1"/>
      <p:bldP spid="1089" grpId="0"/>
      <p:bldP spid="11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a:t>
            </a:r>
            <a:r>
              <a:rPr lang="en-US" altLang="zh-CN" dirty="0"/>
              <a:t>BFS</a:t>
            </a:r>
            <a:r>
              <a:rPr lang="zh-CN" altLang="en-US" dirty="0"/>
              <a:t>算法的应用：</a:t>
            </a:r>
            <a:r>
              <a:rPr lang="en-US" altLang="zh-CN" dirty="0"/>
              <a:t>Dragon</a:t>
            </a:r>
            <a:r>
              <a:rPr lang="zh-CN" altLang="en-US" dirty="0"/>
              <a:t> </a:t>
            </a:r>
            <a:r>
              <a:rPr lang="en-US" altLang="zh-CN" dirty="0"/>
              <a:t>Quest</a:t>
            </a:r>
            <a:endParaRPr lang="zh-CN" altLang="en-US" dirty="0"/>
          </a:p>
        </p:txBody>
      </p:sp>
      <p:grpSp>
        <p:nvGrpSpPr>
          <p:cNvPr id="10" name="Group 158">
            <a:extLst>
              <a:ext uri="{FF2B5EF4-FFF2-40B4-BE49-F238E27FC236}">
                <a16:creationId xmlns:a16="http://schemas.microsoft.com/office/drawing/2014/main" id="{E3872C0F-0002-CE42-EEFA-AAE0446D2699}"/>
              </a:ext>
            </a:extLst>
          </p:cNvPr>
          <p:cNvGrpSpPr>
            <a:grpSpLocks/>
          </p:cNvGrpSpPr>
          <p:nvPr/>
        </p:nvGrpSpPr>
        <p:grpSpPr bwMode="auto">
          <a:xfrm>
            <a:off x="1668523" y="1689781"/>
            <a:ext cx="3427513" cy="3478437"/>
            <a:chOff x="546" y="720"/>
            <a:chExt cx="1965" cy="1949"/>
          </a:xfrm>
        </p:grpSpPr>
        <p:sp>
          <p:nvSpPr>
            <p:cNvPr id="17" name="Rectangle 9">
              <a:extLst>
                <a:ext uri="{FF2B5EF4-FFF2-40B4-BE49-F238E27FC236}">
                  <a16:creationId xmlns:a16="http://schemas.microsoft.com/office/drawing/2014/main" id="{50AEC289-AD4B-834A-E004-D375D4F573BE}"/>
                </a:ext>
              </a:extLst>
            </p:cNvPr>
            <p:cNvSpPr>
              <a:spLocks noChangeArrowheads="1"/>
            </p:cNvSpPr>
            <p:nvPr/>
          </p:nvSpPr>
          <p:spPr bwMode="auto">
            <a:xfrm>
              <a:off x="576"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19" name="Rectangle 10">
              <a:extLst>
                <a:ext uri="{FF2B5EF4-FFF2-40B4-BE49-F238E27FC236}">
                  <a16:creationId xmlns:a16="http://schemas.microsoft.com/office/drawing/2014/main" id="{41F51508-2E55-4E0B-BBEC-BDF9D6D0C161}"/>
                </a:ext>
              </a:extLst>
            </p:cNvPr>
            <p:cNvSpPr>
              <a:spLocks noChangeArrowheads="1"/>
            </p:cNvSpPr>
            <p:nvPr/>
          </p:nvSpPr>
          <p:spPr bwMode="auto">
            <a:xfrm>
              <a:off x="576"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0" name="Rectangle 11">
              <a:extLst>
                <a:ext uri="{FF2B5EF4-FFF2-40B4-BE49-F238E27FC236}">
                  <a16:creationId xmlns:a16="http://schemas.microsoft.com/office/drawing/2014/main" id="{B2DAC3AC-1BA2-BBE3-221C-28EBC54D8046}"/>
                </a:ext>
              </a:extLst>
            </p:cNvPr>
            <p:cNvSpPr>
              <a:spLocks noChangeArrowheads="1"/>
            </p:cNvSpPr>
            <p:nvPr/>
          </p:nvSpPr>
          <p:spPr bwMode="auto">
            <a:xfrm>
              <a:off x="57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600" b="1" dirty="0">
                  <a:latin typeface="Times New Roman" panose="02020603050405020304" pitchFamily="18" charset="0"/>
                </a:rPr>
                <a:t>S</a:t>
              </a:r>
            </a:p>
          </p:txBody>
        </p:sp>
        <p:sp>
          <p:nvSpPr>
            <p:cNvPr id="21" name="Rectangle 12">
              <a:extLst>
                <a:ext uri="{FF2B5EF4-FFF2-40B4-BE49-F238E27FC236}">
                  <a16:creationId xmlns:a16="http://schemas.microsoft.com/office/drawing/2014/main" id="{D773E12D-5A03-EC17-9DF6-8D37AFF6E945}"/>
                </a:ext>
              </a:extLst>
            </p:cNvPr>
            <p:cNvSpPr>
              <a:spLocks noChangeArrowheads="1"/>
            </p:cNvSpPr>
            <p:nvPr/>
          </p:nvSpPr>
          <p:spPr bwMode="auto">
            <a:xfrm>
              <a:off x="576"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2" name="Rectangle 13">
              <a:extLst>
                <a:ext uri="{FF2B5EF4-FFF2-40B4-BE49-F238E27FC236}">
                  <a16:creationId xmlns:a16="http://schemas.microsoft.com/office/drawing/2014/main" id="{3B223C2C-27C5-0F91-75E1-296E1F5AA7DE}"/>
                </a:ext>
              </a:extLst>
            </p:cNvPr>
            <p:cNvSpPr>
              <a:spLocks noChangeArrowheads="1"/>
            </p:cNvSpPr>
            <p:nvPr/>
          </p:nvSpPr>
          <p:spPr bwMode="auto">
            <a:xfrm>
              <a:off x="576"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3" name="Rectangle 15">
              <a:extLst>
                <a:ext uri="{FF2B5EF4-FFF2-40B4-BE49-F238E27FC236}">
                  <a16:creationId xmlns:a16="http://schemas.microsoft.com/office/drawing/2014/main" id="{C36FFE7C-6510-68F1-AC43-7494900AC300}"/>
                </a:ext>
              </a:extLst>
            </p:cNvPr>
            <p:cNvSpPr>
              <a:spLocks noChangeArrowheads="1"/>
            </p:cNvSpPr>
            <p:nvPr/>
          </p:nvSpPr>
          <p:spPr bwMode="auto">
            <a:xfrm>
              <a:off x="768"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dirty="0">
                <a:latin typeface="Times New Roman" panose="02020603050405020304" pitchFamily="18" charset="0"/>
              </a:endParaRPr>
            </a:p>
          </p:txBody>
        </p:sp>
        <p:sp>
          <p:nvSpPr>
            <p:cNvPr id="24" name="Rectangle 16">
              <a:extLst>
                <a:ext uri="{FF2B5EF4-FFF2-40B4-BE49-F238E27FC236}">
                  <a16:creationId xmlns:a16="http://schemas.microsoft.com/office/drawing/2014/main" id="{07E78A57-76A4-2EC8-69D9-2A40C4A56B74}"/>
                </a:ext>
              </a:extLst>
            </p:cNvPr>
            <p:cNvSpPr>
              <a:spLocks noChangeArrowheads="1"/>
            </p:cNvSpPr>
            <p:nvPr/>
          </p:nvSpPr>
          <p:spPr bwMode="auto">
            <a:xfrm>
              <a:off x="76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5" name="Rectangle 17">
              <a:extLst>
                <a:ext uri="{FF2B5EF4-FFF2-40B4-BE49-F238E27FC236}">
                  <a16:creationId xmlns:a16="http://schemas.microsoft.com/office/drawing/2014/main" id="{164FBD93-DD50-A16D-D5DE-0094F6B9EA00}"/>
                </a:ext>
              </a:extLst>
            </p:cNvPr>
            <p:cNvSpPr>
              <a:spLocks noChangeArrowheads="1"/>
            </p:cNvSpPr>
            <p:nvPr/>
          </p:nvSpPr>
          <p:spPr bwMode="auto">
            <a:xfrm>
              <a:off x="76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6" name="Rectangle 18">
              <a:extLst>
                <a:ext uri="{FF2B5EF4-FFF2-40B4-BE49-F238E27FC236}">
                  <a16:creationId xmlns:a16="http://schemas.microsoft.com/office/drawing/2014/main" id="{8FBFDD83-3B6D-5BCA-C3A4-8974DF3E094E}"/>
                </a:ext>
              </a:extLst>
            </p:cNvPr>
            <p:cNvSpPr>
              <a:spLocks noChangeArrowheads="1"/>
            </p:cNvSpPr>
            <p:nvPr/>
          </p:nvSpPr>
          <p:spPr bwMode="auto">
            <a:xfrm>
              <a:off x="768"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7" name="Rectangle 19">
              <a:extLst>
                <a:ext uri="{FF2B5EF4-FFF2-40B4-BE49-F238E27FC236}">
                  <a16:creationId xmlns:a16="http://schemas.microsoft.com/office/drawing/2014/main" id="{3EF6A074-7C91-D554-AB04-504A0D7AB763}"/>
                </a:ext>
              </a:extLst>
            </p:cNvPr>
            <p:cNvSpPr>
              <a:spLocks noChangeArrowheads="1"/>
            </p:cNvSpPr>
            <p:nvPr/>
          </p:nvSpPr>
          <p:spPr bwMode="auto">
            <a:xfrm>
              <a:off x="768"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8" name="Rectangle 21">
              <a:extLst>
                <a:ext uri="{FF2B5EF4-FFF2-40B4-BE49-F238E27FC236}">
                  <a16:creationId xmlns:a16="http://schemas.microsoft.com/office/drawing/2014/main" id="{D0FD600F-251B-ED2C-D576-DECC63796B12}"/>
                </a:ext>
              </a:extLst>
            </p:cNvPr>
            <p:cNvSpPr>
              <a:spLocks noChangeArrowheads="1"/>
            </p:cNvSpPr>
            <p:nvPr/>
          </p:nvSpPr>
          <p:spPr bwMode="auto">
            <a:xfrm>
              <a:off x="960"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29" name="Rectangle 22">
              <a:extLst>
                <a:ext uri="{FF2B5EF4-FFF2-40B4-BE49-F238E27FC236}">
                  <a16:creationId xmlns:a16="http://schemas.microsoft.com/office/drawing/2014/main" id="{2DFB0A95-3271-9F7D-3561-3EA80D16677B}"/>
                </a:ext>
              </a:extLst>
            </p:cNvPr>
            <p:cNvSpPr>
              <a:spLocks noChangeArrowheads="1"/>
            </p:cNvSpPr>
            <p:nvPr/>
          </p:nvSpPr>
          <p:spPr bwMode="auto">
            <a:xfrm>
              <a:off x="960"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0" name="Rectangle 23">
              <a:extLst>
                <a:ext uri="{FF2B5EF4-FFF2-40B4-BE49-F238E27FC236}">
                  <a16:creationId xmlns:a16="http://schemas.microsoft.com/office/drawing/2014/main" id="{A1A25561-0B42-C9A1-62C6-DCA4F9A28D54}"/>
                </a:ext>
              </a:extLst>
            </p:cNvPr>
            <p:cNvSpPr>
              <a:spLocks noChangeArrowheads="1"/>
            </p:cNvSpPr>
            <p:nvPr/>
          </p:nvSpPr>
          <p:spPr bwMode="auto">
            <a:xfrm>
              <a:off x="96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1" name="Rectangle 24">
              <a:extLst>
                <a:ext uri="{FF2B5EF4-FFF2-40B4-BE49-F238E27FC236}">
                  <a16:creationId xmlns:a16="http://schemas.microsoft.com/office/drawing/2014/main" id="{2C9CCA00-7A1F-5FA8-DC79-9F35F5788A1D}"/>
                </a:ext>
              </a:extLst>
            </p:cNvPr>
            <p:cNvSpPr>
              <a:spLocks noChangeArrowheads="1"/>
            </p:cNvSpPr>
            <p:nvPr/>
          </p:nvSpPr>
          <p:spPr bwMode="auto">
            <a:xfrm>
              <a:off x="960"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2" name="Rectangle 25">
              <a:extLst>
                <a:ext uri="{FF2B5EF4-FFF2-40B4-BE49-F238E27FC236}">
                  <a16:creationId xmlns:a16="http://schemas.microsoft.com/office/drawing/2014/main" id="{98EC1821-4915-CDFC-80F7-F36FFFEA54A2}"/>
                </a:ext>
              </a:extLst>
            </p:cNvPr>
            <p:cNvSpPr>
              <a:spLocks noChangeArrowheads="1"/>
            </p:cNvSpPr>
            <p:nvPr/>
          </p:nvSpPr>
          <p:spPr bwMode="auto">
            <a:xfrm>
              <a:off x="960"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3" name="Rectangle 27">
              <a:extLst>
                <a:ext uri="{FF2B5EF4-FFF2-40B4-BE49-F238E27FC236}">
                  <a16:creationId xmlns:a16="http://schemas.microsoft.com/office/drawing/2014/main" id="{2FD0EEFF-6777-F7A2-05A7-2C0A0B7C72F9}"/>
                </a:ext>
              </a:extLst>
            </p:cNvPr>
            <p:cNvSpPr>
              <a:spLocks noChangeArrowheads="1"/>
            </p:cNvSpPr>
            <p:nvPr/>
          </p:nvSpPr>
          <p:spPr bwMode="auto">
            <a:xfrm>
              <a:off x="1152"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4" name="Rectangle 28">
              <a:extLst>
                <a:ext uri="{FF2B5EF4-FFF2-40B4-BE49-F238E27FC236}">
                  <a16:creationId xmlns:a16="http://schemas.microsoft.com/office/drawing/2014/main" id="{9BDBF056-E066-3E42-7C1F-58EBDDB504E8}"/>
                </a:ext>
              </a:extLst>
            </p:cNvPr>
            <p:cNvSpPr>
              <a:spLocks noChangeArrowheads="1"/>
            </p:cNvSpPr>
            <p:nvPr/>
          </p:nvSpPr>
          <p:spPr bwMode="auto">
            <a:xfrm>
              <a:off x="115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5" name="Rectangle 29">
              <a:extLst>
                <a:ext uri="{FF2B5EF4-FFF2-40B4-BE49-F238E27FC236}">
                  <a16:creationId xmlns:a16="http://schemas.microsoft.com/office/drawing/2014/main" id="{FDBE0980-07DC-9EB1-093D-49ABBD3821F6}"/>
                </a:ext>
              </a:extLst>
            </p:cNvPr>
            <p:cNvSpPr>
              <a:spLocks noChangeArrowheads="1"/>
            </p:cNvSpPr>
            <p:nvPr/>
          </p:nvSpPr>
          <p:spPr bwMode="auto">
            <a:xfrm>
              <a:off x="1152" y="110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6" name="Rectangle 30">
              <a:extLst>
                <a:ext uri="{FF2B5EF4-FFF2-40B4-BE49-F238E27FC236}">
                  <a16:creationId xmlns:a16="http://schemas.microsoft.com/office/drawing/2014/main" id="{448171B8-6F3F-7BFF-A132-8EB94CC1D772}"/>
                </a:ext>
              </a:extLst>
            </p:cNvPr>
            <p:cNvSpPr>
              <a:spLocks noChangeArrowheads="1"/>
            </p:cNvSpPr>
            <p:nvPr/>
          </p:nvSpPr>
          <p:spPr bwMode="auto">
            <a:xfrm>
              <a:off x="115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7" name="Rectangle 31">
              <a:extLst>
                <a:ext uri="{FF2B5EF4-FFF2-40B4-BE49-F238E27FC236}">
                  <a16:creationId xmlns:a16="http://schemas.microsoft.com/office/drawing/2014/main" id="{8B6CBE8D-32EC-B601-E0C8-8A807B351977}"/>
                </a:ext>
              </a:extLst>
            </p:cNvPr>
            <p:cNvSpPr>
              <a:spLocks noChangeArrowheads="1"/>
            </p:cNvSpPr>
            <p:nvPr/>
          </p:nvSpPr>
          <p:spPr bwMode="auto">
            <a:xfrm>
              <a:off x="1152"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8" name="Rectangle 33">
              <a:extLst>
                <a:ext uri="{FF2B5EF4-FFF2-40B4-BE49-F238E27FC236}">
                  <a16:creationId xmlns:a16="http://schemas.microsoft.com/office/drawing/2014/main" id="{D893173B-EE46-0C92-9EAD-B838F6D74091}"/>
                </a:ext>
              </a:extLst>
            </p:cNvPr>
            <p:cNvSpPr>
              <a:spLocks noChangeArrowheads="1"/>
            </p:cNvSpPr>
            <p:nvPr/>
          </p:nvSpPr>
          <p:spPr bwMode="auto">
            <a:xfrm>
              <a:off x="1344"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39" name="Rectangle 34">
              <a:extLst>
                <a:ext uri="{FF2B5EF4-FFF2-40B4-BE49-F238E27FC236}">
                  <a16:creationId xmlns:a16="http://schemas.microsoft.com/office/drawing/2014/main" id="{70064C89-5491-69E1-035E-211B06F76221}"/>
                </a:ext>
              </a:extLst>
            </p:cNvPr>
            <p:cNvSpPr>
              <a:spLocks noChangeArrowheads="1"/>
            </p:cNvSpPr>
            <p:nvPr/>
          </p:nvSpPr>
          <p:spPr bwMode="auto">
            <a:xfrm>
              <a:off x="134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0" name="Rectangle 35">
              <a:extLst>
                <a:ext uri="{FF2B5EF4-FFF2-40B4-BE49-F238E27FC236}">
                  <a16:creationId xmlns:a16="http://schemas.microsoft.com/office/drawing/2014/main" id="{E7660C47-4FDA-A6AF-2CAA-0B77D5D993A7}"/>
                </a:ext>
              </a:extLst>
            </p:cNvPr>
            <p:cNvSpPr>
              <a:spLocks noChangeArrowheads="1"/>
            </p:cNvSpPr>
            <p:nvPr/>
          </p:nvSpPr>
          <p:spPr bwMode="auto">
            <a:xfrm>
              <a:off x="134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1" name="Rectangle 36">
              <a:extLst>
                <a:ext uri="{FF2B5EF4-FFF2-40B4-BE49-F238E27FC236}">
                  <a16:creationId xmlns:a16="http://schemas.microsoft.com/office/drawing/2014/main" id="{80A773C1-53E1-56C4-9663-4216828A1D85}"/>
                </a:ext>
              </a:extLst>
            </p:cNvPr>
            <p:cNvSpPr>
              <a:spLocks noChangeArrowheads="1"/>
            </p:cNvSpPr>
            <p:nvPr/>
          </p:nvSpPr>
          <p:spPr bwMode="auto">
            <a:xfrm>
              <a:off x="134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2" name="Rectangle 37">
              <a:extLst>
                <a:ext uri="{FF2B5EF4-FFF2-40B4-BE49-F238E27FC236}">
                  <a16:creationId xmlns:a16="http://schemas.microsoft.com/office/drawing/2014/main" id="{C22EB639-B97A-6A0F-E9AC-91F1CB4D2ADD}"/>
                </a:ext>
              </a:extLst>
            </p:cNvPr>
            <p:cNvSpPr>
              <a:spLocks noChangeArrowheads="1"/>
            </p:cNvSpPr>
            <p:nvPr/>
          </p:nvSpPr>
          <p:spPr bwMode="auto">
            <a:xfrm>
              <a:off x="134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3" name="Rectangle 39">
              <a:extLst>
                <a:ext uri="{FF2B5EF4-FFF2-40B4-BE49-F238E27FC236}">
                  <a16:creationId xmlns:a16="http://schemas.microsoft.com/office/drawing/2014/main" id="{221FB2D9-7C70-339D-8F9E-C743200DF790}"/>
                </a:ext>
              </a:extLst>
            </p:cNvPr>
            <p:cNvSpPr>
              <a:spLocks noChangeArrowheads="1"/>
            </p:cNvSpPr>
            <p:nvPr/>
          </p:nvSpPr>
          <p:spPr bwMode="auto">
            <a:xfrm>
              <a:off x="1536" y="72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4" name="Rectangle 40">
              <a:extLst>
                <a:ext uri="{FF2B5EF4-FFF2-40B4-BE49-F238E27FC236}">
                  <a16:creationId xmlns:a16="http://schemas.microsoft.com/office/drawing/2014/main" id="{1C93F5E1-13CD-AD99-681E-BDD36276ED69}"/>
                </a:ext>
              </a:extLst>
            </p:cNvPr>
            <p:cNvSpPr>
              <a:spLocks noChangeArrowheads="1"/>
            </p:cNvSpPr>
            <p:nvPr/>
          </p:nvSpPr>
          <p:spPr bwMode="auto">
            <a:xfrm>
              <a:off x="1536"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5" name="Rectangle 41">
              <a:extLst>
                <a:ext uri="{FF2B5EF4-FFF2-40B4-BE49-F238E27FC236}">
                  <a16:creationId xmlns:a16="http://schemas.microsoft.com/office/drawing/2014/main" id="{056B6BED-9CA3-F4B1-8169-D4A9342B88CC}"/>
                </a:ext>
              </a:extLst>
            </p:cNvPr>
            <p:cNvSpPr>
              <a:spLocks noChangeArrowheads="1"/>
            </p:cNvSpPr>
            <p:nvPr/>
          </p:nvSpPr>
          <p:spPr bwMode="auto">
            <a:xfrm>
              <a:off x="1536"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46" name="Rectangle 42">
              <a:extLst>
                <a:ext uri="{FF2B5EF4-FFF2-40B4-BE49-F238E27FC236}">
                  <a16:creationId xmlns:a16="http://schemas.microsoft.com/office/drawing/2014/main" id="{3DBD192F-E6C3-FAC2-1A08-4AB63AF9B116}"/>
                </a:ext>
              </a:extLst>
            </p:cNvPr>
            <p:cNvSpPr>
              <a:spLocks noChangeArrowheads="1"/>
            </p:cNvSpPr>
            <p:nvPr/>
          </p:nvSpPr>
          <p:spPr bwMode="auto">
            <a:xfrm>
              <a:off x="1536"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7" name="Rectangle 43">
              <a:extLst>
                <a:ext uri="{FF2B5EF4-FFF2-40B4-BE49-F238E27FC236}">
                  <a16:creationId xmlns:a16="http://schemas.microsoft.com/office/drawing/2014/main" id="{1E6A10FA-751B-7FD6-56CC-8AE961708A79}"/>
                </a:ext>
              </a:extLst>
            </p:cNvPr>
            <p:cNvSpPr>
              <a:spLocks noChangeArrowheads="1"/>
            </p:cNvSpPr>
            <p:nvPr/>
          </p:nvSpPr>
          <p:spPr bwMode="auto">
            <a:xfrm>
              <a:off x="1536"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8" name="Rectangle 45">
              <a:extLst>
                <a:ext uri="{FF2B5EF4-FFF2-40B4-BE49-F238E27FC236}">
                  <a16:creationId xmlns:a16="http://schemas.microsoft.com/office/drawing/2014/main" id="{E131F5BD-7BA8-889A-0665-8FEEA9FA9382}"/>
                </a:ext>
              </a:extLst>
            </p:cNvPr>
            <p:cNvSpPr>
              <a:spLocks noChangeArrowheads="1"/>
            </p:cNvSpPr>
            <p:nvPr/>
          </p:nvSpPr>
          <p:spPr bwMode="auto">
            <a:xfrm>
              <a:off x="1728"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49" name="Rectangle 46">
              <a:extLst>
                <a:ext uri="{FF2B5EF4-FFF2-40B4-BE49-F238E27FC236}">
                  <a16:creationId xmlns:a16="http://schemas.microsoft.com/office/drawing/2014/main" id="{90AA0F77-0AB1-E5CB-EF1E-224790B7AC01}"/>
                </a:ext>
              </a:extLst>
            </p:cNvPr>
            <p:cNvSpPr>
              <a:spLocks noChangeArrowheads="1"/>
            </p:cNvSpPr>
            <p:nvPr/>
          </p:nvSpPr>
          <p:spPr bwMode="auto">
            <a:xfrm>
              <a:off x="1728"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0" name="Rectangle 47">
              <a:extLst>
                <a:ext uri="{FF2B5EF4-FFF2-40B4-BE49-F238E27FC236}">
                  <a16:creationId xmlns:a16="http://schemas.microsoft.com/office/drawing/2014/main" id="{225FD48C-F320-1A88-B004-2C3C9C13CA56}"/>
                </a:ext>
              </a:extLst>
            </p:cNvPr>
            <p:cNvSpPr>
              <a:spLocks noChangeArrowheads="1"/>
            </p:cNvSpPr>
            <p:nvPr/>
          </p:nvSpPr>
          <p:spPr bwMode="auto">
            <a:xfrm>
              <a:off x="1728"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1" name="Rectangle 48">
              <a:extLst>
                <a:ext uri="{FF2B5EF4-FFF2-40B4-BE49-F238E27FC236}">
                  <a16:creationId xmlns:a16="http://schemas.microsoft.com/office/drawing/2014/main" id="{85D118A7-9ECA-5B6D-FA18-431DE2B988EE}"/>
                </a:ext>
              </a:extLst>
            </p:cNvPr>
            <p:cNvSpPr>
              <a:spLocks noChangeArrowheads="1"/>
            </p:cNvSpPr>
            <p:nvPr/>
          </p:nvSpPr>
          <p:spPr bwMode="auto">
            <a:xfrm>
              <a:off x="1728"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2" name="Rectangle 49">
              <a:extLst>
                <a:ext uri="{FF2B5EF4-FFF2-40B4-BE49-F238E27FC236}">
                  <a16:creationId xmlns:a16="http://schemas.microsoft.com/office/drawing/2014/main" id="{0A323600-D6D3-C72C-D754-39C7697E52EF}"/>
                </a:ext>
              </a:extLst>
            </p:cNvPr>
            <p:cNvSpPr>
              <a:spLocks noChangeArrowheads="1"/>
            </p:cNvSpPr>
            <p:nvPr/>
          </p:nvSpPr>
          <p:spPr bwMode="auto">
            <a:xfrm>
              <a:off x="1728"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3" name="Rectangle 51">
              <a:extLst>
                <a:ext uri="{FF2B5EF4-FFF2-40B4-BE49-F238E27FC236}">
                  <a16:creationId xmlns:a16="http://schemas.microsoft.com/office/drawing/2014/main" id="{0BE7A0B5-2DB8-B54F-02CF-E96630988330}"/>
                </a:ext>
              </a:extLst>
            </p:cNvPr>
            <p:cNvSpPr>
              <a:spLocks noChangeArrowheads="1"/>
            </p:cNvSpPr>
            <p:nvPr/>
          </p:nvSpPr>
          <p:spPr bwMode="auto">
            <a:xfrm>
              <a:off x="1920"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4" name="Rectangle 52">
              <a:extLst>
                <a:ext uri="{FF2B5EF4-FFF2-40B4-BE49-F238E27FC236}">
                  <a16:creationId xmlns:a16="http://schemas.microsoft.com/office/drawing/2014/main" id="{81038550-39D4-3247-60A4-55D4D6EDAE47}"/>
                </a:ext>
              </a:extLst>
            </p:cNvPr>
            <p:cNvSpPr>
              <a:spLocks noChangeArrowheads="1"/>
            </p:cNvSpPr>
            <p:nvPr/>
          </p:nvSpPr>
          <p:spPr bwMode="auto">
            <a:xfrm>
              <a:off x="1920" y="91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5" name="Rectangle 53">
              <a:extLst>
                <a:ext uri="{FF2B5EF4-FFF2-40B4-BE49-F238E27FC236}">
                  <a16:creationId xmlns:a16="http://schemas.microsoft.com/office/drawing/2014/main" id="{1CF75D5B-2E15-DE8F-9094-54E34CBE721D}"/>
                </a:ext>
              </a:extLst>
            </p:cNvPr>
            <p:cNvSpPr>
              <a:spLocks noChangeArrowheads="1"/>
            </p:cNvSpPr>
            <p:nvPr/>
          </p:nvSpPr>
          <p:spPr bwMode="auto">
            <a:xfrm>
              <a:off x="1920"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6" name="Rectangle 54">
              <a:extLst>
                <a:ext uri="{FF2B5EF4-FFF2-40B4-BE49-F238E27FC236}">
                  <a16:creationId xmlns:a16="http://schemas.microsoft.com/office/drawing/2014/main" id="{4665456A-B40C-769E-A837-985938EB03CE}"/>
                </a:ext>
              </a:extLst>
            </p:cNvPr>
            <p:cNvSpPr>
              <a:spLocks noChangeArrowheads="1"/>
            </p:cNvSpPr>
            <p:nvPr/>
          </p:nvSpPr>
          <p:spPr bwMode="auto">
            <a:xfrm>
              <a:off x="1920"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7" name="Rectangle 55">
              <a:extLst>
                <a:ext uri="{FF2B5EF4-FFF2-40B4-BE49-F238E27FC236}">
                  <a16:creationId xmlns:a16="http://schemas.microsoft.com/office/drawing/2014/main" id="{EAD0D1B2-34D3-D2E5-AD35-62812BB1100C}"/>
                </a:ext>
              </a:extLst>
            </p:cNvPr>
            <p:cNvSpPr>
              <a:spLocks noChangeArrowheads="1"/>
            </p:cNvSpPr>
            <p:nvPr/>
          </p:nvSpPr>
          <p:spPr bwMode="auto">
            <a:xfrm>
              <a:off x="1920" y="148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8" name="Rectangle 57">
              <a:extLst>
                <a:ext uri="{FF2B5EF4-FFF2-40B4-BE49-F238E27FC236}">
                  <a16:creationId xmlns:a16="http://schemas.microsoft.com/office/drawing/2014/main" id="{D6912B0E-C52C-E42F-F031-85E2D6933396}"/>
                </a:ext>
              </a:extLst>
            </p:cNvPr>
            <p:cNvSpPr>
              <a:spLocks noChangeArrowheads="1"/>
            </p:cNvSpPr>
            <p:nvPr/>
          </p:nvSpPr>
          <p:spPr bwMode="auto">
            <a:xfrm>
              <a:off x="2112"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59" name="Rectangle 58">
              <a:extLst>
                <a:ext uri="{FF2B5EF4-FFF2-40B4-BE49-F238E27FC236}">
                  <a16:creationId xmlns:a16="http://schemas.microsoft.com/office/drawing/2014/main" id="{1B0E2803-E830-11C3-66FC-89845E327504}"/>
                </a:ext>
              </a:extLst>
            </p:cNvPr>
            <p:cNvSpPr>
              <a:spLocks noChangeArrowheads="1"/>
            </p:cNvSpPr>
            <p:nvPr/>
          </p:nvSpPr>
          <p:spPr bwMode="auto">
            <a:xfrm>
              <a:off x="2112"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0" name="Rectangle 59">
              <a:extLst>
                <a:ext uri="{FF2B5EF4-FFF2-40B4-BE49-F238E27FC236}">
                  <a16:creationId xmlns:a16="http://schemas.microsoft.com/office/drawing/2014/main" id="{88C1969C-9CDD-8267-4EA6-F5EBC29C4869}"/>
                </a:ext>
              </a:extLst>
            </p:cNvPr>
            <p:cNvSpPr>
              <a:spLocks noChangeArrowheads="1"/>
            </p:cNvSpPr>
            <p:nvPr/>
          </p:nvSpPr>
          <p:spPr bwMode="auto">
            <a:xfrm>
              <a:off x="2112"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1" name="Rectangle 60">
              <a:extLst>
                <a:ext uri="{FF2B5EF4-FFF2-40B4-BE49-F238E27FC236}">
                  <a16:creationId xmlns:a16="http://schemas.microsoft.com/office/drawing/2014/main" id="{1C0D67C6-6E6D-7904-B723-6945DC61FCE2}"/>
                </a:ext>
              </a:extLst>
            </p:cNvPr>
            <p:cNvSpPr>
              <a:spLocks noChangeArrowheads="1"/>
            </p:cNvSpPr>
            <p:nvPr/>
          </p:nvSpPr>
          <p:spPr bwMode="auto">
            <a:xfrm>
              <a:off x="2112" y="129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2" name="Rectangle 61">
              <a:extLst>
                <a:ext uri="{FF2B5EF4-FFF2-40B4-BE49-F238E27FC236}">
                  <a16:creationId xmlns:a16="http://schemas.microsoft.com/office/drawing/2014/main" id="{9A045F5A-56E8-413F-66F4-AA91A414CE67}"/>
                </a:ext>
              </a:extLst>
            </p:cNvPr>
            <p:cNvSpPr>
              <a:spLocks noChangeArrowheads="1"/>
            </p:cNvSpPr>
            <p:nvPr/>
          </p:nvSpPr>
          <p:spPr bwMode="auto">
            <a:xfrm>
              <a:off x="2112"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3" name="Rectangle 63">
              <a:extLst>
                <a:ext uri="{FF2B5EF4-FFF2-40B4-BE49-F238E27FC236}">
                  <a16:creationId xmlns:a16="http://schemas.microsoft.com/office/drawing/2014/main" id="{66548D09-EB8E-5876-0542-118C6D3A855E}"/>
                </a:ext>
              </a:extLst>
            </p:cNvPr>
            <p:cNvSpPr>
              <a:spLocks noChangeArrowheads="1"/>
            </p:cNvSpPr>
            <p:nvPr/>
          </p:nvSpPr>
          <p:spPr bwMode="auto">
            <a:xfrm>
              <a:off x="2304" y="72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4" name="Rectangle 64">
              <a:extLst>
                <a:ext uri="{FF2B5EF4-FFF2-40B4-BE49-F238E27FC236}">
                  <a16:creationId xmlns:a16="http://schemas.microsoft.com/office/drawing/2014/main" id="{08A013CA-D335-5450-05E8-767BB7D778B1}"/>
                </a:ext>
              </a:extLst>
            </p:cNvPr>
            <p:cNvSpPr>
              <a:spLocks noChangeArrowheads="1"/>
            </p:cNvSpPr>
            <p:nvPr/>
          </p:nvSpPr>
          <p:spPr bwMode="auto">
            <a:xfrm>
              <a:off x="2304" y="91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5" name="Rectangle 65">
              <a:extLst>
                <a:ext uri="{FF2B5EF4-FFF2-40B4-BE49-F238E27FC236}">
                  <a16:creationId xmlns:a16="http://schemas.microsoft.com/office/drawing/2014/main" id="{D4162404-4B28-B804-BC2A-03EC7DFB3BEC}"/>
                </a:ext>
              </a:extLst>
            </p:cNvPr>
            <p:cNvSpPr>
              <a:spLocks noChangeArrowheads="1"/>
            </p:cNvSpPr>
            <p:nvPr/>
          </p:nvSpPr>
          <p:spPr bwMode="auto">
            <a:xfrm>
              <a:off x="2304" y="110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6" name="Rectangle 66">
              <a:extLst>
                <a:ext uri="{FF2B5EF4-FFF2-40B4-BE49-F238E27FC236}">
                  <a16:creationId xmlns:a16="http://schemas.microsoft.com/office/drawing/2014/main" id="{CC4FFF25-2252-69BA-FD7E-E3B34099DE6D}"/>
                </a:ext>
              </a:extLst>
            </p:cNvPr>
            <p:cNvSpPr>
              <a:spLocks noChangeArrowheads="1"/>
            </p:cNvSpPr>
            <p:nvPr/>
          </p:nvSpPr>
          <p:spPr bwMode="auto">
            <a:xfrm>
              <a:off x="2304" y="129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7" name="Rectangle 67">
              <a:extLst>
                <a:ext uri="{FF2B5EF4-FFF2-40B4-BE49-F238E27FC236}">
                  <a16:creationId xmlns:a16="http://schemas.microsoft.com/office/drawing/2014/main" id="{F9F8C66A-AA58-9975-9678-AE057F043A77}"/>
                </a:ext>
              </a:extLst>
            </p:cNvPr>
            <p:cNvSpPr>
              <a:spLocks noChangeArrowheads="1"/>
            </p:cNvSpPr>
            <p:nvPr/>
          </p:nvSpPr>
          <p:spPr bwMode="auto">
            <a:xfrm>
              <a:off x="2304" y="148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8" name="Rectangle 80">
              <a:extLst>
                <a:ext uri="{FF2B5EF4-FFF2-40B4-BE49-F238E27FC236}">
                  <a16:creationId xmlns:a16="http://schemas.microsoft.com/office/drawing/2014/main" id="{12062FA6-8BEB-E5D6-F493-A48BCC19A527}"/>
                </a:ext>
              </a:extLst>
            </p:cNvPr>
            <p:cNvSpPr>
              <a:spLocks noChangeArrowheads="1"/>
            </p:cNvSpPr>
            <p:nvPr/>
          </p:nvSpPr>
          <p:spPr bwMode="auto">
            <a:xfrm>
              <a:off x="57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69" name="Rectangle 81">
              <a:extLst>
                <a:ext uri="{FF2B5EF4-FFF2-40B4-BE49-F238E27FC236}">
                  <a16:creationId xmlns:a16="http://schemas.microsoft.com/office/drawing/2014/main" id="{C1FD60D8-5095-7FFD-6F53-153D93081258}"/>
                </a:ext>
              </a:extLst>
            </p:cNvPr>
            <p:cNvSpPr>
              <a:spLocks noChangeArrowheads="1"/>
            </p:cNvSpPr>
            <p:nvPr/>
          </p:nvSpPr>
          <p:spPr bwMode="auto">
            <a:xfrm>
              <a:off x="576"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0" name="Rectangle 82">
              <a:extLst>
                <a:ext uri="{FF2B5EF4-FFF2-40B4-BE49-F238E27FC236}">
                  <a16:creationId xmlns:a16="http://schemas.microsoft.com/office/drawing/2014/main" id="{CC1D4FF3-4BF4-1B85-FE86-9C221A08D3E3}"/>
                </a:ext>
              </a:extLst>
            </p:cNvPr>
            <p:cNvSpPr>
              <a:spLocks noChangeArrowheads="1"/>
            </p:cNvSpPr>
            <p:nvPr/>
          </p:nvSpPr>
          <p:spPr bwMode="auto">
            <a:xfrm>
              <a:off x="576"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1" name="Rectangle 83">
              <a:extLst>
                <a:ext uri="{FF2B5EF4-FFF2-40B4-BE49-F238E27FC236}">
                  <a16:creationId xmlns:a16="http://schemas.microsoft.com/office/drawing/2014/main" id="{7C270E5A-45FD-0991-ACC8-CEB96833F50D}"/>
                </a:ext>
              </a:extLst>
            </p:cNvPr>
            <p:cNvSpPr>
              <a:spLocks noChangeArrowheads="1"/>
            </p:cNvSpPr>
            <p:nvPr/>
          </p:nvSpPr>
          <p:spPr bwMode="auto">
            <a:xfrm>
              <a:off x="576" y="2256"/>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2" name="Rectangle 84">
              <a:extLst>
                <a:ext uri="{FF2B5EF4-FFF2-40B4-BE49-F238E27FC236}">
                  <a16:creationId xmlns:a16="http://schemas.microsoft.com/office/drawing/2014/main" id="{B5E794EC-506A-1A19-69B5-2575210D4CFE}"/>
                </a:ext>
              </a:extLst>
            </p:cNvPr>
            <p:cNvSpPr>
              <a:spLocks noChangeArrowheads="1"/>
            </p:cNvSpPr>
            <p:nvPr/>
          </p:nvSpPr>
          <p:spPr bwMode="auto">
            <a:xfrm>
              <a:off x="576"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3" name="Rectangle 86">
              <a:extLst>
                <a:ext uri="{FF2B5EF4-FFF2-40B4-BE49-F238E27FC236}">
                  <a16:creationId xmlns:a16="http://schemas.microsoft.com/office/drawing/2014/main" id="{09A4D380-2FA9-203B-A7EC-C0DE3D5FCF5B}"/>
                </a:ext>
              </a:extLst>
            </p:cNvPr>
            <p:cNvSpPr>
              <a:spLocks noChangeArrowheads="1"/>
            </p:cNvSpPr>
            <p:nvPr/>
          </p:nvSpPr>
          <p:spPr bwMode="auto">
            <a:xfrm>
              <a:off x="768"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4" name="Rectangle 87">
              <a:extLst>
                <a:ext uri="{FF2B5EF4-FFF2-40B4-BE49-F238E27FC236}">
                  <a16:creationId xmlns:a16="http://schemas.microsoft.com/office/drawing/2014/main" id="{8E5AC637-9084-601E-5CAB-49DBA6B3D705}"/>
                </a:ext>
              </a:extLst>
            </p:cNvPr>
            <p:cNvSpPr>
              <a:spLocks noChangeArrowheads="1"/>
            </p:cNvSpPr>
            <p:nvPr/>
          </p:nvSpPr>
          <p:spPr bwMode="auto">
            <a:xfrm>
              <a:off x="76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75" name="Rectangle 88">
              <a:extLst>
                <a:ext uri="{FF2B5EF4-FFF2-40B4-BE49-F238E27FC236}">
                  <a16:creationId xmlns:a16="http://schemas.microsoft.com/office/drawing/2014/main" id="{C36F70C5-757D-C2EE-6C0A-1289AC216BDD}"/>
                </a:ext>
              </a:extLst>
            </p:cNvPr>
            <p:cNvSpPr>
              <a:spLocks noChangeArrowheads="1"/>
            </p:cNvSpPr>
            <p:nvPr/>
          </p:nvSpPr>
          <p:spPr bwMode="auto">
            <a:xfrm>
              <a:off x="768"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6" name="Rectangle 89">
              <a:extLst>
                <a:ext uri="{FF2B5EF4-FFF2-40B4-BE49-F238E27FC236}">
                  <a16:creationId xmlns:a16="http://schemas.microsoft.com/office/drawing/2014/main" id="{882A4801-989D-E13C-399F-D080F346E2C9}"/>
                </a:ext>
              </a:extLst>
            </p:cNvPr>
            <p:cNvSpPr>
              <a:spLocks noChangeArrowheads="1"/>
            </p:cNvSpPr>
            <p:nvPr/>
          </p:nvSpPr>
          <p:spPr bwMode="auto">
            <a:xfrm>
              <a:off x="76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7" name="Rectangle 90">
              <a:extLst>
                <a:ext uri="{FF2B5EF4-FFF2-40B4-BE49-F238E27FC236}">
                  <a16:creationId xmlns:a16="http://schemas.microsoft.com/office/drawing/2014/main" id="{D3C71D39-9FBC-0AD4-9D8A-2460C7138AC4}"/>
                </a:ext>
              </a:extLst>
            </p:cNvPr>
            <p:cNvSpPr>
              <a:spLocks noChangeArrowheads="1"/>
            </p:cNvSpPr>
            <p:nvPr/>
          </p:nvSpPr>
          <p:spPr bwMode="auto">
            <a:xfrm>
              <a:off x="768"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8" name="Rectangle 92">
              <a:extLst>
                <a:ext uri="{FF2B5EF4-FFF2-40B4-BE49-F238E27FC236}">
                  <a16:creationId xmlns:a16="http://schemas.microsoft.com/office/drawing/2014/main" id="{29BFBD26-17B4-D276-DBA5-6DF207B9F73C}"/>
                </a:ext>
              </a:extLst>
            </p:cNvPr>
            <p:cNvSpPr>
              <a:spLocks noChangeArrowheads="1"/>
            </p:cNvSpPr>
            <p:nvPr/>
          </p:nvSpPr>
          <p:spPr bwMode="auto">
            <a:xfrm>
              <a:off x="96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79" name="Rectangle 93">
              <a:extLst>
                <a:ext uri="{FF2B5EF4-FFF2-40B4-BE49-F238E27FC236}">
                  <a16:creationId xmlns:a16="http://schemas.microsoft.com/office/drawing/2014/main" id="{59B8E0D7-DF9F-4EA1-DF4C-10DB39F2807E}"/>
                </a:ext>
              </a:extLst>
            </p:cNvPr>
            <p:cNvSpPr>
              <a:spLocks noChangeArrowheads="1"/>
            </p:cNvSpPr>
            <p:nvPr/>
          </p:nvSpPr>
          <p:spPr bwMode="auto">
            <a:xfrm>
              <a:off x="96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0" name="Rectangle 94">
              <a:extLst>
                <a:ext uri="{FF2B5EF4-FFF2-40B4-BE49-F238E27FC236}">
                  <a16:creationId xmlns:a16="http://schemas.microsoft.com/office/drawing/2014/main" id="{E39E28F9-0CE7-4A2C-FD35-F3D493E9F2FF}"/>
                </a:ext>
              </a:extLst>
            </p:cNvPr>
            <p:cNvSpPr>
              <a:spLocks noChangeArrowheads="1"/>
            </p:cNvSpPr>
            <p:nvPr/>
          </p:nvSpPr>
          <p:spPr bwMode="auto">
            <a:xfrm>
              <a:off x="960"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1" name="Rectangle 95">
              <a:extLst>
                <a:ext uri="{FF2B5EF4-FFF2-40B4-BE49-F238E27FC236}">
                  <a16:creationId xmlns:a16="http://schemas.microsoft.com/office/drawing/2014/main" id="{496D9F6B-4B53-C16E-8594-C2BE1856B02C}"/>
                </a:ext>
              </a:extLst>
            </p:cNvPr>
            <p:cNvSpPr>
              <a:spLocks noChangeArrowheads="1"/>
            </p:cNvSpPr>
            <p:nvPr/>
          </p:nvSpPr>
          <p:spPr bwMode="auto">
            <a:xfrm>
              <a:off x="96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2" name="Rectangle 96">
              <a:extLst>
                <a:ext uri="{FF2B5EF4-FFF2-40B4-BE49-F238E27FC236}">
                  <a16:creationId xmlns:a16="http://schemas.microsoft.com/office/drawing/2014/main" id="{55A20F41-507A-B764-DBD0-1AEDAF858F61}"/>
                </a:ext>
              </a:extLst>
            </p:cNvPr>
            <p:cNvSpPr>
              <a:spLocks noChangeArrowheads="1"/>
            </p:cNvSpPr>
            <p:nvPr/>
          </p:nvSpPr>
          <p:spPr bwMode="auto">
            <a:xfrm>
              <a:off x="960"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3" name="Rectangle 98">
              <a:extLst>
                <a:ext uri="{FF2B5EF4-FFF2-40B4-BE49-F238E27FC236}">
                  <a16:creationId xmlns:a16="http://schemas.microsoft.com/office/drawing/2014/main" id="{02C0FD8E-BA82-4CA6-D653-AFA09DA6A359}"/>
                </a:ext>
              </a:extLst>
            </p:cNvPr>
            <p:cNvSpPr>
              <a:spLocks noChangeArrowheads="1"/>
            </p:cNvSpPr>
            <p:nvPr/>
          </p:nvSpPr>
          <p:spPr bwMode="auto">
            <a:xfrm>
              <a:off x="1152"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4" name="Rectangle 99">
              <a:extLst>
                <a:ext uri="{FF2B5EF4-FFF2-40B4-BE49-F238E27FC236}">
                  <a16:creationId xmlns:a16="http://schemas.microsoft.com/office/drawing/2014/main" id="{9930F3A8-7D3C-0D5E-1FF3-4D2800B8AA30}"/>
                </a:ext>
              </a:extLst>
            </p:cNvPr>
            <p:cNvSpPr>
              <a:spLocks noChangeArrowheads="1"/>
            </p:cNvSpPr>
            <p:nvPr/>
          </p:nvSpPr>
          <p:spPr bwMode="auto">
            <a:xfrm>
              <a:off x="115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5" name="Rectangle 100">
              <a:extLst>
                <a:ext uri="{FF2B5EF4-FFF2-40B4-BE49-F238E27FC236}">
                  <a16:creationId xmlns:a16="http://schemas.microsoft.com/office/drawing/2014/main" id="{C0F245B8-9FCE-7E0C-FA47-118ABC13EA71}"/>
                </a:ext>
              </a:extLst>
            </p:cNvPr>
            <p:cNvSpPr>
              <a:spLocks noChangeArrowheads="1"/>
            </p:cNvSpPr>
            <p:nvPr/>
          </p:nvSpPr>
          <p:spPr bwMode="auto">
            <a:xfrm>
              <a:off x="1152"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6" name="Rectangle 101">
              <a:extLst>
                <a:ext uri="{FF2B5EF4-FFF2-40B4-BE49-F238E27FC236}">
                  <a16:creationId xmlns:a16="http://schemas.microsoft.com/office/drawing/2014/main" id="{84A3BC87-BCBB-2F75-6B35-2E941809C8A5}"/>
                </a:ext>
              </a:extLst>
            </p:cNvPr>
            <p:cNvSpPr>
              <a:spLocks noChangeArrowheads="1"/>
            </p:cNvSpPr>
            <p:nvPr/>
          </p:nvSpPr>
          <p:spPr bwMode="auto">
            <a:xfrm>
              <a:off x="115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7" name="Rectangle 102">
              <a:extLst>
                <a:ext uri="{FF2B5EF4-FFF2-40B4-BE49-F238E27FC236}">
                  <a16:creationId xmlns:a16="http://schemas.microsoft.com/office/drawing/2014/main" id="{36458721-FD43-78D1-215B-71B85CC01A02}"/>
                </a:ext>
              </a:extLst>
            </p:cNvPr>
            <p:cNvSpPr>
              <a:spLocks noChangeArrowheads="1"/>
            </p:cNvSpPr>
            <p:nvPr/>
          </p:nvSpPr>
          <p:spPr bwMode="auto">
            <a:xfrm>
              <a:off x="115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8" name="Rectangle 104">
              <a:extLst>
                <a:ext uri="{FF2B5EF4-FFF2-40B4-BE49-F238E27FC236}">
                  <a16:creationId xmlns:a16="http://schemas.microsoft.com/office/drawing/2014/main" id="{BB78EAA3-D4DB-0CD2-761B-7AC955AF6EBC}"/>
                </a:ext>
              </a:extLst>
            </p:cNvPr>
            <p:cNvSpPr>
              <a:spLocks noChangeArrowheads="1"/>
            </p:cNvSpPr>
            <p:nvPr/>
          </p:nvSpPr>
          <p:spPr bwMode="auto">
            <a:xfrm>
              <a:off x="1344"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89" name="Rectangle 105">
              <a:extLst>
                <a:ext uri="{FF2B5EF4-FFF2-40B4-BE49-F238E27FC236}">
                  <a16:creationId xmlns:a16="http://schemas.microsoft.com/office/drawing/2014/main" id="{54530558-841E-F795-B544-96328C1CC3C5}"/>
                </a:ext>
              </a:extLst>
            </p:cNvPr>
            <p:cNvSpPr>
              <a:spLocks noChangeArrowheads="1"/>
            </p:cNvSpPr>
            <p:nvPr/>
          </p:nvSpPr>
          <p:spPr bwMode="auto">
            <a:xfrm>
              <a:off x="1344"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0" name="Rectangle 106">
              <a:extLst>
                <a:ext uri="{FF2B5EF4-FFF2-40B4-BE49-F238E27FC236}">
                  <a16:creationId xmlns:a16="http://schemas.microsoft.com/office/drawing/2014/main" id="{91A4496B-754C-6845-DA53-B1607E583B5C}"/>
                </a:ext>
              </a:extLst>
            </p:cNvPr>
            <p:cNvSpPr>
              <a:spLocks noChangeArrowheads="1"/>
            </p:cNvSpPr>
            <p:nvPr/>
          </p:nvSpPr>
          <p:spPr bwMode="auto">
            <a:xfrm>
              <a:off x="1344"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1" name="Rectangle 107">
              <a:extLst>
                <a:ext uri="{FF2B5EF4-FFF2-40B4-BE49-F238E27FC236}">
                  <a16:creationId xmlns:a16="http://schemas.microsoft.com/office/drawing/2014/main" id="{560BD40C-CC9C-793C-D819-127416475083}"/>
                </a:ext>
              </a:extLst>
            </p:cNvPr>
            <p:cNvSpPr>
              <a:spLocks noChangeArrowheads="1"/>
            </p:cNvSpPr>
            <p:nvPr/>
          </p:nvSpPr>
          <p:spPr bwMode="auto">
            <a:xfrm>
              <a:off x="134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2" name="Rectangle 108">
              <a:extLst>
                <a:ext uri="{FF2B5EF4-FFF2-40B4-BE49-F238E27FC236}">
                  <a16:creationId xmlns:a16="http://schemas.microsoft.com/office/drawing/2014/main" id="{B64FB062-1C37-0702-5C17-E464E2D8D843}"/>
                </a:ext>
              </a:extLst>
            </p:cNvPr>
            <p:cNvSpPr>
              <a:spLocks noChangeArrowheads="1"/>
            </p:cNvSpPr>
            <p:nvPr/>
          </p:nvSpPr>
          <p:spPr bwMode="auto">
            <a:xfrm>
              <a:off x="1344"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3" name="Rectangle 110">
              <a:extLst>
                <a:ext uri="{FF2B5EF4-FFF2-40B4-BE49-F238E27FC236}">
                  <a16:creationId xmlns:a16="http://schemas.microsoft.com/office/drawing/2014/main" id="{0267A8E2-E492-ED64-05FD-451F018E7765}"/>
                </a:ext>
              </a:extLst>
            </p:cNvPr>
            <p:cNvSpPr>
              <a:spLocks noChangeArrowheads="1"/>
            </p:cNvSpPr>
            <p:nvPr/>
          </p:nvSpPr>
          <p:spPr bwMode="auto">
            <a:xfrm>
              <a:off x="1536"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94" name="Rectangle 111">
              <a:extLst>
                <a:ext uri="{FF2B5EF4-FFF2-40B4-BE49-F238E27FC236}">
                  <a16:creationId xmlns:a16="http://schemas.microsoft.com/office/drawing/2014/main" id="{160138EA-EB52-433C-2C27-4306CBC906F1}"/>
                </a:ext>
              </a:extLst>
            </p:cNvPr>
            <p:cNvSpPr>
              <a:spLocks noChangeArrowheads="1"/>
            </p:cNvSpPr>
            <p:nvPr/>
          </p:nvSpPr>
          <p:spPr bwMode="auto">
            <a:xfrm>
              <a:off x="1536"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5" name="Rectangle 112">
              <a:extLst>
                <a:ext uri="{FF2B5EF4-FFF2-40B4-BE49-F238E27FC236}">
                  <a16:creationId xmlns:a16="http://schemas.microsoft.com/office/drawing/2014/main" id="{21E06011-E271-6D58-2716-12EC72B36BEF}"/>
                </a:ext>
              </a:extLst>
            </p:cNvPr>
            <p:cNvSpPr>
              <a:spLocks noChangeArrowheads="1"/>
            </p:cNvSpPr>
            <p:nvPr/>
          </p:nvSpPr>
          <p:spPr bwMode="auto">
            <a:xfrm>
              <a:off x="1536"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6" name="Rectangle 113">
              <a:extLst>
                <a:ext uri="{FF2B5EF4-FFF2-40B4-BE49-F238E27FC236}">
                  <a16:creationId xmlns:a16="http://schemas.microsoft.com/office/drawing/2014/main" id="{23177A54-D9BF-A156-F629-280FFD6B283E}"/>
                </a:ext>
              </a:extLst>
            </p:cNvPr>
            <p:cNvSpPr>
              <a:spLocks noChangeArrowheads="1"/>
            </p:cNvSpPr>
            <p:nvPr/>
          </p:nvSpPr>
          <p:spPr bwMode="auto">
            <a:xfrm>
              <a:off x="1536"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7" name="Rectangle 114">
              <a:extLst>
                <a:ext uri="{FF2B5EF4-FFF2-40B4-BE49-F238E27FC236}">
                  <a16:creationId xmlns:a16="http://schemas.microsoft.com/office/drawing/2014/main" id="{FFDF499F-442D-FC9E-172A-08A03AE2F74E}"/>
                </a:ext>
              </a:extLst>
            </p:cNvPr>
            <p:cNvSpPr>
              <a:spLocks noChangeArrowheads="1"/>
            </p:cNvSpPr>
            <p:nvPr/>
          </p:nvSpPr>
          <p:spPr bwMode="auto">
            <a:xfrm>
              <a:off x="1536"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8" name="Rectangle 116">
              <a:extLst>
                <a:ext uri="{FF2B5EF4-FFF2-40B4-BE49-F238E27FC236}">
                  <a16:creationId xmlns:a16="http://schemas.microsoft.com/office/drawing/2014/main" id="{39CCD07E-A021-39D0-34B0-79AAB7074BE4}"/>
                </a:ext>
              </a:extLst>
            </p:cNvPr>
            <p:cNvSpPr>
              <a:spLocks noChangeArrowheads="1"/>
            </p:cNvSpPr>
            <p:nvPr/>
          </p:nvSpPr>
          <p:spPr bwMode="auto">
            <a:xfrm>
              <a:off x="1728"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99" name="Rectangle 117">
              <a:extLst>
                <a:ext uri="{FF2B5EF4-FFF2-40B4-BE49-F238E27FC236}">
                  <a16:creationId xmlns:a16="http://schemas.microsoft.com/office/drawing/2014/main" id="{A7786FBD-5C91-D816-5FA2-F85CF60F5CC4}"/>
                </a:ext>
              </a:extLst>
            </p:cNvPr>
            <p:cNvSpPr>
              <a:spLocks noChangeArrowheads="1"/>
            </p:cNvSpPr>
            <p:nvPr/>
          </p:nvSpPr>
          <p:spPr bwMode="auto">
            <a:xfrm>
              <a:off x="1728"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0" name="Rectangle 118">
              <a:extLst>
                <a:ext uri="{FF2B5EF4-FFF2-40B4-BE49-F238E27FC236}">
                  <a16:creationId xmlns:a16="http://schemas.microsoft.com/office/drawing/2014/main" id="{93AC1C4B-23AA-A410-6A8D-0EA28E103648}"/>
                </a:ext>
              </a:extLst>
            </p:cNvPr>
            <p:cNvSpPr>
              <a:spLocks noChangeArrowheads="1"/>
            </p:cNvSpPr>
            <p:nvPr/>
          </p:nvSpPr>
          <p:spPr bwMode="auto">
            <a:xfrm>
              <a:off x="1728"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1" name="Rectangle 119">
              <a:extLst>
                <a:ext uri="{FF2B5EF4-FFF2-40B4-BE49-F238E27FC236}">
                  <a16:creationId xmlns:a16="http://schemas.microsoft.com/office/drawing/2014/main" id="{B56E5C80-8B76-20E5-9F2F-E76D5803E56B}"/>
                </a:ext>
              </a:extLst>
            </p:cNvPr>
            <p:cNvSpPr>
              <a:spLocks noChangeArrowheads="1"/>
            </p:cNvSpPr>
            <p:nvPr/>
          </p:nvSpPr>
          <p:spPr bwMode="auto">
            <a:xfrm>
              <a:off x="1728"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2" name="Rectangle 120">
              <a:extLst>
                <a:ext uri="{FF2B5EF4-FFF2-40B4-BE49-F238E27FC236}">
                  <a16:creationId xmlns:a16="http://schemas.microsoft.com/office/drawing/2014/main" id="{0959A0EB-AA4F-9753-5FF1-2D7F109446D8}"/>
                </a:ext>
              </a:extLst>
            </p:cNvPr>
            <p:cNvSpPr>
              <a:spLocks noChangeArrowheads="1"/>
            </p:cNvSpPr>
            <p:nvPr/>
          </p:nvSpPr>
          <p:spPr bwMode="auto">
            <a:xfrm>
              <a:off x="1728"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3" name="Rectangle 122">
              <a:extLst>
                <a:ext uri="{FF2B5EF4-FFF2-40B4-BE49-F238E27FC236}">
                  <a16:creationId xmlns:a16="http://schemas.microsoft.com/office/drawing/2014/main" id="{FC24EC3B-74F3-5CDA-D4C7-ABDB602F4C52}"/>
                </a:ext>
              </a:extLst>
            </p:cNvPr>
            <p:cNvSpPr>
              <a:spLocks noChangeArrowheads="1"/>
            </p:cNvSpPr>
            <p:nvPr/>
          </p:nvSpPr>
          <p:spPr bwMode="auto">
            <a:xfrm>
              <a:off x="1920"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4" name="Rectangle 123">
              <a:extLst>
                <a:ext uri="{FF2B5EF4-FFF2-40B4-BE49-F238E27FC236}">
                  <a16:creationId xmlns:a16="http://schemas.microsoft.com/office/drawing/2014/main" id="{FF933C20-05D2-7713-8B2C-EB6FA2E556F4}"/>
                </a:ext>
              </a:extLst>
            </p:cNvPr>
            <p:cNvSpPr>
              <a:spLocks noChangeArrowheads="1"/>
            </p:cNvSpPr>
            <p:nvPr/>
          </p:nvSpPr>
          <p:spPr bwMode="auto">
            <a:xfrm>
              <a:off x="1920"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5" name="Rectangle 124">
              <a:extLst>
                <a:ext uri="{FF2B5EF4-FFF2-40B4-BE49-F238E27FC236}">
                  <a16:creationId xmlns:a16="http://schemas.microsoft.com/office/drawing/2014/main" id="{F54AE101-1718-3B7B-428F-1DBA37D8BF7E}"/>
                </a:ext>
              </a:extLst>
            </p:cNvPr>
            <p:cNvSpPr>
              <a:spLocks noChangeArrowheads="1"/>
            </p:cNvSpPr>
            <p:nvPr/>
          </p:nvSpPr>
          <p:spPr bwMode="auto">
            <a:xfrm>
              <a:off x="1920" y="2064"/>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6" name="Rectangle 125">
              <a:extLst>
                <a:ext uri="{FF2B5EF4-FFF2-40B4-BE49-F238E27FC236}">
                  <a16:creationId xmlns:a16="http://schemas.microsoft.com/office/drawing/2014/main" id="{434134A2-37E0-2E36-A852-74E8F421555E}"/>
                </a:ext>
              </a:extLst>
            </p:cNvPr>
            <p:cNvSpPr>
              <a:spLocks noChangeArrowheads="1"/>
            </p:cNvSpPr>
            <p:nvPr/>
          </p:nvSpPr>
          <p:spPr bwMode="auto">
            <a:xfrm>
              <a:off x="1920"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spcBef>
                  <a:spcPct val="0"/>
                </a:spcBef>
                <a:buClrTx/>
                <a:buSzTx/>
                <a:buNone/>
              </a:pPr>
              <a:endParaRPr lang="zh-CN" altLang="zh-CN" sz="2400" b="1">
                <a:latin typeface="Times New Roman" panose="02020603050405020304" pitchFamily="18" charset="0"/>
              </a:endParaRPr>
            </a:p>
          </p:txBody>
        </p:sp>
        <p:sp>
          <p:nvSpPr>
            <p:cNvPr id="107" name="Rectangle 126">
              <a:extLst>
                <a:ext uri="{FF2B5EF4-FFF2-40B4-BE49-F238E27FC236}">
                  <a16:creationId xmlns:a16="http://schemas.microsoft.com/office/drawing/2014/main" id="{7E5E1F17-FB45-7489-9D49-4396227783A7}"/>
                </a:ext>
              </a:extLst>
            </p:cNvPr>
            <p:cNvSpPr>
              <a:spLocks noChangeArrowheads="1"/>
            </p:cNvSpPr>
            <p:nvPr/>
          </p:nvSpPr>
          <p:spPr bwMode="auto">
            <a:xfrm>
              <a:off x="1920" y="2448"/>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8" name="Rectangle 128">
              <a:extLst>
                <a:ext uri="{FF2B5EF4-FFF2-40B4-BE49-F238E27FC236}">
                  <a16:creationId xmlns:a16="http://schemas.microsoft.com/office/drawing/2014/main" id="{3871D892-FD00-394F-4A0F-59523E634303}"/>
                </a:ext>
              </a:extLst>
            </p:cNvPr>
            <p:cNvSpPr>
              <a:spLocks noChangeArrowheads="1"/>
            </p:cNvSpPr>
            <p:nvPr/>
          </p:nvSpPr>
          <p:spPr bwMode="auto">
            <a:xfrm>
              <a:off x="2112" y="1680"/>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09" name="Rectangle 129">
              <a:extLst>
                <a:ext uri="{FF2B5EF4-FFF2-40B4-BE49-F238E27FC236}">
                  <a16:creationId xmlns:a16="http://schemas.microsoft.com/office/drawing/2014/main" id="{D6EC0BF2-DCB2-1032-F773-F301A7601387}"/>
                </a:ext>
              </a:extLst>
            </p:cNvPr>
            <p:cNvSpPr>
              <a:spLocks noChangeArrowheads="1"/>
            </p:cNvSpPr>
            <p:nvPr/>
          </p:nvSpPr>
          <p:spPr bwMode="auto">
            <a:xfrm>
              <a:off x="2112" y="1872"/>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0" name="Rectangle 130">
              <a:extLst>
                <a:ext uri="{FF2B5EF4-FFF2-40B4-BE49-F238E27FC236}">
                  <a16:creationId xmlns:a16="http://schemas.microsoft.com/office/drawing/2014/main" id="{E0968024-8AAC-FBDD-D15D-8D2EFA1262E1}"/>
                </a:ext>
              </a:extLst>
            </p:cNvPr>
            <p:cNvSpPr>
              <a:spLocks noChangeArrowheads="1"/>
            </p:cNvSpPr>
            <p:nvPr/>
          </p:nvSpPr>
          <p:spPr bwMode="auto">
            <a:xfrm>
              <a:off x="2112"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1" name="Rectangle 131">
              <a:extLst>
                <a:ext uri="{FF2B5EF4-FFF2-40B4-BE49-F238E27FC236}">
                  <a16:creationId xmlns:a16="http://schemas.microsoft.com/office/drawing/2014/main" id="{EB179BC7-3AC4-8EDA-D122-E703E249FBBF}"/>
                </a:ext>
              </a:extLst>
            </p:cNvPr>
            <p:cNvSpPr>
              <a:spLocks noChangeArrowheads="1"/>
            </p:cNvSpPr>
            <p:nvPr/>
          </p:nvSpPr>
          <p:spPr bwMode="auto">
            <a:xfrm>
              <a:off x="2112"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2" name="Rectangle 132">
              <a:extLst>
                <a:ext uri="{FF2B5EF4-FFF2-40B4-BE49-F238E27FC236}">
                  <a16:creationId xmlns:a16="http://schemas.microsoft.com/office/drawing/2014/main" id="{F1716EA1-BC41-F294-3D54-51D21BD596B7}"/>
                </a:ext>
              </a:extLst>
            </p:cNvPr>
            <p:cNvSpPr>
              <a:spLocks noChangeArrowheads="1"/>
            </p:cNvSpPr>
            <p:nvPr/>
          </p:nvSpPr>
          <p:spPr bwMode="auto">
            <a:xfrm>
              <a:off x="2112"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3" name="Rectangle 134">
              <a:extLst>
                <a:ext uri="{FF2B5EF4-FFF2-40B4-BE49-F238E27FC236}">
                  <a16:creationId xmlns:a16="http://schemas.microsoft.com/office/drawing/2014/main" id="{DF6998D3-8FEC-1F8D-29F2-E8515FFFC1F7}"/>
                </a:ext>
              </a:extLst>
            </p:cNvPr>
            <p:cNvSpPr>
              <a:spLocks noChangeArrowheads="1"/>
            </p:cNvSpPr>
            <p:nvPr/>
          </p:nvSpPr>
          <p:spPr bwMode="auto">
            <a:xfrm>
              <a:off x="2304" y="1680"/>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4" name="Rectangle 135">
              <a:extLst>
                <a:ext uri="{FF2B5EF4-FFF2-40B4-BE49-F238E27FC236}">
                  <a16:creationId xmlns:a16="http://schemas.microsoft.com/office/drawing/2014/main" id="{E0AEF9DB-55A7-65B2-37DC-D044A764E4FC}"/>
                </a:ext>
              </a:extLst>
            </p:cNvPr>
            <p:cNvSpPr>
              <a:spLocks noChangeArrowheads="1"/>
            </p:cNvSpPr>
            <p:nvPr/>
          </p:nvSpPr>
          <p:spPr bwMode="auto">
            <a:xfrm>
              <a:off x="2304" y="1872"/>
              <a:ext cx="192" cy="192"/>
            </a:xfrm>
            <a:prstGeom prst="rect">
              <a:avLst/>
            </a:prstGeom>
            <a:solidFill>
              <a:schemeClr val="accent1"/>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5" name="Rectangle 136">
              <a:extLst>
                <a:ext uri="{FF2B5EF4-FFF2-40B4-BE49-F238E27FC236}">
                  <a16:creationId xmlns:a16="http://schemas.microsoft.com/office/drawing/2014/main" id="{360EF2F9-8717-C2C3-6008-2BF01A27F2B9}"/>
                </a:ext>
              </a:extLst>
            </p:cNvPr>
            <p:cNvSpPr>
              <a:spLocks noChangeArrowheads="1"/>
            </p:cNvSpPr>
            <p:nvPr/>
          </p:nvSpPr>
          <p:spPr bwMode="auto">
            <a:xfrm>
              <a:off x="2304" y="2064"/>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6" name="Rectangle 137">
              <a:extLst>
                <a:ext uri="{FF2B5EF4-FFF2-40B4-BE49-F238E27FC236}">
                  <a16:creationId xmlns:a16="http://schemas.microsoft.com/office/drawing/2014/main" id="{6A7F7F56-EE04-1A06-D1D0-8EED4C47B5CF}"/>
                </a:ext>
              </a:extLst>
            </p:cNvPr>
            <p:cNvSpPr>
              <a:spLocks noChangeArrowheads="1"/>
            </p:cNvSpPr>
            <p:nvPr/>
          </p:nvSpPr>
          <p:spPr bwMode="auto">
            <a:xfrm>
              <a:off x="2304" y="2256"/>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7" name="Rectangle 138">
              <a:extLst>
                <a:ext uri="{FF2B5EF4-FFF2-40B4-BE49-F238E27FC236}">
                  <a16:creationId xmlns:a16="http://schemas.microsoft.com/office/drawing/2014/main" id="{536AF65E-E00C-8D65-5149-19CBAE4AA033}"/>
                </a:ext>
              </a:extLst>
            </p:cNvPr>
            <p:cNvSpPr>
              <a:spLocks noChangeArrowheads="1"/>
            </p:cNvSpPr>
            <p:nvPr/>
          </p:nvSpPr>
          <p:spPr bwMode="auto">
            <a:xfrm>
              <a:off x="2304" y="2448"/>
              <a:ext cx="192" cy="192"/>
            </a:xfrm>
            <a:prstGeom prst="rect">
              <a:avLst/>
            </a:prstGeom>
            <a:solidFill>
              <a:srgbClr val="CCFFCC"/>
            </a:solidFill>
            <a:ln w="9525">
              <a:solidFill>
                <a:schemeClr val="tx1"/>
              </a:solidFill>
              <a:miter lim="800000"/>
              <a:headEnd/>
              <a:tailEnd/>
            </a:ln>
          </p:spPr>
          <p:txBody>
            <a:bodyPr wrap="none" anchor="ct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b="1">
                <a:latin typeface="Times New Roman" panose="02020603050405020304" pitchFamily="18" charset="0"/>
              </a:endParaRPr>
            </a:p>
          </p:txBody>
        </p:sp>
        <p:sp>
          <p:nvSpPr>
            <p:cNvPr id="118" name="Text Box 146">
              <a:extLst>
                <a:ext uri="{FF2B5EF4-FFF2-40B4-BE49-F238E27FC236}">
                  <a16:creationId xmlns:a16="http://schemas.microsoft.com/office/drawing/2014/main" id="{EAE5DA1C-6396-32BF-93B5-72357AD2A2F8}"/>
                </a:ext>
              </a:extLst>
            </p:cNvPr>
            <p:cNvSpPr txBox="1">
              <a:spLocks noChangeArrowheads="1"/>
            </p:cNvSpPr>
            <p:nvPr/>
          </p:nvSpPr>
          <p:spPr bwMode="auto">
            <a:xfrm>
              <a:off x="546" y="720"/>
              <a:ext cx="13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1400" b="1">
                <a:latin typeface="Times New Roman" panose="02020603050405020304" pitchFamily="18" charset="0"/>
              </a:endParaRPr>
            </a:p>
          </p:txBody>
        </p:sp>
        <p:sp>
          <p:nvSpPr>
            <p:cNvPr id="119" name="Text Box 147">
              <a:extLst>
                <a:ext uri="{FF2B5EF4-FFF2-40B4-BE49-F238E27FC236}">
                  <a16:creationId xmlns:a16="http://schemas.microsoft.com/office/drawing/2014/main" id="{CD1875CD-61A4-7A01-F044-259D2444C62C}"/>
                </a:ext>
              </a:extLst>
            </p:cNvPr>
            <p:cNvSpPr txBox="1">
              <a:spLocks noChangeArrowheads="1"/>
            </p:cNvSpPr>
            <p:nvPr/>
          </p:nvSpPr>
          <p:spPr bwMode="auto">
            <a:xfrm>
              <a:off x="2286" y="2448"/>
              <a:ext cx="22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bg2"/>
                </a:buClr>
                <a:buSzPct val="75000"/>
                <a:buFont typeface="Wingdings" pitchFamily="2" charset="2"/>
                <a:buChar char="p"/>
                <a:defRPr sz="20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2"/>
                </a:buClr>
                <a:buSzPct val="75000"/>
                <a:buFont typeface="Wingdings" pitchFamily="2" charset="2"/>
                <a:buChar char="n"/>
                <a:defRPr sz="20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SzPct val="65000"/>
                <a:buFont typeface="Wingdings" pitchFamily="2" charset="2"/>
                <a:buChar char="p"/>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bg2"/>
                </a:buClr>
                <a:buFont typeface="Wingdings" pitchFamily="2" charset="2"/>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400" b="1">
                  <a:latin typeface="Times New Roman" panose="02020603050405020304" pitchFamily="18" charset="0"/>
                </a:rPr>
                <a:t>E</a:t>
              </a:r>
            </a:p>
          </p:txBody>
        </p:sp>
      </p:grpSp>
      <p:pic>
        <p:nvPicPr>
          <p:cNvPr id="1028" name="Picture 4">
            <a:extLst>
              <a:ext uri="{FF2B5EF4-FFF2-40B4-BE49-F238E27FC236}">
                <a16:creationId xmlns:a16="http://schemas.microsoft.com/office/drawing/2014/main" id="{D10A2C8E-5990-CE51-6E5D-97D7E9F66A1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3395362" y="2427827"/>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101EC51F-C6C1-C041-0BBD-080D863E1D1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2371620" y="4475475"/>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FA1F89-A67D-4BB3-8C7F-1755E2EF687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550648" y="5248777"/>
            <a:ext cx="617476" cy="640087"/>
          </a:xfrm>
          <a:prstGeom prst="rect">
            <a:avLst/>
          </a:prstGeom>
          <a:noFill/>
          <a:extLst>
            <a:ext uri="{909E8E84-426E-40DD-AFC4-6F175D3DCCD1}">
              <a14:hiddenFill xmlns:a14="http://schemas.microsoft.com/office/drawing/2010/main">
                <a:solidFill>
                  <a:srgbClr val="FFFFFF"/>
                </a:solidFill>
              </a14:hiddenFill>
            </a:ext>
          </a:extLst>
        </p:spPr>
      </p:pic>
      <p:sp>
        <p:nvSpPr>
          <p:cNvPr id="124" name="文本框 123">
            <a:extLst>
              <a:ext uri="{FF2B5EF4-FFF2-40B4-BE49-F238E27FC236}">
                <a16:creationId xmlns:a16="http://schemas.microsoft.com/office/drawing/2014/main" id="{BD6FE519-5DDB-A306-8FF8-55613348CC15}"/>
              </a:ext>
            </a:extLst>
          </p:cNvPr>
          <p:cNvSpPr txBox="1"/>
          <p:nvPr/>
        </p:nvSpPr>
        <p:spPr>
          <a:xfrm>
            <a:off x="5168124" y="1514460"/>
            <a:ext cx="6667621" cy="1631216"/>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关键数据结构</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visited[1..n][1..m]</a:t>
            </a:r>
          </a:p>
          <a:p>
            <a:pPr marL="800100" lvl="1" indent="-342900">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visited[x][y]</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0</a:t>
            </a:r>
            <a:r>
              <a:rPr kumimoji="1" lang="zh-CN" altLang="en-US" sz="2000" dirty="0">
                <a:latin typeface="Microsoft YaHei" panose="020B0503020204020204" pitchFamily="34" charset="-122"/>
                <a:ea typeface="Microsoft YaHei" panose="020B0503020204020204" pitchFamily="34" charset="-122"/>
              </a:rPr>
              <a:t>   表示位置</a:t>
            </a:r>
            <a:r>
              <a:rPr kumimoji="1" lang="en-US" altLang="zh-CN" sz="2000" dirty="0">
                <a:latin typeface="Microsoft YaHei" panose="020B0503020204020204" pitchFamily="34" charset="-122"/>
                <a:ea typeface="Microsoft YaHei" panose="020B0503020204020204" pitchFamily="34" charset="-122"/>
              </a:rPr>
              <a:t>(x,</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y)</a:t>
            </a:r>
            <a:r>
              <a:rPr kumimoji="1" lang="zh-CN" altLang="en-US" sz="2000" dirty="0">
                <a:latin typeface="Microsoft YaHei" panose="020B0503020204020204" pitchFamily="34" charset="-122"/>
                <a:ea typeface="Microsoft YaHei" panose="020B0503020204020204" pitchFamily="34" charset="-122"/>
              </a:rPr>
              <a:t>未通过</a:t>
            </a:r>
            <a:endParaRPr kumimoji="1" lang="en-US" altLang="zh-CN" sz="2000"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visited[x][y]</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1</a:t>
            </a:r>
            <a:r>
              <a:rPr kumimoji="1" lang="zh-CN" altLang="en-US" sz="2000" dirty="0">
                <a:latin typeface="Microsoft YaHei" panose="020B0503020204020204" pitchFamily="34" charset="-122"/>
                <a:ea typeface="Microsoft YaHei" panose="020B0503020204020204" pitchFamily="34" charset="-122"/>
              </a:rPr>
              <a:t>   表示已遍历结束</a:t>
            </a:r>
            <a:endParaRPr kumimoji="1" lang="en-US" altLang="zh-CN" sz="2000"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visited[x][y]</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solidFill>
                  <a:srgbClr val="C00000"/>
                </a:solidFill>
                <a:latin typeface="Microsoft YaHei" panose="020B0503020204020204" pitchFamily="34" charset="-122"/>
                <a:ea typeface="Microsoft YaHei" panose="020B0503020204020204" pitchFamily="34" charset="-122"/>
              </a:rPr>
              <a:t>2</a:t>
            </a:r>
            <a:r>
              <a:rPr kumimoji="1" lang="zh-CN" altLang="en-US" sz="2000" dirty="0">
                <a:solidFill>
                  <a:srgbClr val="C00000"/>
                </a:solidFill>
                <a:latin typeface="Microsoft YaHei" panose="020B0503020204020204" pitchFamily="34" charset="-122"/>
                <a:ea typeface="Microsoft YaHei" panose="020B0503020204020204" pitchFamily="34" charset="-122"/>
              </a:rPr>
              <a:t>  </a:t>
            </a:r>
            <a:r>
              <a:rPr kumimoji="1" lang="zh-CN" altLang="en-US" sz="2000" dirty="0">
                <a:latin typeface="Microsoft YaHei" panose="020B0503020204020204" pitchFamily="34" charset="-122"/>
                <a:ea typeface="Microsoft YaHei" panose="020B0503020204020204" pitchFamily="34" charset="-122"/>
              </a:rPr>
              <a:t> 表示位置上</a:t>
            </a:r>
            <a:r>
              <a:rPr kumimoji="1" lang="zh-CN" altLang="en-US" sz="2000" dirty="0">
                <a:solidFill>
                  <a:srgbClr val="0000FF"/>
                </a:solidFill>
                <a:latin typeface="Microsoft YaHei" panose="020B0503020204020204" pitchFamily="34" charset="-122"/>
                <a:ea typeface="Microsoft YaHei" panose="020B0503020204020204" pitchFamily="34" charset="-122"/>
              </a:rPr>
              <a:t>有怪物</a:t>
            </a:r>
            <a:endParaRPr kumimoji="1" lang="en-US" altLang="zh-CN" sz="2000" dirty="0">
              <a:solidFill>
                <a:srgbClr val="0000FF"/>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关键步骤</a:t>
            </a:r>
            <a:r>
              <a:rPr kumimoji="1" lang="zh-CN" altLang="en-US" sz="2000" dirty="0">
                <a:latin typeface="Microsoft YaHei" panose="020B0503020204020204" pitchFamily="34" charset="-122"/>
                <a:ea typeface="Microsoft YaHei" panose="020B0503020204020204" pitchFamily="34" charset="-122"/>
              </a:rPr>
              <a:t>：</a:t>
            </a:r>
          </a:p>
        </p:txBody>
      </p:sp>
      <p:pic>
        <p:nvPicPr>
          <p:cNvPr id="125" name="Picture 4">
            <a:extLst>
              <a:ext uri="{FF2B5EF4-FFF2-40B4-BE49-F238E27FC236}">
                <a16:creationId xmlns:a16="http://schemas.microsoft.com/office/drawing/2014/main" id="{861CE6EB-FA85-EA89-3076-EA5AE7503A4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flipH="1">
            <a:off x="4400068" y="3816293"/>
            <a:ext cx="353937" cy="27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2C44D6-EF5B-7797-79ED-E488C533E56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5729" y="1997517"/>
            <a:ext cx="1093028" cy="15769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083A9F5-6D3E-8F9D-5EB5-12C134722D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25" y="3574455"/>
            <a:ext cx="4762870" cy="267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536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a:t>8.2 </a:t>
            </a:r>
            <a:r>
              <a:rPr lang="zh-CN" altLang="en-US" dirty="0"/>
              <a:t>最短路径问题</a:t>
            </a:r>
          </a:p>
        </p:txBody>
      </p:sp>
      <p:sp>
        <p:nvSpPr>
          <p:cNvPr id="4" name="文本占位符 3"/>
          <p:cNvSpPr>
            <a:spLocks noGrp="1"/>
          </p:cNvSpPr>
          <p:nvPr>
            <p:ph type="body" idx="10"/>
          </p:nvPr>
        </p:nvSpPr>
        <p:spPr>
          <a:xfrm>
            <a:off x="6798353" y="200366"/>
            <a:ext cx="5157787" cy="323806"/>
          </a:xfrm>
        </p:spPr>
        <p:txBody>
          <a:bodyPr/>
          <a:lstStyle/>
          <a:p>
            <a:r>
              <a:rPr lang="zh-CN" altLang="en-US" dirty="0"/>
              <a:t>数据结构</a:t>
            </a:r>
          </a:p>
        </p:txBody>
      </p:sp>
      <p:sp>
        <p:nvSpPr>
          <p:cNvPr id="12" name="标题 1">
            <a:extLst>
              <a:ext uri="{FF2B5EF4-FFF2-40B4-BE49-F238E27FC236}">
                <a16:creationId xmlns:a16="http://schemas.microsoft.com/office/drawing/2014/main" id="{42017F99-2E8C-F3CC-3E2E-86859581B3B6}"/>
              </a:ext>
            </a:extLst>
          </p:cNvPr>
          <p:cNvSpPr>
            <a:spLocks noGrp="1"/>
          </p:cNvSpPr>
          <p:nvPr>
            <p:ph type="title"/>
          </p:nvPr>
        </p:nvSpPr>
        <p:spPr>
          <a:xfrm>
            <a:off x="584225" y="493631"/>
            <a:ext cx="10515600" cy="518958"/>
          </a:xfrm>
        </p:spPr>
        <p:txBody>
          <a:bodyPr/>
          <a:lstStyle/>
          <a:p>
            <a:r>
              <a:rPr lang="zh-CN" altLang="en-US" dirty="0"/>
              <a:t>*</a:t>
            </a:r>
            <a:r>
              <a:rPr lang="en-US" altLang="zh-CN" dirty="0"/>
              <a:t>BFS</a:t>
            </a:r>
            <a:r>
              <a:rPr lang="zh-CN" altLang="en-US" dirty="0"/>
              <a:t>算法的应用：</a:t>
            </a:r>
            <a:r>
              <a:rPr lang="en-US" altLang="zh-CN" dirty="0"/>
              <a:t>Dragon</a:t>
            </a:r>
            <a:r>
              <a:rPr lang="zh-CN" altLang="en-US" dirty="0"/>
              <a:t> </a:t>
            </a:r>
            <a:r>
              <a:rPr lang="en-US" altLang="zh-CN" dirty="0"/>
              <a:t>Quest</a:t>
            </a:r>
            <a:endParaRPr lang="zh-CN" altLang="en-US" dirty="0"/>
          </a:p>
        </p:txBody>
      </p:sp>
      <p:sp>
        <p:nvSpPr>
          <p:cNvPr id="124" name="文本框 123">
            <a:extLst>
              <a:ext uri="{FF2B5EF4-FFF2-40B4-BE49-F238E27FC236}">
                <a16:creationId xmlns:a16="http://schemas.microsoft.com/office/drawing/2014/main" id="{BD6FE519-5DDB-A306-8FF8-55613348CC15}"/>
              </a:ext>
            </a:extLst>
          </p:cNvPr>
          <p:cNvSpPr txBox="1"/>
          <p:nvPr/>
        </p:nvSpPr>
        <p:spPr>
          <a:xfrm>
            <a:off x="7231087" y="968339"/>
            <a:ext cx="4725053" cy="135421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Font typeface="Arial" panose="020B0604020202020204" pitchFamily="34" charset="0"/>
              <a:buChar char="•"/>
            </a:pPr>
            <a:r>
              <a:rPr kumimoji="1" lang="zh-CN" altLang="en-US" sz="1600" b="1" dirty="0">
                <a:latin typeface="Microsoft YaHei" panose="020B0503020204020204" pitchFamily="34" charset="-122"/>
                <a:ea typeface="Microsoft YaHei" panose="020B0503020204020204" pitchFamily="34" charset="-122"/>
              </a:rPr>
              <a:t>关键数据结构</a:t>
            </a:r>
            <a:r>
              <a:rPr kumimoji="1" lang="zh-CN" altLang="en-US" sz="1600" dirty="0">
                <a:latin typeface="Microsoft YaHei" panose="020B0503020204020204" pitchFamily="34" charset="-122"/>
                <a:ea typeface="Microsoft YaHei" panose="020B0503020204020204" pitchFamily="34" charset="-122"/>
              </a:rPr>
              <a:t>：</a:t>
            </a:r>
            <a:r>
              <a:rPr kumimoji="1" lang="en-US" altLang="zh-CN" sz="1600" dirty="0">
                <a:latin typeface="Microsoft YaHei" panose="020B0503020204020204" pitchFamily="34" charset="-122"/>
                <a:ea typeface="Microsoft YaHei" panose="020B0503020204020204" pitchFamily="34" charset="-122"/>
              </a:rPr>
              <a:t>visited[1..n][1..m]</a:t>
            </a:r>
          </a:p>
          <a:p>
            <a:pPr marL="800100" lvl="1" indent="-3429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visited[x][y]</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0</a:t>
            </a:r>
            <a:r>
              <a:rPr kumimoji="1" lang="zh-CN" altLang="en-US" sz="1600" dirty="0">
                <a:latin typeface="Microsoft YaHei" panose="020B0503020204020204" pitchFamily="34" charset="-122"/>
                <a:ea typeface="Microsoft YaHei" panose="020B0503020204020204" pitchFamily="34" charset="-122"/>
              </a:rPr>
              <a:t>  表示位置</a:t>
            </a:r>
            <a:r>
              <a:rPr kumimoji="1" lang="en-US" altLang="zh-CN" sz="1600" dirty="0">
                <a:latin typeface="Microsoft YaHei" panose="020B0503020204020204" pitchFamily="34" charset="-122"/>
                <a:ea typeface="Microsoft YaHei" panose="020B0503020204020204" pitchFamily="34" charset="-122"/>
              </a:rPr>
              <a:t>(x,</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y)</a:t>
            </a:r>
            <a:r>
              <a:rPr kumimoji="1" lang="zh-CN" altLang="en-US" sz="1600" dirty="0">
                <a:latin typeface="Microsoft YaHei" panose="020B0503020204020204" pitchFamily="34" charset="-122"/>
                <a:ea typeface="Microsoft YaHei" panose="020B0503020204020204" pitchFamily="34" charset="-122"/>
              </a:rPr>
              <a:t>未通过</a:t>
            </a:r>
            <a:endParaRPr kumimoji="1" lang="en-US" altLang="zh-CN" sz="1600"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visited[x][y]</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表示已遍历结束</a:t>
            </a:r>
            <a:endParaRPr kumimoji="1" lang="en-US" altLang="zh-CN" sz="1600" dirty="0">
              <a:latin typeface="Microsoft YaHei" panose="020B0503020204020204" pitchFamily="34" charset="-122"/>
              <a:ea typeface="Microsoft YaHei" panose="020B0503020204020204" pitchFamily="34" charset="-122"/>
            </a:endParaRPr>
          </a:p>
          <a:p>
            <a:pPr marL="800100" lvl="1" indent="-342900">
              <a:buFont typeface="Wingdings" pitchFamily="2" charset="2"/>
              <a:buChar char="Ø"/>
            </a:pP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visited[x][y]</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solidFill>
                  <a:srgbClr val="C00000"/>
                </a:solidFill>
                <a:latin typeface="Microsoft YaHei" panose="020B0503020204020204" pitchFamily="34" charset="-122"/>
                <a:ea typeface="Microsoft YaHei" panose="020B0503020204020204" pitchFamily="34" charset="-122"/>
              </a:rPr>
              <a:t>2</a:t>
            </a:r>
            <a:r>
              <a:rPr kumimoji="1" lang="zh-CN" altLang="en-US" sz="1600" dirty="0">
                <a:solidFill>
                  <a:srgbClr val="C00000"/>
                </a:solidFill>
                <a:latin typeface="Microsoft YaHei" panose="020B0503020204020204" pitchFamily="34" charset="-122"/>
                <a:ea typeface="Microsoft YaHei" panose="020B0503020204020204" pitchFamily="34" charset="-122"/>
              </a:rPr>
              <a:t>  </a:t>
            </a:r>
            <a:r>
              <a:rPr kumimoji="1" lang="zh-CN" altLang="en-US" sz="1600" dirty="0">
                <a:latin typeface="Microsoft YaHei" panose="020B0503020204020204" pitchFamily="34" charset="-122"/>
                <a:ea typeface="Microsoft YaHei" panose="020B0503020204020204" pitchFamily="34" charset="-122"/>
              </a:rPr>
              <a:t> 表示位置上</a:t>
            </a:r>
            <a:r>
              <a:rPr kumimoji="1" lang="zh-CN" altLang="en-US" sz="1600" dirty="0">
                <a:solidFill>
                  <a:srgbClr val="0000FF"/>
                </a:solidFill>
                <a:latin typeface="Microsoft YaHei" panose="020B0503020204020204" pitchFamily="34" charset="-122"/>
                <a:ea typeface="Microsoft YaHei" panose="020B0503020204020204" pitchFamily="34" charset="-122"/>
              </a:rPr>
              <a:t>有怪物</a:t>
            </a:r>
            <a:endParaRPr kumimoji="1" lang="en-US" altLang="zh-CN" sz="1600" dirty="0">
              <a:solidFill>
                <a:srgbClr val="0000FF"/>
              </a:solidFill>
              <a:latin typeface="Microsoft YaHei" panose="020B0503020204020204" pitchFamily="34" charset="-122"/>
              <a:ea typeface="Microsoft YaHei" panose="020B0503020204020204" pitchFamily="34" charset="-122"/>
            </a:endParaRPr>
          </a:p>
          <a:p>
            <a:pPr marL="342900" indent="-342900">
              <a:buFont typeface="Arial" panose="020B0604020202020204" pitchFamily="34" charset="0"/>
              <a:buChar char="•"/>
            </a:pPr>
            <a:r>
              <a:rPr kumimoji="1" lang="zh-CN" altLang="en-US" sz="1600" b="1" dirty="0">
                <a:latin typeface="Microsoft YaHei" panose="020B0503020204020204" pitchFamily="34" charset="-122"/>
                <a:ea typeface="Microsoft YaHei" panose="020B0503020204020204" pitchFamily="34" charset="-122"/>
              </a:rPr>
              <a:t>关键步骤</a:t>
            </a:r>
            <a:r>
              <a:rPr kumimoji="1" lang="zh-CN" altLang="en-US" sz="1600" dirty="0">
                <a:latin typeface="Microsoft YaHei" panose="020B0503020204020204" pitchFamily="34" charset="-122"/>
                <a:ea typeface="Microsoft YaHei" panose="020B0503020204020204" pitchFamily="34" charset="-122"/>
              </a:rPr>
              <a:t>：</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F7FB19E-E20D-18D4-0D7B-F6E719B212A6}"/>
                  </a:ext>
                </a:extLst>
              </p:cNvPr>
              <p:cNvSpPr txBox="1"/>
              <p:nvPr/>
            </p:nvSpPr>
            <p:spPr>
              <a:xfrm>
                <a:off x="433824" y="1231484"/>
                <a:ext cx="9960242" cy="5355312"/>
              </a:xfrm>
              <a:prstGeom prst="rect">
                <a:avLst/>
              </a:prstGeom>
              <a:noFill/>
            </p:spPr>
            <p:txBody>
              <a:bodyPr wrap="square">
                <a:spAutoFit/>
              </a:bodyPr>
              <a:lstStyle/>
              <a:p>
                <a:pPr marL="457200" lvl="0" indent="-457200" eaLnBrk="0" fontAlgn="base" hangingPunct="0">
                  <a:spcBef>
                    <a:spcPct val="0"/>
                  </a:spcBef>
                  <a:spcAft>
                    <a:spcPct val="0"/>
                  </a:spcAft>
                  <a:buFont typeface="+mj-lt"/>
                  <a:buAutoNum type="arabicPeriod"/>
                </a:pPr>
                <a:r>
                  <a:rPr lang="en-US" altLang="zh-CN" b="1" dirty="0">
                    <a:latin typeface="Times New Roman" panose="02020603050405020304" pitchFamily="18" charset="0"/>
                    <a:cs typeface="Times New Roman" panose="02020603050405020304" pitchFamily="18" charset="0"/>
                  </a:rPr>
                  <a:t>while</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IsEmpty</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queue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false</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do</a:t>
                </a: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DeQueue</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queue</a:t>
                </a:r>
                <a:r>
                  <a:rPr lang="en-US" altLang="zh-CN" dirty="0">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visited</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x</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位置</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有怪物</a:t>
                </a:r>
                <a:endParaRPr lang="en-US" altLang="zh-CN"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i="1" dirty="0">
                    <a:solidFill>
                      <a:srgbClr val="C00000"/>
                    </a:solidFill>
                    <a:latin typeface="Times New Roman" panose="02020603050405020304" pitchFamily="18" charset="0"/>
                    <a:cs typeface="Times New Roman" panose="02020603050405020304" pitchFamily="18" charset="0"/>
                  </a:rPr>
                  <a:t>visited</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x</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solidFill>
                          <a:srgbClr val="C00000"/>
                        </a:solidFill>
                        <a:latin typeface="Cambria Math" panose="02040503050406030204" pitchFamily="18" charset="0"/>
                        <a:cs typeface="Times New Roman" panose="02020603050405020304" pitchFamily="18" charset="0"/>
                      </a:rPr>
                      <m:t>←</m:t>
                    </m:r>
                  </m:oMath>
                </a14:m>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赶走怪物</a:t>
                </a:r>
                <a:endParaRPr lang="en-US" altLang="zh-CN"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i="1" dirty="0">
                    <a:solidFill>
                      <a:srgbClr val="C00000"/>
                    </a:solidFill>
                    <a:latin typeface="Times New Roman" panose="02020603050405020304" pitchFamily="18" charset="0"/>
                    <a:cs typeface="Times New Roman" panose="02020603050405020304" pitchFamily="18" charset="0"/>
                  </a:rPr>
                  <a:t>step</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x</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solidFill>
                          <a:srgbClr val="C00000"/>
                        </a:solidFill>
                        <a:latin typeface="Cambria Math" panose="02040503050406030204" pitchFamily="18" charset="0"/>
                        <a:cs typeface="Times New Roman" panose="02020603050405020304" pitchFamily="18" charset="0"/>
                      </a:rPr>
                      <m:t>←</m:t>
                    </m:r>
                  </m:oMath>
                </a14:m>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i="1" dirty="0">
                    <a:solidFill>
                      <a:srgbClr val="C00000"/>
                    </a:solidFill>
                    <a:latin typeface="Times New Roman" panose="02020603050405020304" pitchFamily="18" charset="0"/>
                    <a:cs typeface="Times New Roman" panose="02020603050405020304" pitchFamily="18" charset="0"/>
                  </a:rPr>
                  <a:t>step</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x</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多花一步的时间（</a:t>
                </a:r>
                <a:r>
                  <a:rPr lang="zh-CN" altLang="en-US" dirty="0">
                    <a:solidFill>
                      <a:srgbClr val="00B0F0"/>
                    </a:solidFill>
                    <a:latin typeface="Times New Roman" panose="02020603050405020304" pitchFamily="18" charset="0"/>
                    <a:cs typeface="Times New Roman" panose="02020603050405020304" pitchFamily="18" charset="0"/>
                  </a:rPr>
                  <a:t>相当于走到虚结点</a:t>
                </a:r>
                <a:r>
                  <a:rPr lang="zh-CN" altLang="en-US" dirty="0">
                    <a:solidFill>
                      <a:srgbClr val="C00000"/>
                    </a:solidFill>
                    <a:latin typeface="Times New Roman" panose="02020603050405020304" pitchFamily="18" charset="0"/>
                    <a:cs typeface="Times New Roman" panose="02020603050405020304" pitchFamily="18" charset="0"/>
                  </a:rPr>
                  <a:t>）</a:t>
                </a:r>
                <a:endParaRPr lang="en-US" altLang="zh-CN"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err="1">
                    <a:solidFill>
                      <a:srgbClr val="C00000"/>
                    </a:solidFill>
                    <a:latin typeface="Times New Roman" panose="02020603050405020304" pitchFamily="18" charset="0"/>
                    <a:cs typeface="Times New Roman" panose="02020603050405020304" pitchFamily="18" charset="0"/>
                  </a:rPr>
                  <a:t>EnQueue</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queue</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x</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i="1" dirty="0">
                    <a:solidFill>
                      <a:srgbClr val="C00000"/>
                    </a:solidFill>
                    <a:latin typeface="Times New Roman" panose="02020603050405020304" pitchFamily="18" charset="0"/>
                    <a:cs typeface="Times New Roman" panose="02020603050405020304" pitchFamily="18" charset="0"/>
                  </a:rPr>
                  <a:t>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第二次入队</a:t>
                </a:r>
                <a:endParaRPr lang="en-US" altLang="zh-CN" dirty="0">
                  <a:solidFill>
                    <a:srgbClr val="C0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else</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solidFill>
                      <a:srgbClr val="0000FF"/>
                    </a:solidFill>
                    <a:latin typeface="Times New Roman" panose="02020603050405020304" pitchFamily="18" charset="0"/>
                    <a:cs typeface="Times New Roman" panose="02020603050405020304" pitchFamily="18" charset="0"/>
                  </a:rPr>
                  <a:t>位置</a:t>
                </a:r>
                <a:r>
                  <a:rPr lang="en-US" altLang="zh-CN" dirty="0">
                    <a:solidFill>
                      <a:srgbClr val="0000FF"/>
                    </a:solidFill>
                    <a:latin typeface="Times New Roman" panose="02020603050405020304" pitchFamily="18" charset="0"/>
                    <a:cs typeface="Times New Roman" panose="02020603050405020304" pitchFamily="18" charset="0"/>
                  </a:rPr>
                  <a:t>(x,</a:t>
                </a:r>
                <a:r>
                  <a:rPr lang="zh-CN" altLang="en-US"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y)</a:t>
                </a:r>
                <a:r>
                  <a:rPr lang="zh-CN" altLang="en-US" dirty="0">
                    <a:solidFill>
                      <a:srgbClr val="0000FF"/>
                    </a:solidFill>
                    <a:latin typeface="Times New Roman" panose="02020603050405020304" pitchFamily="18" charset="0"/>
                    <a:cs typeface="Times New Roman" panose="02020603050405020304" pitchFamily="18" charset="0"/>
                  </a:rPr>
                  <a:t>已遍历结束，可以走向邻接位置！</a:t>
                </a:r>
                <a:endParaRPr lang="en-US" altLang="zh-CN" dirty="0">
                  <a:solidFill>
                    <a:srgbClr val="0000FF"/>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for</a:t>
                </a:r>
                <a:r>
                  <a:rPr lang="zh-CN" altLang="en-US" b="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to</a:t>
                </a:r>
                <a:r>
                  <a:rPr lang="zh-CN" altLang="en-US"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do</a:t>
                </a:r>
                <a:endParaRPr lang="en-US" altLang="zh-CN" dirty="0">
                  <a:solidFill>
                    <a:srgbClr val="00B0F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nx</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adj[</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][0]</a:t>
                </a:r>
              </a:p>
              <a:p>
                <a:pPr marL="45720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ny</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zh-CN" altLang="en-US"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adj[</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][1]</a:t>
                </a:r>
                <a:endParaRPr lang="en-US" altLang="zh-CN" dirty="0">
                  <a:solidFill>
                    <a:srgbClr val="00B0F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1≤</m:t>
                    </m:r>
                    <m:r>
                      <a:rPr lang="en-US" altLang="zh-CN" b="0" i="1" smtClean="0">
                        <a:latin typeface="Cambria Math" panose="02040503050406030204" pitchFamily="18" charset="0"/>
                        <a:cs typeface="Times New Roman" panose="02020603050405020304" pitchFamily="18" charset="0"/>
                      </a:rPr>
                      <m:t>𝑛𝑥</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𝑛</m:t>
                    </m:r>
                  </m:oMath>
                </a14:m>
                <a:r>
                  <a:rPr lang="zh-CN" altLang="en-US" dirty="0">
                    <a:latin typeface="Times New Roman" panose="02020603050405020304" pitchFamily="18" charset="0"/>
                    <a:cs typeface="Times New Roman" panose="02020603050405020304" pitchFamily="18" charset="0"/>
                  </a:rPr>
                  <a:t> 且 </a:t>
                </a:r>
                <a14:m>
                  <m:oMath xmlns:m="http://schemas.openxmlformats.org/officeDocument/2006/math">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𝑛</m:t>
                    </m:r>
                    <m:r>
                      <m:rPr>
                        <m:sty m:val="p"/>
                      </m:rPr>
                      <a:rPr lang="en-US" altLang="zh-CN" i="1" smtClean="0">
                        <a:latin typeface="Cambria Math" panose="02040503050406030204" pitchFamily="18" charset="0"/>
                        <a:cs typeface="Times New Roman" panose="02020603050405020304" pitchFamily="18" charset="0"/>
                      </a:rPr>
                      <m:t>y</m:t>
                    </m:r>
                    <m:r>
                      <a:rPr lang="en-US" altLang="zh-CN" i="1">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𝑚</m:t>
                    </m:r>
                  </m:oMath>
                </a14:m>
                <a:r>
                  <a:rPr lang="zh-CN" altLang="en-US" dirty="0">
                    <a:latin typeface="Times New Roman" panose="02020603050405020304" pitchFamily="18" charset="0"/>
                    <a:cs typeface="Times New Roman" panose="02020603050405020304" pitchFamily="18" charset="0"/>
                  </a:rPr>
                  <a:t> 且 </a:t>
                </a: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nx</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ny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&gt;0</m:t>
                    </m:r>
                  </m:oMath>
                </a14:m>
                <a:r>
                  <a:rPr lang="zh-CN" altLang="en-US" dirty="0">
                    <a:latin typeface="Times New Roman" panose="02020603050405020304" pitchFamily="18" charset="0"/>
                    <a:cs typeface="Times New Roman" panose="02020603050405020304" pitchFamily="18" charset="0"/>
                  </a:rPr>
                  <a:t> 且 </a:t>
                </a:r>
                <a:r>
                  <a:rPr lang="zh-CN" altLang="zh-CN" i="1" dirty="0">
                    <a:latin typeface="Times New Roman" panose="02020603050405020304" pitchFamily="18" charset="0"/>
                    <a:cs typeface="Times New Roman" panose="02020603050405020304" pitchFamily="18" charset="0"/>
                  </a:rPr>
                  <a:t>visited</a:t>
                </a:r>
                <a:r>
                  <a:rPr lang="zh-CN"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nx</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ny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then</a:t>
                </a:r>
                <a:endParaRPr lang="en-US" altLang="zh-CN"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i="1" dirty="0" err="1">
                    <a:solidFill>
                      <a:schemeClr val="tx1"/>
                    </a:solidFill>
                    <a:latin typeface="Times New Roman" panose="02020603050405020304" pitchFamily="18" charset="0"/>
                    <a:cs typeface="Times New Roman" panose="02020603050405020304" pitchFamily="18" charset="0"/>
                  </a:rPr>
                  <a:t>prev</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err="1">
                    <a:solidFill>
                      <a:schemeClr val="tx1"/>
                    </a:solidFill>
                    <a:latin typeface="Times New Roman" panose="02020603050405020304" pitchFamily="18" charset="0"/>
                    <a:cs typeface="Times New Roman" panose="02020603050405020304" pitchFamily="18" charset="0"/>
                  </a:rPr>
                  <a:t>nx</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err="1">
                    <a:solidFill>
                      <a:schemeClr val="tx1"/>
                    </a:solidFill>
                    <a:latin typeface="Times New Roman" panose="02020603050405020304" pitchFamily="18" charset="0"/>
                    <a:cs typeface="Times New Roman" panose="02020603050405020304" pitchFamily="18" charset="0"/>
                  </a:rPr>
                  <a:t>ny</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solidFill>
                          <a:schemeClr val="tx1"/>
                        </a:solidFill>
                        <a:latin typeface="Cambria Math" panose="02040503050406030204" pitchFamily="18" charset="0"/>
                        <a:cs typeface="Times New Roman" panose="020206030504050203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k</a:t>
                </a:r>
                <a:r>
                  <a:rPr lang="zh-CN" altLang="en-US" i="1"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记录到达</a:t>
                </a:r>
                <a:r>
                  <a:rPr lang="en-US" altLang="zh-CN" dirty="0">
                    <a:latin typeface="Times New Roman" panose="02020603050405020304" pitchFamily="18" charset="0"/>
                    <a:cs typeface="Times New Roman" panose="02020603050405020304" pitchFamily="18" charset="0"/>
                  </a:rPr>
                  <a:t>(</a:t>
                </a:r>
                <a:r>
                  <a:rPr lang="en-US" altLang="zh-CN" i="1" dirty="0" err="1">
                    <a:solidFill>
                      <a:schemeClr val="tx1"/>
                    </a:solidFill>
                    <a:latin typeface="Times New Roman" panose="02020603050405020304" pitchFamily="18" charset="0"/>
                    <a:cs typeface="Times New Roman" panose="02020603050405020304" pitchFamily="18" charset="0"/>
                  </a:rPr>
                  <a:t>nx</a:t>
                </a:r>
                <a:r>
                  <a:rPr lang="en-US" altLang="zh-CN" i="1" dirty="0">
                    <a:solidFill>
                      <a:schemeClr val="tx1"/>
                    </a:solidFill>
                    <a:latin typeface="Times New Roman" panose="02020603050405020304" pitchFamily="18" charset="0"/>
                    <a:cs typeface="Times New Roman" panose="02020603050405020304" pitchFamily="18" charset="0"/>
                  </a:rPr>
                  <a:t>.</a:t>
                </a:r>
                <a:r>
                  <a:rPr lang="zh-CN" altLang="en-US" i="1" dirty="0">
                    <a:solidFill>
                      <a:schemeClr val="tx1"/>
                    </a:solidFill>
                    <a:latin typeface="Times New Roman" panose="02020603050405020304" pitchFamily="18" charset="0"/>
                    <a:cs typeface="Times New Roman" panose="02020603050405020304" pitchFamily="18" charset="0"/>
                  </a:rPr>
                  <a:t> </a:t>
                </a:r>
                <a:r>
                  <a:rPr lang="en-US" altLang="zh-CN" i="1" dirty="0" err="1">
                    <a:solidFill>
                      <a:schemeClr val="tx1"/>
                    </a:solidFill>
                    <a:latin typeface="Times New Roman" panose="02020603050405020304" pitchFamily="18" charset="0"/>
                    <a:cs typeface="Times New Roman" panose="02020603050405020304" pitchFamily="18" charset="0"/>
                  </a:rPr>
                  <a:t>ny</a:t>
                </a:r>
                <a:r>
                  <a:rPr lang="en-US" altLang="zh-CN" dirty="0">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的最短路径</a:t>
                </a:r>
                <a:endParaRPr lang="en-US" altLang="zh-CN" dirty="0">
                  <a:solidFill>
                    <a:srgbClr val="FF0000"/>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zh-CN"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zh-CN" i="1" dirty="0">
                    <a:solidFill>
                      <a:srgbClr val="C00000"/>
                    </a:solidFill>
                    <a:latin typeface="Times New Roman" panose="02020603050405020304" pitchFamily="18" charset="0"/>
                    <a:cs typeface="Times New Roman" panose="02020603050405020304" pitchFamily="18" charset="0"/>
                  </a:rPr>
                  <a:t>visited</a:t>
                </a:r>
                <a:r>
                  <a:rPr lang="zh-CN" altLang="zh-CN" dirty="0">
                    <a:solidFill>
                      <a:srgbClr val="C00000"/>
                    </a:solidFill>
                    <a:latin typeface="Times New Roman" panose="02020603050405020304" pitchFamily="18" charset="0"/>
                    <a:cs typeface="Times New Roman" panose="02020603050405020304" pitchFamily="18" charset="0"/>
                  </a:rPr>
                  <a:t>[</a:t>
                </a:r>
                <a:r>
                  <a:rPr lang="en-US" altLang="zh-CN" i="1" dirty="0" err="1">
                    <a:solidFill>
                      <a:srgbClr val="C00000"/>
                    </a:solidFill>
                    <a:latin typeface="Times New Roman" panose="02020603050405020304" pitchFamily="18" charset="0"/>
                    <a:cs typeface="Times New Roman" panose="02020603050405020304" pitchFamily="18" charset="0"/>
                  </a:rPr>
                  <a:t>nx</a:t>
                </a:r>
                <a:r>
                  <a:rPr lang="zh-CN" altLang="zh-CN"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a:solidFill>
                      <a:srgbClr val="C00000"/>
                    </a:solidFill>
                    <a:latin typeface="Times New Roman" panose="02020603050405020304" pitchFamily="18" charset="0"/>
                    <a:cs typeface="Times New Roman" panose="02020603050405020304" pitchFamily="18" charset="0"/>
                  </a:rPr>
                  <a:t>ny</a:t>
                </a:r>
                <a:r>
                  <a:rPr lang="en-US" altLang="zh-CN" dirty="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b="0" i="0" smtClean="0">
                        <a:solidFill>
                          <a:srgbClr val="C00000"/>
                        </a:solidFill>
                        <a:latin typeface="Cambria Math" panose="02040503050406030204" pitchFamily="18" charset="0"/>
                        <a:cs typeface="Times New Roman" panose="02020603050405020304" pitchFamily="18" charset="0"/>
                      </a:rPr>
                      <m:t> </m:t>
                    </m:r>
                    <m:r>
                      <a:rPr lang="zh-CN" altLang="en-US" i="1" smtClean="0">
                        <a:solidFill>
                          <a:srgbClr val="C00000"/>
                        </a:solidFill>
                        <a:latin typeface="Cambria Math" panose="02040503050406030204" pitchFamily="18" charset="0"/>
                        <a:cs typeface="Times New Roman" panose="02020603050405020304" pitchFamily="18" charset="0"/>
                      </a:rPr>
                      <m:t>←</m:t>
                    </m:r>
                  </m:oMath>
                </a14:m>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i="1" dirty="0">
                    <a:solidFill>
                      <a:srgbClr val="C00000"/>
                    </a:solidFill>
                    <a:latin typeface="Times New Roman" panose="02020603050405020304" pitchFamily="18" charset="0"/>
                    <a:cs typeface="Times New Roman" panose="02020603050405020304" pitchFamily="18" charset="0"/>
                  </a:rPr>
                  <a:t>M</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err="1">
                    <a:solidFill>
                      <a:srgbClr val="C00000"/>
                    </a:solidFill>
                    <a:latin typeface="Times New Roman" panose="02020603050405020304" pitchFamily="18" charset="0"/>
                    <a:cs typeface="Times New Roman" panose="02020603050405020304" pitchFamily="18" charset="0"/>
                  </a:rPr>
                  <a:t>nx</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err="1">
                    <a:solidFill>
                      <a:srgbClr val="C00000"/>
                    </a:solidFill>
                    <a:latin typeface="Times New Roman" panose="02020603050405020304" pitchFamily="18" charset="0"/>
                    <a:cs typeface="Times New Roman" panose="02020603050405020304" pitchFamily="18" charset="0"/>
                  </a:rPr>
                  <a:t>ny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记录</a:t>
                </a:r>
                <a:r>
                  <a:rPr lang="en-US" altLang="zh-CN" dirty="0">
                    <a:solidFill>
                      <a:srgbClr val="C00000"/>
                    </a:solidFill>
                    <a:latin typeface="Times New Roman" panose="02020603050405020304" pitchFamily="18" charset="0"/>
                    <a:cs typeface="Times New Roman" panose="02020603050405020304" pitchFamily="18" charset="0"/>
                  </a:rPr>
                  <a:t>(</a:t>
                </a:r>
                <a:r>
                  <a:rPr lang="en-US" altLang="zh-CN" i="1" dirty="0" err="1">
                    <a:solidFill>
                      <a:srgbClr val="C00000"/>
                    </a:solidFill>
                    <a:latin typeface="Times New Roman" panose="02020603050405020304" pitchFamily="18" charset="0"/>
                    <a:cs typeface="Times New Roman" panose="02020603050405020304" pitchFamily="18" charset="0"/>
                  </a:rPr>
                  <a:t>nx</a:t>
                </a:r>
                <a:r>
                  <a:rPr lang="en-US" altLang="zh-CN" i="1" dirty="0">
                    <a:solidFill>
                      <a:srgbClr val="C00000"/>
                    </a:solidFill>
                    <a:latin typeface="Times New Roman" panose="02020603050405020304" pitchFamily="18" charset="0"/>
                    <a:cs typeface="Times New Roman" panose="02020603050405020304" pitchFamily="18" charset="0"/>
                  </a:rPr>
                  <a:t>.</a:t>
                </a:r>
                <a:r>
                  <a:rPr lang="zh-CN" altLang="en-US" i="1" dirty="0">
                    <a:solidFill>
                      <a:srgbClr val="C00000"/>
                    </a:solidFill>
                    <a:latin typeface="Times New Roman" panose="02020603050405020304" pitchFamily="18" charset="0"/>
                    <a:cs typeface="Times New Roman" panose="02020603050405020304" pitchFamily="18" charset="0"/>
                  </a:rPr>
                  <a:t> </a:t>
                </a:r>
                <a:r>
                  <a:rPr lang="en-US" altLang="zh-CN" i="1" dirty="0" err="1">
                    <a:solidFill>
                      <a:srgbClr val="C00000"/>
                    </a:solidFill>
                    <a:latin typeface="Times New Roman" panose="02020603050405020304" pitchFamily="18" charset="0"/>
                    <a:cs typeface="Times New Roman" panose="02020603050405020304" pitchFamily="18" charset="0"/>
                  </a:rPr>
                  <a:t>ny</a:t>
                </a:r>
                <a:r>
                  <a:rPr lang="en-US" altLang="zh-CN" dirty="0">
                    <a:solidFill>
                      <a:srgbClr val="C00000"/>
                    </a:solidFill>
                    <a:latin typeface="Times New Roman" panose="02020603050405020304" pitchFamily="18" charset="0"/>
                    <a:cs typeface="Times New Roman" panose="02020603050405020304" pitchFamily="18" charset="0"/>
                  </a:rPr>
                  <a:t>)</a:t>
                </a:r>
                <a:r>
                  <a:rPr lang="zh-CN" altLang="en-US" dirty="0">
                    <a:solidFill>
                      <a:srgbClr val="C00000"/>
                    </a:solidFill>
                    <a:latin typeface="Times New Roman" panose="02020603050405020304" pitchFamily="18" charset="0"/>
                    <a:cs typeface="Times New Roman" panose="02020603050405020304" pitchFamily="18" charset="0"/>
                  </a:rPr>
                  <a:t>是否有怪物，无怪物则出队时遍历结束</a:t>
                </a:r>
                <a:endParaRPr lang="en-US" altLang="zh-CN" dirty="0">
                  <a:solidFill>
                    <a:srgbClr val="0000FF"/>
                  </a:solidFill>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step</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err="1">
                    <a:solidFill>
                      <a:schemeClr val="tx1"/>
                    </a:solidFill>
                    <a:latin typeface="Times New Roman" panose="02020603050405020304" pitchFamily="18" charset="0"/>
                    <a:cs typeface="Times New Roman" panose="02020603050405020304" pitchFamily="18" charset="0"/>
                  </a:rPr>
                  <a:t>nx</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err="1">
                    <a:solidFill>
                      <a:schemeClr val="tx1"/>
                    </a:solidFill>
                    <a:latin typeface="Times New Roman" panose="02020603050405020304" pitchFamily="18" charset="0"/>
                    <a:cs typeface="Times New Roman" panose="02020603050405020304" pitchFamily="18" charset="0"/>
                  </a:rPr>
                  <a:t>ny</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zh-CN" altLang="en-US" i="1" smtClean="0">
                        <a:solidFill>
                          <a:schemeClr val="tx1"/>
                        </a:solidFill>
                        <a:latin typeface="Cambria Math" panose="02040503050406030204" pitchFamily="18" charset="0"/>
                        <a:cs typeface="Times New Roman" panose="02020603050405020304" pitchFamily="18" charset="0"/>
                      </a:rPr>
                      <m:t>←</m:t>
                    </m:r>
                  </m:oMath>
                </a14:m>
                <a:r>
                  <a:rPr lang="zh-CN" altLang="en-US" dirty="0">
                    <a:solidFill>
                      <a:schemeClr val="tx1"/>
                    </a:solidFill>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step</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x</a:t>
                </a:r>
                <a:r>
                  <a:rPr lang="en-US" altLang="zh-CN" dirty="0">
                    <a:solidFill>
                      <a:schemeClr val="tx1"/>
                    </a:solidFill>
                    <a:latin typeface="Times New Roman" panose="02020603050405020304" pitchFamily="18" charset="0"/>
                    <a:cs typeface="Times New Roman" panose="02020603050405020304" pitchFamily="18" charset="0"/>
                  </a:rPr>
                  <a:t>][</a:t>
                </a:r>
                <a:r>
                  <a:rPr lang="en-US" altLang="zh-CN" i="1" dirty="0">
                    <a:solidFill>
                      <a:schemeClr val="tx1"/>
                    </a:solidFill>
                    <a:latin typeface="Times New Roman" panose="02020603050405020304" pitchFamily="18" charset="0"/>
                    <a:cs typeface="Times New Roman" panose="02020603050405020304" pitchFamily="18" charset="0"/>
                  </a:rPr>
                  <a:t>y</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1</a:t>
                </a: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EnQueue</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queue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nx</a:t>
                </a:r>
                <a:r>
                  <a:rPr lang="en-US" altLang="zh-CN" i="1" dirty="0">
                    <a:latin typeface="Times New Roman" panose="02020603050405020304" pitchFamily="18" charset="0"/>
                    <a:cs typeface="Times New Roman" panose="02020603050405020304" pitchFamily="18" charset="0"/>
                  </a:rPr>
                  <a:t>,</a:t>
                </a:r>
                <a:r>
                  <a:rPr lang="zh-CN" altLang="en-US"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ny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end</a:t>
                </a:r>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end</a:t>
                </a:r>
                <a:endParaRPr lang="zh-CN" altLang="zh-CN" b="1" dirty="0"/>
              </a:p>
              <a:p>
                <a:pPr marL="457200" lvl="0" indent="-457200" eaLnBrk="0" fontAlgn="base" hangingPunct="0">
                  <a:spcBef>
                    <a:spcPct val="0"/>
                  </a:spcBef>
                  <a:spcAft>
                    <a:spcPct val="0"/>
                  </a:spcAft>
                  <a:buFont typeface="+mj-lt"/>
                  <a:buAutoNum type="arabicPeriod"/>
                </a:pP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end</a:t>
                </a:r>
                <a:endParaRPr lang="en-US" altLang="zh-CN" b="1" dirty="0">
                  <a:latin typeface="Times New Roman" panose="02020603050405020304" pitchFamily="18" charset="0"/>
                  <a:cs typeface="Times New Roman" panose="02020603050405020304" pitchFamily="18" charset="0"/>
                </a:endParaRPr>
              </a:p>
              <a:p>
                <a:pPr marL="457200" lvl="0" indent="-457200" eaLnBrk="0" fontAlgn="base" hangingPunct="0">
                  <a:spcBef>
                    <a:spcPct val="0"/>
                  </a:spcBef>
                  <a:spcAft>
                    <a:spcPct val="0"/>
                  </a:spcAft>
                  <a:buFont typeface="+mj-lt"/>
                  <a:buAutoNum type="arabicPeriod"/>
                </a:pPr>
                <a:r>
                  <a:rPr lang="en-US" altLang="zh-CN" b="1" dirty="0">
                    <a:latin typeface="Times New Roman" panose="02020603050405020304" pitchFamily="18" charset="0"/>
                    <a:cs typeface="Times New Roman" panose="02020603050405020304" pitchFamily="18" charset="0"/>
                  </a:rPr>
                  <a:t>end</a:t>
                </a:r>
                <a:endParaRPr lang="zh-CN" altLang="en-US" dirty="0"/>
              </a:p>
            </p:txBody>
          </p:sp>
        </mc:Choice>
        <mc:Fallback xmlns="">
          <p:sp>
            <p:nvSpPr>
              <p:cNvPr id="5" name="文本框 4">
                <a:extLst>
                  <a:ext uri="{FF2B5EF4-FFF2-40B4-BE49-F238E27FC236}">
                    <a16:creationId xmlns:a16="http://schemas.microsoft.com/office/drawing/2014/main" id="{9F7FB19E-E20D-18D4-0D7B-F6E719B212A6}"/>
                  </a:ext>
                </a:extLst>
              </p:cNvPr>
              <p:cNvSpPr txBox="1">
                <a:spLocks noRot="1" noChangeAspect="1" noMove="1" noResize="1" noEditPoints="1" noAdjustHandles="1" noChangeArrowheads="1" noChangeShapeType="1" noTextEdit="1"/>
              </p:cNvSpPr>
              <p:nvPr/>
            </p:nvSpPr>
            <p:spPr>
              <a:xfrm>
                <a:off x="433824" y="1231484"/>
                <a:ext cx="9960242" cy="5355312"/>
              </a:xfrm>
              <a:prstGeom prst="rect">
                <a:avLst/>
              </a:prstGeom>
              <a:blipFill>
                <a:blip r:embed="rId3"/>
                <a:stretch>
                  <a:fillRect l="-382" t="-236" b="-709"/>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4F3A65CB-582A-0E19-52D8-C5E1F7A54D1C}"/>
              </a:ext>
            </a:extLst>
          </p:cNvPr>
          <p:cNvSpPr txBox="1"/>
          <p:nvPr/>
        </p:nvSpPr>
        <p:spPr>
          <a:xfrm>
            <a:off x="7456688" y="5291634"/>
            <a:ext cx="3841116" cy="523220"/>
          </a:xfrm>
          <a:prstGeom prst="rect">
            <a:avLst/>
          </a:prstGeom>
          <a:noFill/>
        </p:spPr>
        <p:txBody>
          <a:bodyPr wrap="none" rtlCol="0">
            <a:spAutoFit/>
          </a:bodyPr>
          <a:lstStyle/>
          <a:p>
            <a:pPr marL="457200" indent="-457200">
              <a:buFont typeface="Arial" panose="020B0604020202020204" pitchFamily="34" charset="0"/>
              <a:buChar char="•"/>
            </a:pPr>
            <a:r>
              <a:rPr kumimoji="1" lang="zh-CN" altLang="en-US" sz="2800" dirty="0"/>
              <a:t>时间复杂度：</a:t>
            </a:r>
            <a:r>
              <a:rPr kumimoji="1" lang="en-US" altLang="zh-CN" sz="2800" dirty="0"/>
              <a:t>O(</a:t>
            </a:r>
            <a:r>
              <a:rPr kumimoji="1" lang="en-US" altLang="zh-CN" sz="2800" dirty="0" err="1"/>
              <a:t>mn</a:t>
            </a:r>
            <a:r>
              <a:rPr kumimoji="1" lang="en-US" altLang="zh-CN" sz="2800" dirty="0"/>
              <a:t>)</a:t>
            </a:r>
            <a:endParaRPr kumimoji="1" lang="zh-CN" altLang="en-US" sz="2800" dirty="0"/>
          </a:p>
        </p:txBody>
      </p:sp>
    </p:spTree>
    <p:extLst>
      <p:ext uri="{BB962C8B-B14F-4D97-AF65-F5344CB8AC3E}">
        <p14:creationId xmlns:p14="http://schemas.microsoft.com/office/powerpoint/2010/main" val="34874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2905128-aa47-4ed4-a756-6568e8d714e0"/>
  <p:tag name="COMMONDATA" val="eyJoZGlkIjoiYjJhNmFhZWY2OTBhMWZlMGM4YjZkMmI0NjYwMTFmYWI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4.xml><?xml version="1.0" encoding="utf-8"?>
<p:tagLst xmlns:a="http://schemas.openxmlformats.org/drawingml/2006/main" xmlns:r="http://schemas.openxmlformats.org/officeDocument/2006/relationships" xmlns:p="http://schemas.openxmlformats.org/presentationml/2006/main">
  <p:tag name="KSO_WM_UNIT_TABLE_BEAUTIFY" val="smartTable{c989cd5c-e9c5-4bc7-83c3-878d074f0f2a}"/>
  <p:tag name="TABLE_ENDDRAG_ORIGIN_RECT" val="532*161"/>
  <p:tag name="TABLE_ENDDRAG_RECT" val="272*145*532*16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0"/>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0"/>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UNIT_TABLE_BEAUTIFY" val="smartTable{656d78ab-eff4-45ca-8778-1807ac73a4f6}"/>
  <p:tag name="TABLE_ENDDRAG_ORIGIN_RECT" val="622*254"/>
  <p:tag name="TABLE_ENDDRAG_RECT" val="215*198*622*254"/>
</p:tagLst>
</file>

<file path=ppt/tags/tag17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03.937007874016,&quot;width&quot;:18291.59842519685}"/>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 name="PROBLEMHASREMARK" val="False"/>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
  <p:tag name="PROBLEMHASREMARK" val="False"/>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5"/>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RAINPROBLEM" val="Polling"/>
  <p:tag name="PROBLEMSCORE" val="0"/>
  <p:tag name="ANONYMOUSPOLLING" val="False"/>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7051</TotalTime>
  <Words>26016</Words>
  <Application>Microsoft Office PowerPoint</Application>
  <PresentationFormat>宽屏</PresentationFormat>
  <Paragraphs>5503</Paragraphs>
  <Slides>214</Slides>
  <Notes>103</Notes>
  <HiddenSlides>13</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214</vt:i4>
      </vt:variant>
    </vt:vector>
  </HeadingPairs>
  <TitlesOfParts>
    <vt:vector size="244" baseType="lpstr">
      <vt:lpstr>-apple-system</vt:lpstr>
      <vt:lpstr>Arial Unicode MS</vt:lpstr>
      <vt:lpstr>Helvetica Neue</vt:lpstr>
      <vt:lpstr>Menlo</vt:lpstr>
      <vt:lpstr>Microsoft Yahei</vt:lpstr>
      <vt:lpstr>MS Mincho</vt:lpstr>
      <vt:lpstr>PingFang SC</vt:lpstr>
      <vt:lpstr>等线</vt:lpstr>
      <vt:lpstr>等线 Light</vt:lpstr>
      <vt:lpstr>方正美黑简体</vt:lpstr>
      <vt:lpstr>方正颜宋简体_中</vt:lpstr>
      <vt:lpstr>黑体</vt:lpstr>
      <vt:lpstr>华文中宋</vt:lpstr>
      <vt:lpstr>宋体</vt:lpstr>
      <vt:lpstr>Microsoft YaHei</vt:lpstr>
      <vt:lpstr>Microsoft YaHei</vt:lpstr>
      <vt:lpstr>Arial</vt:lpstr>
      <vt:lpstr>Arial</vt:lpstr>
      <vt:lpstr>Bauhaus 93</vt:lpstr>
      <vt:lpstr>Calibri</vt:lpstr>
      <vt:lpstr>Calibri Light</vt:lpstr>
      <vt:lpstr>Cambria Math</vt:lpstr>
      <vt:lpstr>Comic Sans MS</vt:lpstr>
      <vt:lpstr>Courier New</vt:lpstr>
      <vt:lpstr>Segoe UI Black</vt:lpstr>
      <vt:lpstr>Symbol</vt:lpstr>
      <vt:lpstr>Times New Roman</vt:lpstr>
      <vt:lpstr>Verdana</vt:lpstr>
      <vt:lpstr>Wingdings</vt:lpstr>
      <vt:lpstr>Office 主题</vt:lpstr>
      <vt:lpstr>PowerPoint 演示文稿</vt:lpstr>
      <vt:lpstr>PowerPoint 演示文稿</vt:lpstr>
      <vt:lpstr>PowerPoint 演示文稿</vt:lpstr>
      <vt:lpstr>8.1  拓扑排序：问题引入</vt:lpstr>
      <vt:lpstr>8.1  拓扑排序：问题引入</vt:lpstr>
      <vt:lpstr>树、有向无环图与有向图</vt:lpstr>
      <vt:lpstr>PowerPoint 演示文稿</vt:lpstr>
      <vt:lpstr>8.1  拓扑排序示例：课程安排</vt:lpstr>
      <vt:lpstr>问题建模</vt:lpstr>
      <vt:lpstr>问题建模</vt:lpstr>
      <vt:lpstr>问题求解：拓扑排序</vt:lpstr>
      <vt:lpstr>PowerPoint 演示文稿</vt:lpstr>
      <vt:lpstr>问题求解：拓扑排序</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问题求解：拓扑排序的BFS算法</vt:lpstr>
      <vt:lpstr>问题求解：拓扑排序的DFS算法</vt:lpstr>
      <vt:lpstr>问题求解：拓扑排序的DFS算法</vt:lpstr>
      <vt:lpstr>问题求解：拓扑排序的DFS算法</vt:lpstr>
      <vt:lpstr>PowerPoint 演示文稿</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问题求解：拓扑排序的DFS算法</vt:lpstr>
      <vt:lpstr>问题求解：拓扑排序的BFS算法</vt:lpstr>
      <vt:lpstr>PowerPoint 演示文稿</vt:lpstr>
      <vt:lpstr>谷歌面试题（LeetCode1136): 并行课程</vt:lpstr>
      <vt:lpstr>谷歌面试题（LeetCode1136): 并行课程</vt:lpstr>
      <vt:lpstr>PowerPoint 演示文稿</vt:lpstr>
      <vt:lpstr>8.2  最短路径：问题引入</vt:lpstr>
      <vt:lpstr>最短路径的应用实例：魔方复原机器人</vt:lpstr>
      <vt:lpstr>8.2  最短路径：问题引入</vt:lpstr>
      <vt:lpstr>8.2   最短路径问题</vt:lpstr>
      <vt:lpstr>8.2   最短路径问题示例</vt:lpstr>
      <vt:lpstr>图的路径查找算法</vt:lpstr>
      <vt:lpstr>PowerPoint 演示文稿</vt:lpstr>
      <vt:lpstr>PowerPoint 演示文稿</vt:lpstr>
      <vt:lpstr>最短路径问题</vt:lpstr>
      <vt:lpstr>最短路径的基本性质</vt:lpstr>
      <vt:lpstr>8.2   最短路径问题</vt:lpstr>
      <vt:lpstr>PowerPoint 演示文稿</vt:lpstr>
      <vt:lpstr>最短路径的基本性质</vt:lpstr>
      <vt:lpstr>8.2   最短路径问题</vt:lpstr>
      <vt:lpstr>8.2   最短路径问题</vt:lpstr>
      <vt:lpstr>单源最短路径算法的分类</vt:lpstr>
      <vt:lpstr>Dijkstra算法</vt:lpstr>
      <vt:lpstr>Dijkstra算法</vt:lpstr>
      <vt:lpstr>Dijkstra算法：邻接表+顺序查找</vt:lpstr>
      <vt:lpstr>PowerPoint 演示文稿</vt:lpstr>
      <vt:lpstr>Dijkstra算法的优化：邻接表+优先级队列（最小堆）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PowerPoint 演示文稿</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Dijkstra算法的优化：邻接表+优先队列（最小堆）</vt:lpstr>
      <vt:lpstr>PowerPoint 演示文稿</vt:lpstr>
      <vt:lpstr>Dijkstra算法的应用</vt:lpstr>
      <vt:lpstr>Dijkstra算法的应用：Dragon Quest</vt:lpstr>
      <vt:lpstr>Dijkstra算法的应用：Dragon Quest</vt:lpstr>
      <vt:lpstr>PowerPoint 演示文稿</vt:lpstr>
      <vt:lpstr>Dijkstra算法的应用：Dragon Quest</vt:lpstr>
      <vt:lpstr>Dijkstra算法的应用：Dragon Quest</vt:lpstr>
      <vt:lpstr>*BFS算法的应用：Dragon Quest</vt:lpstr>
      <vt:lpstr>*BFS算法的应用：Dragon Quest</vt:lpstr>
      <vt:lpstr>*BFS算法的应用：Dragon Quest</vt:lpstr>
      <vt:lpstr>*BFS算法的应用：Dragon Quest</vt:lpstr>
      <vt:lpstr>Dijkstra算法的局限</vt:lpstr>
      <vt:lpstr>PowerPoint 演示文稿</vt:lpstr>
      <vt:lpstr>Dijkstra算法的局限</vt:lpstr>
      <vt:lpstr>Bellman-Ford算法</vt:lpstr>
      <vt:lpstr>Bellman-Ford算法</vt:lpstr>
      <vt:lpstr>PowerPoint 演示文稿</vt:lpstr>
      <vt:lpstr>Bellman-Ford算法的正确性</vt:lpstr>
      <vt:lpstr>*SPFA算法</vt:lpstr>
      <vt:lpstr>*SPFA算法</vt:lpstr>
      <vt:lpstr>*SPFA算法</vt:lpstr>
      <vt:lpstr>*SPFA算法</vt:lpstr>
      <vt:lpstr>*SPFA算法示例</vt:lpstr>
      <vt:lpstr>*SPFA算法示例</vt:lpstr>
      <vt:lpstr>*SPFA算法示例</vt:lpstr>
      <vt:lpstr>*SPFA算法示例</vt:lpstr>
      <vt:lpstr>*SPFA算法示例</vt:lpstr>
      <vt:lpstr>*SPFA算法示例</vt:lpstr>
      <vt:lpstr>*SPFA算法示例</vt:lpstr>
      <vt:lpstr>*SPFA算法示例</vt:lpstr>
      <vt:lpstr>*SPFA算法示例</vt:lpstr>
      <vt:lpstr>Floyd-Warshall算法</vt:lpstr>
      <vt:lpstr>PowerPoint 演示文稿</vt:lpstr>
      <vt:lpstr>PowerPoint 演示文稿</vt:lpstr>
      <vt:lpstr>8.3   最小生成树：问题引入</vt:lpstr>
      <vt:lpstr>8.3   最小生成树示例</vt:lpstr>
      <vt:lpstr>PowerPoint 演示文稿</vt:lpstr>
      <vt:lpstr>PowerPoint 演示文稿</vt:lpstr>
      <vt:lpstr>Prim算法</vt:lpstr>
      <vt:lpstr>Prim算法执行过程：扩点法</vt:lpstr>
      <vt:lpstr>Prim算法执行过程：扩点法</vt:lpstr>
      <vt:lpstr>Prim算法执行过程：扩点法</vt:lpstr>
      <vt:lpstr>Prim算法执行过程：扩点法</vt:lpstr>
      <vt:lpstr>Prim算法执行过程：扩点法</vt:lpstr>
      <vt:lpstr>Prim算法执行过程：扩点法</vt:lpstr>
      <vt:lpstr>Prim算法执行过程：扩点法</vt:lpstr>
      <vt:lpstr>Prim算法执行过程：扩点法</vt:lpstr>
      <vt:lpstr>Prim算法执行过程：扩点法</vt:lpstr>
      <vt:lpstr>Prim算法执行过程：扩点法</vt:lpstr>
      <vt:lpstr>PowerPoint 演示文稿</vt:lpstr>
      <vt:lpstr>Prim算法的优化：邻接表+优先队列（最小堆）</vt:lpstr>
      <vt:lpstr>Prim算法的优化：邻接表+优先队列（最小堆）</vt:lpstr>
      <vt:lpstr>PowerPoint 演示文稿</vt:lpstr>
      <vt:lpstr>Kruskal算法</vt:lpstr>
      <vt:lpstr>PowerPoint 演示文稿</vt:lpstr>
      <vt:lpstr>Kruskal算法</vt:lpstr>
      <vt:lpstr>并查集</vt:lpstr>
      <vt:lpstr>并查集</vt:lpstr>
      <vt:lpstr>Disjoint Set (Union-Find Set)</vt:lpstr>
      <vt:lpstr>并查集的应用：村村通</vt:lpstr>
      <vt:lpstr>并查集的应用：村村通</vt:lpstr>
      <vt:lpstr>并查集的应用：村村通</vt:lpstr>
      <vt:lpstr>并查集的应用：整数区间划分</vt:lpstr>
      <vt:lpstr>并查集的应用：整数区间划分</vt:lpstr>
      <vt:lpstr>并查集的应用：*连通分量计数</vt:lpstr>
      <vt:lpstr>并查集的应用：*连通分量计数</vt:lpstr>
      <vt:lpstr>并查集的应用：*连通分量计数</vt:lpstr>
      <vt:lpstr>并查集的应用：*连通分量计数</vt:lpstr>
      <vt:lpstr>并查集的应用：*连通分量计数</vt:lpstr>
      <vt:lpstr>并查集的应用：*连通分量计数</vt:lpstr>
      <vt:lpstr>并查集的实际应用场景</vt:lpstr>
      <vt:lpstr>Kruskal算法</vt:lpstr>
      <vt:lpstr>Kruskal算法</vt:lpstr>
      <vt:lpstr>Kruskal算法</vt:lpstr>
      <vt:lpstr>Kruskal算法</vt:lpstr>
      <vt:lpstr>Kruskal算法</vt:lpstr>
      <vt:lpstr>Kruskal算法</vt:lpstr>
      <vt:lpstr>Kruskal算法</vt:lpstr>
      <vt:lpstr>Kruskal算法</vt:lpstr>
      <vt:lpstr>Kruskal算法</vt:lpstr>
      <vt:lpstr>Kruskal算法</vt:lpstr>
      <vt:lpstr>Kruskal算法</vt:lpstr>
      <vt:lpstr>Kruskal算法</vt:lpstr>
      <vt:lpstr>Kruskal算法</vt:lpstr>
      <vt:lpstr>Kruskal算法执行过程</vt:lpstr>
      <vt:lpstr>Kruskal算法应用</vt:lpstr>
      <vt:lpstr>Kruskal算法应用</vt:lpstr>
      <vt:lpstr>*谷歌面试题（LeetCode 1724)</vt:lpstr>
      <vt:lpstr>8.4.2 关键路径</vt:lpstr>
      <vt:lpstr>8.4.2 关键路径</vt:lpstr>
      <vt:lpstr>8.4.2 关键路径</vt:lpstr>
      <vt:lpstr>8.4.2 关键路径</vt:lpstr>
      <vt:lpstr>8.5  拓展延伸：二部图</vt:lpstr>
      <vt:lpstr>8.5  拓展延伸：二部图</vt:lpstr>
      <vt:lpstr>8.5  拓展延伸：二部图</vt:lpstr>
      <vt:lpstr>二部图的最大匹配</vt:lpstr>
      <vt:lpstr>匈牙利算法</vt:lpstr>
      <vt:lpstr>匈牙利算法流程</vt:lpstr>
      <vt:lpstr>8.5  拓展延伸：网络流</vt:lpstr>
      <vt:lpstr>8.5  拓展延伸：网络流</vt:lpstr>
      <vt:lpstr>8.5  拓展延伸：网络流</vt:lpstr>
      <vt:lpstr>8.5  拓展延伸：网络流</vt:lpstr>
      <vt:lpstr>8.5  拓展延伸：网络流</vt:lpstr>
      <vt:lpstr>8.5  拓展延伸：网络流</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最大流与最小割</vt:lpstr>
      <vt:lpstr>8.5  拓展延伸：网络流</vt:lpstr>
      <vt:lpstr>8.5  拓展延伸：网络流</vt:lpstr>
      <vt:lpstr>8.5  拓展延伸：网络流</vt:lpstr>
      <vt:lpstr>8.5  拓展延伸：网络流</vt:lpstr>
      <vt:lpstr>8.5  拓展延伸：网络流</vt:lpstr>
      <vt:lpstr>网络流例题</vt:lpstr>
      <vt:lpstr>网络流例题</vt:lpstr>
      <vt:lpstr>网络流例题</vt:lpstr>
      <vt:lpstr>8.6 应用场景：图计算</vt:lpstr>
      <vt:lpstr>8.7  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邢慧慧</cp:lastModifiedBy>
  <cp:revision>510</cp:revision>
  <dcterms:created xsi:type="dcterms:W3CDTF">2023-07-28T08:56:00Z</dcterms:created>
  <dcterms:modified xsi:type="dcterms:W3CDTF">2025-12-23T04:12:27Z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39520AAB1EEC4FE2BA7B8E29F5AE2DFB_13</vt:lpwstr>
  </property>
  <property fmtid="{D5CDD505-2E9C-101B-9397-08002B2CF9AE}" pid="3" name="KSOProductBuildVer">
    <vt:lpwstr>2052-12.1.0.15120</vt:lpwstr>
  </property>
</Properties>
</file>